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6"/>
  </p:notesMasterIdLst>
  <p:handoutMasterIdLst>
    <p:handoutMasterId r:id="rId87"/>
  </p:handoutMasterIdLst>
  <p:sldIdLst>
    <p:sldId id="262" r:id="rId2"/>
    <p:sldId id="791" r:id="rId3"/>
    <p:sldId id="792" r:id="rId4"/>
    <p:sldId id="793" r:id="rId5"/>
    <p:sldId id="794" r:id="rId6"/>
    <p:sldId id="795" r:id="rId7"/>
    <p:sldId id="796" r:id="rId8"/>
    <p:sldId id="797" r:id="rId9"/>
    <p:sldId id="798" r:id="rId10"/>
    <p:sldId id="799" r:id="rId11"/>
    <p:sldId id="800" r:id="rId12"/>
    <p:sldId id="801" r:id="rId13"/>
    <p:sldId id="802" r:id="rId14"/>
    <p:sldId id="803" r:id="rId15"/>
    <p:sldId id="804" r:id="rId16"/>
    <p:sldId id="805" r:id="rId17"/>
    <p:sldId id="354" r:id="rId18"/>
    <p:sldId id="718" r:id="rId19"/>
    <p:sldId id="719" r:id="rId20"/>
    <p:sldId id="720" r:id="rId21"/>
    <p:sldId id="750" r:id="rId22"/>
    <p:sldId id="751" r:id="rId23"/>
    <p:sldId id="752" r:id="rId24"/>
    <p:sldId id="753" r:id="rId25"/>
    <p:sldId id="754" r:id="rId26"/>
    <p:sldId id="755" r:id="rId27"/>
    <p:sldId id="721" r:id="rId28"/>
    <p:sldId id="756" r:id="rId29"/>
    <p:sldId id="722" r:id="rId30"/>
    <p:sldId id="758" r:id="rId31"/>
    <p:sldId id="759" r:id="rId32"/>
    <p:sldId id="760" r:id="rId33"/>
    <p:sldId id="761" r:id="rId34"/>
    <p:sldId id="762" r:id="rId35"/>
    <p:sldId id="763" r:id="rId36"/>
    <p:sldId id="764" r:id="rId37"/>
    <p:sldId id="765" r:id="rId38"/>
    <p:sldId id="767" r:id="rId39"/>
    <p:sldId id="757" r:id="rId40"/>
    <p:sldId id="723" r:id="rId41"/>
    <p:sldId id="780" r:id="rId42"/>
    <p:sldId id="768" r:id="rId43"/>
    <p:sldId id="724" r:id="rId44"/>
    <p:sldId id="769" r:id="rId45"/>
    <p:sldId id="781" r:id="rId46"/>
    <p:sldId id="770" r:id="rId47"/>
    <p:sldId id="725" r:id="rId48"/>
    <p:sldId id="771" r:id="rId49"/>
    <p:sldId id="772" r:id="rId50"/>
    <p:sldId id="773" r:id="rId51"/>
    <p:sldId id="726" r:id="rId52"/>
    <p:sldId id="727" r:id="rId53"/>
    <p:sldId id="728" r:id="rId54"/>
    <p:sldId id="774" r:id="rId55"/>
    <p:sldId id="775" r:id="rId56"/>
    <p:sldId id="729" r:id="rId57"/>
    <p:sldId id="776" r:id="rId58"/>
    <p:sldId id="777" r:id="rId59"/>
    <p:sldId id="778" r:id="rId60"/>
    <p:sldId id="782" r:id="rId61"/>
    <p:sldId id="783" r:id="rId62"/>
    <p:sldId id="730" r:id="rId63"/>
    <p:sldId id="731" r:id="rId64"/>
    <p:sldId id="732" r:id="rId65"/>
    <p:sldId id="733" r:id="rId66"/>
    <p:sldId id="734" r:id="rId67"/>
    <p:sldId id="735" r:id="rId68"/>
    <p:sldId id="784" r:id="rId69"/>
    <p:sldId id="785" r:id="rId70"/>
    <p:sldId id="736" r:id="rId71"/>
    <p:sldId id="737" r:id="rId72"/>
    <p:sldId id="786" r:id="rId73"/>
    <p:sldId id="738" r:id="rId74"/>
    <p:sldId id="739" r:id="rId75"/>
    <p:sldId id="787" r:id="rId76"/>
    <p:sldId id="740" r:id="rId77"/>
    <p:sldId id="741" r:id="rId78"/>
    <p:sldId id="742" r:id="rId79"/>
    <p:sldId id="788" r:id="rId80"/>
    <p:sldId id="789" r:id="rId81"/>
    <p:sldId id="743" r:id="rId82"/>
    <p:sldId id="790" r:id="rId83"/>
    <p:sldId id="744" r:id="rId84"/>
    <p:sldId id="602" r:id="rId8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39B6"/>
    <a:srgbClr val="CC0066"/>
    <a:srgbClr val="E4E4E4"/>
    <a:srgbClr val="CE4132"/>
    <a:srgbClr val="B4FA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705" autoAdjust="0"/>
  </p:normalViewPr>
  <p:slideViewPr>
    <p:cSldViewPr>
      <p:cViewPr varScale="1">
        <p:scale>
          <a:sx n="74" d="100"/>
          <a:sy n="74" d="100"/>
        </p:scale>
        <p:origin x="-1272" y="-90"/>
      </p:cViewPr>
      <p:guideLst>
        <p:guide orient="horz" pos="48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7" d="100"/>
          <a:sy n="67" d="100"/>
        </p:scale>
        <p:origin x="-3168" y="-8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smtClean="0">
                <a:solidFill>
                  <a:schemeClr val="bg2">
                    <a:lumMod val="50000"/>
                  </a:schemeClr>
                </a:solidFill>
              </a:rPr>
              <a:t>© </a:t>
            </a:r>
            <a:r>
              <a:rPr lang="en-US" dirty="0" err="1" smtClean="0">
                <a:solidFill>
                  <a:schemeClr val="bg2">
                    <a:lumMod val="50000"/>
                  </a:schemeClr>
                </a:solidFill>
              </a:rPr>
              <a:t>OnX</a:t>
            </a:r>
            <a:r>
              <a:rPr lang="en-US" dirty="0" smtClean="0">
                <a:solidFill>
                  <a:schemeClr val="bg2">
                    <a:lumMod val="50000"/>
                  </a:schemeClr>
                </a:solidFill>
              </a:rPr>
              <a:t> Enterprise Solutions 2014</a:t>
            </a:r>
            <a:endParaRPr lang="en-US" dirty="0" smtClean="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81FB84D-2D09-40B1-BC7D-0C5E9BD8C24F}" type="slidenum">
              <a:rPr lang="en-US" smtClean="0"/>
              <a:pPr/>
              <a:t>‹#›</a:t>
            </a:fld>
            <a:endParaRPr lang="en-US"/>
          </a:p>
        </p:txBody>
      </p:sp>
    </p:spTree>
    <p:extLst>
      <p:ext uri="{BB962C8B-B14F-4D97-AF65-F5344CB8AC3E}">
        <p14:creationId xmlns:p14="http://schemas.microsoft.com/office/powerpoint/2010/main" xmlns="" val="295205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4" name="Slide Image Placeholder 3"/>
          <p:cNvSpPr>
            <a:spLocks noGrp="1" noRot="1" noChangeAspect="1"/>
          </p:cNvSpPr>
          <p:nvPr>
            <p:ph type="sldImg" idx="2"/>
          </p:nvPr>
        </p:nvSpPr>
        <p:spPr>
          <a:xfrm>
            <a:off x="738188" y="320675"/>
            <a:ext cx="5832475" cy="43751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243840" y="4800600"/>
            <a:ext cx="682752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smtClean="0">
                <a:solidFill>
                  <a:schemeClr val="bg2">
                    <a:lumMod val="50000"/>
                  </a:schemeClr>
                </a:solidFill>
              </a:rPr>
              <a:t>© </a:t>
            </a:r>
            <a:r>
              <a:rPr lang="en-US" dirty="0" err="1" smtClean="0">
                <a:solidFill>
                  <a:schemeClr val="bg2">
                    <a:lumMod val="50000"/>
                  </a:schemeClr>
                </a:solidFill>
              </a:rPr>
              <a:t>OnX</a:t>
            </a:r>
            <a:r>
              <a:rPr lang="en-US" dirty="0" smtClean="0">
                <a:solidFill>
                  <a:schemeClr val="bg2">
                    <a:lumMod val="50000"/>
                  </a:schemeClr>
                </a:solidFill>
              </a:rPr>
              <a:t> Enterprise Solutions 2014</a:t>
            </a:r>
            <a:endParaRPr lang="en-US" dirty="0" smtClean="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DE36881-3868-4B95-8381-895C5EB0D245}" type="slidenum">
              <a:rPr lang="en-US" smtClean="0"/>
              <a:pPr/>
              <a:t>‹#›</a:t>
            </a:fld>
            <a:endParaRPr lang="en-US"/>
          </a:p>
        </p:txBody>
      </p:sp>
    </p:spTree>
    <p:extLst>
      <p:ext uri="{BB962C8B-B14F-4D97-AF65-F5344CB8AC3E}">
        <p14:creationId xmlns:p14="http://schemas.microsoft.com/office/powerpoint/2010/main" xmlns="" val="204569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69963" y="492125"/>
            <a:ext cx="5360987" cy="4019550"/>
          </a:xfrm>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69963" y="492125"/>
            <a:ext cx="5360987" cy="4019550"/>
          </a:xfrm>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69963" y="492125"/>
            <a:ext cx="5360987" cy="4019550"/>
          </a:xfrm>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69963" y="492125"/>
            <a:ext cx="5360987" cy="4019550"/>
          </a:xfrm>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Page">
    <p:spTree>
      <p:nvGrpSpPr>
        <p:cNvPr id="1" name=""/>
        <p:cNvGrpSpPr/>
        <p:nvPr/>
      </p:nvGrpSpPr>
      <p:grpSpPr>
        <a:xfrm>
          <a:off x="0" y="0"/>
          <a:ext cx="0" cy="0"/>
          <a:chOff x="0" y="0"/>
          <a:chExt cx="0" cy="0"/>
        </a:xfrm>
      </p:grpSpPr>
      <p:sp>
        <p:nvSpPr>
          <p:cNvPr id="4" name="Text Placeholder 21"/>
          <p:cNvSpPr>
            <a:spLocks noGrp="1"/>
          </p:cNvSpPr>
          <p:nvPr>
            <p:ph type="body" sz="quarter" idx="11" hasCustomPrompt="1"/>
          </p:nvPr>
        </p:nvSpPr>
        <p:spPr>
          <a:xfrm>
            <a:off x="3962400" y="5410200"/>
            <a:ext cx="4800600" cy="304800"/>
          </a:xfrm>
          <a:prstGeom prst="rect">
            <a:avLst/>
          </a:prstGeom>
        </p:spPr>
        <p:txBody>
          <a:bodyPr/>
          <a:lstStyle>
            <a:lvl1pPr algn="r">
              <a:buNone/>
              <a:defRPr sz="1600" b="1">
                <a:solidFill>
                  <a:schemeClr val="bg2">
                    <a:lumMod val="50000"/>
                  </a:schemeClr>
                </a:solidFill>
              </a:defRPr>
            </a:lvl1pPr>
          </a:lstStyle>
          <a:p>
            <a:pPr lvl="0"/>
            <a:r>
              <a:rPr lang="en-US" dirty="0" smtClean="0"/>
              <a:t>Presentation Author, Position</a:t>
            </a:r>
            <a:endParaRPr lang="en-US" dirty="0"/>
          </a:p>
        </p:txBody>
      </p:sp>
      <p:sp>
        <p:nvSpPr>
          <p:cNvPr id="5" name="Text Placeholder 2"/>
          <p:cNvSpPr>
            <a:spLocks noGrp="1"/>
          </p:cNvSpPr>
          <p:nvPr>
            <p:ph type="body" idx="1" hasCustomPrompt="1"/>
          </p:nvPr>
        </p:nvSpPr>
        <p:spPr>
          <a:xfrm>
            <a:off x="990600" y="4889500"/>
            <a:ext cx="7772400" cy="520700"/>
          </a:xfrm>
          <a:prstGeom prst="rect">
            <a:avLst/>
          </a:prstGeom>
        </p:spPr>
        <p:txBody>
          <a:bodyPr anchor="ctr"/>
          <a:lstStyle>
            <a:lvl1pPr algn="r">
              <a:buNone/>
              <a:defRPr sz="32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smtClean="0"/>
              <a:t>Presentation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Presentation Index">
    <p:spTree>
      <p:nvGrpSpPr>
        <p:cNvPr id="1" name=""/>
        <p:cNvGrpSpPr/>
        <p:nvPr/>
      </p:nvGrpSpPr>
      <p:grpSpPr>
        <a:xfrm>
          <a:off x="0" y="0"/>
          <a:ext cx="0" cy="0"/>
          <a:chOff x="0" y="0"/>
          <a:chExt cx="0" cy="0"/>
        </a:xfrm>
      </p:grpSpPr>
      <p:sp>
        <p:nvSpPr>
          <p:cNvPr id="3" name="Text Placeholder 15"/>
          <p:cNvSpPr>
            <a:spLocks noGrp="1"/>
          </p:cNvSpPr>
          <p:nvPr>
            <p:ph type="body" sz="quarter" idx="10" hasCustomPrompt="1"/>
          </p:nvPr>
        </p:nvSpPr>
        <p:spPr>
          <a:xfrm>
            <a:off x="152400" y="0"/>
            <a:ext cx="8686800" cy="533400"/>
          </a:xfrm>
          <a:prstGeom prst="rect">
            <a:avLst/>
          </a:prstGeom>
        </p:spPr>
        <p:txBody>
          <a:bodyPr anchor="ctr"/>
          <a:lstStyle>
            <a:lvl1pPr>
              <a:buNone/>
              <a:defRPr sz="2800" b="1" baseline="0">
                <a:effectLst/>
              </a:defRPr>
            </a:lvl1pPr>
          </a:lstStyle>
          <a:p>
            <a:pPr lvl="0"/>
            <a:r>
              <a:rPr lang="en-US" dirty="0" smtClean="0"/>
              <a:t>Presentation Index</a:t>
            </a:r>
            <a:endParaRPr lang="en-US" dirty="0"/>
          </a:p>
        </p:txBody>
      </p:sp>
      <p:sp>
        <p:nvSpPr>
          <p:cNvPr id="10" name="Text Placeholder 4"/>
          <p:cNvSpPr>
            <a:spLocks noGrp="1"/>
          </p:cNvSpPr>
          <p:nvPr>
            <p:ph type="body" sz="quarter" idx="11"/>
          </p:nvPr>
        </p:nvSpPr>
        <p:spPr>
          <a:xfrm>
            <a:off x="457200" y="762000"/>
            <a:ext cx="8229600" cy="5791200"/>
          </a:xfrm>
          <a:prstGeom prst="rect">
            <a:avLst/>
          </a:prstGeom>
        </p:spPr>
        <p:txBody>
          <a:bodyPr/>
          <a:lstStyle>
            <a:lvl1pPr>
              <a:buClr>
                <a:srgbClr val="CC0066"/>
              </a:buClr>
              <a:buFont typeface="Wingdings" pitchFamily="2" charset="2"/>
              <a:buChar char="§"/>
              <a:defRPr sz="2400"/>
            </a:lvl1pPr>
            <a:lvl2pPr>
              <a:buClr>
                <a:schemeClr val="tx1"/>
              </a:buClr>
              <a:buFont typeface="Wingdings" pitchFamily="2" charset="2"/>
              <a:buChar char="§"/>
              <a:defRPr sz="2000"/>
            </a:lvl2pPr>
            <a:lvl3pPr>
              <a:buClr>
                <a:schemeClr val="tx1"/>
              </a:buClr>
              <a:buFont typeface="Wingdings" pitchFamily="2" charset="2"/>
              <a:buChar char="§"/>
              <a:defRPr sz="1800" i="1"/>
            </a:lvl3pPr>
            <a:lvl4pPr>
              <a:buClr>
                <a:schemeClr val="tx1"/>
              </a:buClr>
              <a:buFont typeface="Wingdings" pitchFamily="2" charset="2"/>
              <a:buChar char="§"/>
              <a:defRPr sz="1100"/>
            </a:lvl4pPr>
            <a:lvl5pPr>
              <a:buClr>
                <a:schemeClr val="tx1"/>
              </a:buClr>
              <a:buFont typeface="Wingdings" pitchFamily="2" charset="2"/>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7587669" y="6581001"/>
            <a:ext cx="1556331" cy="276999"/>
          </a:xfrm>
          <a:prstGeom prst="rect">
            <a:avLst/>
          </a:prstGeom>
          <a:noFill/>
        </p:spPr>
        <p:txBody>
          <a:bodyPr wrap="square" rtlCol="0" anchor="b">
            <a:spAutoFit/>
          </a:bodyPr>
          <a:lstStyle/>
          <a:p>
            <a:pPr algn="r"/>
            <a:fld id="{28110575-AD8F-4A35-B520-9A7847374133}" type="slidenum">
              <a:rPr lang="en-US" sz="1200" smtClean="0">
                <a:solidFill>
                  <a:schemeClr val="bg2">
                    <a:lumMod val="50000"/>
                  </a:schemeClr>
                </a:solidFill>
              </a:rPr>
              <a:pPr algn="r"/>
              <a:t>‹#›</a:t>
            </a:fld>
            <a:endParaRPr lang="en-US" sz="1200" dirty="0">
              <a:solidFill>
                <a:schemeClr val="bg2">
                  <a:lumMod val="5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52A76A-0E15-F145-B079-6A9F8201D0E8}" type="slidenum">
              <a:rPr lang="en-US" smtClean="0"/>
              <a:pPr/>
              <a:t>‹#›</a:t>
            </a:fld>
            <a:endParaRPr lang="en-US"/>
          </a:p>
        </p:txBody>
      </p:sp>
    </p:spTree>
    <p:extLst>
      <p:ext uri="{BB962C8B-B14F-4D97-AF65-F5344CB8AC3E}">
        <p14:creationId xmlns:p14="http://schemas.microsoft.com/office/powerpoint/2010/main" xmlns="" val="130122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auto">
          <a:xfrm>
            <a:off x="0" y="6350040"/>
            <a:ext cx="9144000" cy="256032"/>
          </a:xfrm>
          <a:prstGeom prst="rect">
            <a:avLst/>
          </a:prstGeom>
          <a:solidFill>
            <a:schemeClr val="accent2">
              <a:lumMod val="40000"/>
              <a:lumOff val="60000"/>
            </a:schemeClr>
          </a:solidFill>
          <a:ln w="9525"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cs typeface="Times New Roman" pitchFamily="18" charset="0"/>
            </a:endParaRPr>
          </a:p>
        </p:txBody>
      </p:sp>
      <p:pic>
        <p:nvPicPr>
          <p:cNvPr id="7" name="Picture 6"/>
          <p:cNvPicPr>
            <a:picLocks noChangeAspect="1" noChangeArrowheads="1"/>
          </p:cNvPicPr>
          <p:nvPr userDrawn="1"/>
        </p:nvPicPr>
        <p:blipFill>
          <a:blip r:embed="rId5" cstate="print"/>
          <a:srcRect/>
          <a:stretch>
            <a:fillRect/>
          </a:stretch>
        </p:blipFill>
        <p:spPr bwMode="auto">
          <a:xfrm>
            <a:off x="0" y="6605630"/>
            <a:ext cx="9163050" cy="252370"/>
          </a:xfrm>
          <a:prstGeom prst="rect">
            <a:avLst/>
          </a:prstGeom>
          <a:noFill/>
          <a:ln w="9525">
            <a:noFill/>
            <a:miter lim="800000"/>
            <a:headEnd/>
            <a:tailEnd/>
          </a:ln>
        </p:spPr>
      </p:pic>
      <p:sp>
        <p:nvSpPr>
          <p:cNvPr id="8" name="Text Box 11"/>
          <p:cNvSpPr txBox="1">
            <a:spLocks noChangeArrowheads="1"/>
          </p:cNvSpPr>
          <p:nvPr userDrawn="1"/>
        </p:nvSpPr>
        <p:spPr bwMode="auto">
          <a:xfrm>
            <a:off x="0" y="6350040"/>
            <a:ext cx="8478891" cy="246221"/>
          </a:xfrm>
          <a:prstGeom prst="rect">
            <a:avLst/>
          </a:prstGeom>
          <a:noFill/>
          <a:ln w="9525">
            <a:noFill/>
            <a:miter lim="800000"/>
            <a:headEnd/>
            <a:tailEnd/>
          </a:ln>
          <a:effectLst/>
        </p:spPr>
        <p:txBody>
          <a:bodyPr wrap="square">
            <a:spAutoFit/>
          </a:bodyPr>
          <a:lstStyle/>
          <a:p>
            <a:pPr algn="l" eaLnBrk="1" hangingPunct="1">
              <a:spcBef>
                <a:spcPct val="0"/>
              </a:spcBef>
              <a:defRPr/>
            </a:pPr>
            <a:r>
              <a:rPr lang="en-US" sz="1000" b="1" dirty="0">
                <a:solidFill>
                  <a:srgbClr val="D60093"/>
                </a:solidFill>
              </a:rPr>
              <a:t>Daniel A. Morgan </a:t>
            </a:r>
            <a:r>
              <a:rPr lang="en-US" sz="1000" b="1" dirty="0" smtClean="0">
                <a:solidFill>
                  <a:srgbClr val="D60093"/>
                </a:solidFill>
              </a:rPr>
              <a:t>  |   damorgan12c@gmail.com   |   </a:t>
            </a:r>
            <a:r>
              <a:rPr lang="en-US" sz="1000" b="1" dirty="0">
                <a:solidFill>
                  <a:srgbClr val="D60093"/>
                </a:solidFill>
              </a:rPr>
              <a:t>www.morganslibrary.org</a:t>
            </a:r>
          </a:p>
        </p:txBody>
      </p:sp>
      <p:sp>
        <p:nvSpPr>
          <p:cNvPr id="9" name="Text Box 11"/>
          <p:cNvSpPr txBox="1">
            <a:spLocks noChangeArrowheads="1"/>
          </p:cNvSpPr>
          <p:nvPr userDrawn="1"/>
        </p:nvSpPr>
        <p:spPr bwMode="auto">
          <a:xfrm>
            <a:off x="0" y="6596261"/>
            <a:ext cx="8478891" cy="246221"/>
          </a:xfrm>
          <a:prstGeom prst="rect">
            <a:avLst/>
          </a:prstGeom>
          <a:noFill/>
          <a:ln w="9525">
            <a:noFill/>
            <a:miter lim="800000"/>
            <a:headEnd/>
            <a:tailEnd/>
          </a:ln>
          <a:effectLst/>
        </p:spPr>
        <p:txBody>
          <a:bodyPr wrap="square">
            <a:spAutoFit/>
          </a:bodyPr>
          <a:lstStyle/>
          <a:p>
            <a:pPr algn="l" eaLnBrk="1" hangingPunct="1">
              <a:spcBef>
                <a:spcPct val="0"/>
              </a:spcBef>
              <a:defRPr/>
            </a:pPr>
            <a:r>
              <a:rPr lang="en-US" sz="1000" b="0" dirty="0" err="1" smtClean="0">
                <a:solidFill>
                  <a:srgbClr val="E4E4E4"/>
                </a:solidFill>
              </a:rPr>
              <a:t>oRCAle</a:t>
            </a:r>
            <a:r>
              <a:rPr lang="en-US" sz="1000" b="0" dirty="0" smtClean="0">
                <a:solidFill>
                  <a:srgbClr val="E4E4E4"/>
                </a:solidFill>
              </a:rPr>
              <a:t> World: Root Cause Analysis</a:t>
            </a:r>
            <a:endParaRPr lang="en-US" sz="1000" b="0" dirty="0">
              <a:solidFill>
                <a:srgbClr val="E4E4E4"/>
              </a:solidFill>
            </a:endParaRPr>
          </a:p>
        </p:txBody>
      </p:sp>
      <p:sp>
        <p:nvSpPr>
          <p:cNvPr id="11" name="Line 7"/>
          <p:cNvSpPr>
            <a:spLocks noChangeShapeType="1"/>
          </p:cNvSpPr>
          <p:nvPr userDrawn="1"/>
        </p:nvSpPr>
        <p:spPr bwMode="auto">
          <a:xfrm>
            <a:off x="0" y="533400"/>
            <a:ext cx="9142413" cy="0"/>
          </a:xfrm>
          <a:prstGeom prst="line">
            <a:avLst/>
          </a:prstGeom>
          <a:noFill/>
          <a:ln w="12700">
            <a:solidFill>
              <a:srgbClr val="D60093"/>
            </a:solidFill>
            <a:round/>
            <a:headEnd/>
            <a:tailEnd/>
          </a:ln>
          <a:effectLst/>
        </p:spPr>
        <p:txBody>
          <a:bodyPr/>
          <a:lstStyle/>
          <a:p>
            <a:pPr>
              <a:defRPr/>
            </a:pPr>
            <a:endParaRPr lang="en-US"/>
          </a:p>
        </p:txBody>
      </p:sp>
      <p:sp>
        <p:nvSpPr>
          <p:cNvPr id="12" name="TextBox 11"/>
          <p:cNvSpPr txBox="1"/>
          <p:nvPr userDrawn="1"/>
        </p:nvSpPr>
        <p:spPr>
          <a:xfrm>
            <a:off x="5890573" y="6611779"/>
            <a:ext cx="3253427" cy="246221"/>
          </a:xfrm>
          <a:prstGeom prst="rect">
            <a:avLst/>
          </a:prstGeom>
          <a:noFill/>
          <a:ln>
            <a:noFill/>
          </a:ln>
        </p:spPr>
        <p:txBody>
          <a:bodyPr wrap="square" rtlCol="0">
            <a:spAutoFit/>
          </a:bodyPr>
          <a:lstStyle/>
          <a:p>
            <a:pPr algn="r"/>
            <a:r>
              <a:rPr lang="en-US" sz="1000" dirty="0" smtClean="0">
                <a:solidFill>
                  <a:srgbClr val="E4E4E4"/>
                </a:solidFill>
              </a:rPr>
              <a:t>Presented:</a:t>
            </a:r>
            <a:r>
              <a:rPr lang="en-US" sz="1000" baseline="0" dirty="0" smtClean="0">
                <a:solidFill>
                  <a:srgbClr val="E4E4E4"/>
                </a:solidFill>
              </a:rPr>
              <a:t> OUGN </a:t>
            </a:r>
            <a:r>
              <a:rPr lang="en-US" sz="1000" dirty="0" smtClean="0">
                <a:solidFill>
                  <a:srgbClr val="E4E4E4"/>
                </a:solidFill>
              </a:rPr>
              <a:t> - </a:t>
            </a:r>
            <a:r>
              <a:rPr lang="en-US" sz="1000" dirty="0" smtClean="0">
                <a:solidFill>
                  <a:srgbClr val="E4E4E4"/>
                </a:solidFill>
              </a:rPr>
              <a:t>March, </a:t>
            </a:r>
            <a:r>
              <a:rPr lang="en-US" sz="1000" dirty="0" smtClean="0">
                <a:solidFill>
                  <a:srgbClr val="E4E4E4"/>
                </a:solidFill>
              </a:rPr>
              <a:t>2015</a:t>
            </a:r>
            <a:endParaRPr lang="en-US" sz="1000" dirty="0">
              <a:solidFill>
                <a:srgbClr val="E4E4E4"/>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84" r:id="rId2"/>
    <p:sldLayoutId id="2147483690"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smtClean="0"/>
              <a:t>Daniel A. Morgan: Oracle ACE Director</a:t>
            </a:r>
            <a:endParaRPr lang="en-US" dirty="0"/>
          </a:p>
        </p:txBody>
      </p:sp>
      <p:sp>
        <p:nvSpPr>
          <p:cNvPr id="7" name="Text Placeholder 6"/>
          <p:cNvSpPr>
            <a:spLocks noGrp="1"/>
          </p:cNvSpPr>
          <p:nvPr>
            <p:ph type="body" idx="1"/>
          </p:nvPr>
        </p:nvSpPr>
        <p:spPr>
          <a:xfrm>
            <a:off x="990600" y="3429000"/>
            <a:ext cx="7772400" cy="1981200"/>
          </a:xfrm>
        </p:spPr>
        <p:txBody>
          <a:bodyPr/>
          <a:lstStyle/>
          <a:p>
            <a:r>
              <a:rPr lang="en-US" sz="2400" dirty="0" err="1" smtClean="0"/>
              <a:t>o</a:t>
            </a:r>
            <a:r>
              <a:rPr lang="en-US" dirty="0" err="1" smtClean="0"/>
              <a:t>RCA</a:t>
            </a:r>
            <a:r>
              <a:rPr lang="en-US" sz="2400" dirty="0" err="1" smtClean="0"/>
              <a:t>le</a:t>
            </a:r>
            <a:r>
              <a:rPr lang="en-US" dirty="0" smtClean="0"/>
              <a:t> World</a:t>
            </a:r>
            <a:br>
              <a:rPr lang="en-US" dirty="0" smtClean="0"/>
            </a:br>
            <a:r>
              <a:rPr lang="en-US" dirty="0" smtClean="0"/>
              <a:t>Root Cause Analysis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46856" y="762000"/>
            <a:ext cx="8650287" cy="22098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03465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Travel Log: Greenland in April</a:t>
            </a:r>
            <a:endParaRPr lang="en-US" dirty="0"/>
          </a:p>
        </p:txBody>
      </p:sp>
      <p:pic>
        <p:nvPicPr>
          <p:cNvPr id="5" name="Picture 4" descr="C:\public_html\pres\ougn10\greenland19.jpg"/>
          <p:cNvPicPr>
            <a:picLocks noChangeAspect="1" noChangeArrowheads="1"/>
          </p:cNvPicPr>
          <p:nvPr/>
        </p:nvPicPr>
        <p:blipFill>
          <a:blip r:embed="rId3" cstate="print"/>
          <a:srcRect/>
          <a:stretch>
            <a:fillRect/>
          </a:stretch>
        </p:blipFill>
        <p:spPr bwMode="auto">
          <a:xfrm>
            <a:off x="519057" y="762000"/>
            <a:ext cx="8105886" cy="5422838"/>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Travel Log: With Jonathan Lewis &amp; Tim Gorman in Beijing</a:t>
            </a:r>
            <a:endParaRPr lang="en-US" dirty="0"/>
          </a:p>
        </p:txBody>
      </p:sp>
      <p:pic>
        <p:nvPicPr>
          <p:cNvPr id="4" name="Picture 2" descr="C:\public_html\pres\acoug_vanoug13\forbidden_city_jltg.jpg"/>
          <p:cNvPicPr>
            <a:picLocks noChangeAspect="1" noChangeArrowheads="1"/>
          </p:cNvPicPr>
          <p:nvPr/>
        </p:nvPicPr>
        <p:blipFill>
          <a:blip r:embed="rId2" cstate="print"/>
          <a:srcRect/>
          <a:stretch>
            <a:fillRect/>
          </a:stretch>
        </p:blipFill>
        <p:spPr bwMode="auto">
          <a:xfrm>
            <a:off x="981075" y="1066800"/>
            <a:ext cx="7181850" cy="4804022"/>
          </a:xfrm>
          <a:prstGeom prst="rect">
            <a:avLst/>
          </a:prstGeom>
          <a:noFill/>
          <a:ln>
            <a:solidFill>
              <a:schemeClr val="tx1"/>
            </a:solidFill>
          </a:ln>
        </p:spPr>
      </p:pic>
    </p:spTree>
    <p:extLst>
      <p:ext uri="{BB962C8B-B14F-4D97-AF65-F5344CB8AC3E}">
        <p14:creationId xmlns="" xmlns:p14="http://schemas.microsoft.com/office/powerpoint/2010/main" val="1525271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Travel Log: OTN LAD Tour 2014</a:t>
            </a:r>
            <a:endParaRPr lang="en-US" dirty="0"/>
          </a:p>
        </p:txBody>
      </p:sp>
      <p:pic>
        <p:nvPicPr>
          <p:cNvPr id="8" name="Picture 7"/>
          <p:cNvPicPr>
            <a:picLocks noChangeAspect="1" noChangeArrowheads="1"/>
          </p:cNvPicPr>
          <p:nvPr/>
        </p:nvPicPr>
        <p:blipFill>
          <a:blip r:embed="rId2" cstate="print"/>
          <a:srcRect/>
          <a:stretch>
            <a:fillRect/>
          </a:stretch>
        </p:blipFill>
        <p:spPr bwMode="auto">
          <a:xfrm>
            <a:off x="4632325" y="914400"/>
            <a:ext cx="4130675" cy="4330700"/>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762000" y="762000"/>
            <a:ext cx="3679825" cy="5489575"/>
          </a:xfrm>
          <a:prstGeom prst="rect">
            <a:avLst/>
          </a:prstGeom>
          <a:noFill/>
          <a:ln w="9525">
            <a:solidFill>
              <a:schemeClr val="tx1"/>
            </a:solidFill>
            <a:miter lim="800000"/>
            <a:headEnd/>
            <a:tailEnd/>
          </a:ln>
        </p:spPr>
      </p:pic>
      <p:sp>
        <p:nvSpPr>
          <p:cNvPr id="13" name="TextBox 12"/>
          <p:cNvSpPr txBox="1"/>
          <p:nvPr/>
        </p:nvSpPr>
        <p:spPr>
          <a:xfrm>
            <a:off x="4800600" y="5212080"/>
            <a:ext cx="3764492" cy="923330"/>
          </a:xfrm>
          <a:prstGeom prst="rect">
            <a:avLst/>
          </a:prstGeom>
          <a:noFill/>
        </p:spPr>
        <p:txBody>
          <a:bodyPr wrap="none" rtlCol="0">
            <a:spAutoFit/>
          </a:bodyPr>
          <a:lstStyle/>
          <a:p>
            <a:pPr algn="ctr"/>
            <a:r>
              <a:rPr lang="en-US" dirty="0" smtClean="0"/>
              <a:t>The most important thing I discovered</a:t>
            </a:r>
            <a:br>
              <a:rPr lang="en-US" dirty="0" smtClean="0"/>
            </a:br>
            <a:r>
              <a:rPr lang="en-US" dirty="0" smtClean="0"/>
              <a:t>during this trip is the how disruptive</a:t>
            </a:r>
            <a:br>
              <a:rPr lang="en-US" dirty="0" smtClean="0"/>
            </a:br>
            <a:r>
              <a:rPr lang="en-US" dirty="0" smtClean="0"/>
              <a:t>our presence was to the locals.</a:t>
            </a:r>
            <a:endParaRPr lang="en-US" dirty="0"/>
          </a:p>
        </p:txBody>
      </p:sp>
    </p:spTree>
    <p:extLst>
      <p:ext uri="{BB962C8B-B14F-4D97-AF65-F5344CB8AC3E}">
        <p14:creationId xmlns="" xmlns:p14="http://schemas.microsoft.com/office/powerpoint/2010/main" val="1525271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cstate="print"/>
          <a:srcRect/>
          <a:stretch>
            <a:fillRect/>
          </a:stretch>
        </p:blipFill>
        <p:spPr bwMode="auto">
          <a:xfrm>
            <a:off x="246063" y="533400"/>
            <a:ext cx="8650287" cy="5789613"/>
          </a:xfrm>
          <a:prstGeom prst="rect">
            <a:avLst/>
          </a:prstGeom>
          <a:noFill/>
          <a:ln w="9525">
            <a:solidFill>
              <a:schemeClr val="tx1"/>
            </a:solidFill>
            <a:miter lim="800000"/>
            <a:headEnd/>
            <a:tailEnd/>
          </a:ln>
        </p:spPr>
      </p:pic>
      <p:sp>
        <p:nvSpPr>
          <p:cNvPr id="3" name="Text Placeholder 2"/>
          <p:cNvSpPr>
            <a:spLocks noGrp="1"/>
          </p:cNvSpPr>
          <p:nvPr>
            <p:ph type="body" sz="quarter" idx="10"/>
          </p:nvPr>
        </p:nvSpPr>
        <p:spPr/>
        <p:txBody>
          <a:bodyPr/>
          <a:lstStyle/>
          <a:p>
            <a:r>
              <a:rPr lang="en-US" dirty="0" smtClean="0"/>
              <a:t>Travel Log: OTN LAD Tour 2014</a:t>
            </a:r>
            <a:endParaRPr lang="en-US" dirty="0"/>
          </a:p>
        </p:txBody>
      </p:sp>
      <p:sp>
        <p:nvSpPr>
          <p:cNvPr id="13" name="TextBox 12"/>
          <p:cNvSpPr txBox="1"/>
          <p:nvPr/>
        </p:nvSpPr>
        <p:spPr>
          <a:xfrm>
            <a:off x="4800600" y="5212080"/>
            <a:ext cx="3764492" cy="923330"/>
          </a:xfrm>
          <a:prstGeom prst="rect">
            <a:avLst/>
          </a:prstGeom>
          <a:noFill/>
        </p:spPr>
        <p:txBody>
          <a:bodyPr wrap="none" rtlCol="0">
            <a:spAutoFit/>
          </a:bodyPr>
          <a:lstStyle/>
          <a:p>
            <a:pPr algn="ctr"/>
            <a:r>
              <a:rPr lang="en-US" dirty="0" smtClean="0">
                <a:solidFill>
                  <a:schemeClr val="bg1"/>
                </a:solidFill>
              </a:rPr>
              <a:t>The most important thing I discovered</a:t>
            </a:r>
            <a:br>
              <a:rPr lang="en-US" dirty="0" smtClean="0">
                <a:solidFill>
                  <a:schemeClr val="bg1"/>
                </a:solidFill>
              </a:rPr>
            </a:br>
            <a:r>
              <a:rPr lang="en-US" dirty="0" smtClean="0">
                <a:solidFill>
                  <a:schemeClr val="bg1"/>
                </a:solidFill>
              </a:rPr>
              <a:t>during this trip is the how disruptive</a:t>
            </a:r>
            <a:br>
              <a:rPr lang="en-US" dirty="0" smtClean="0">
                <a:solidFill>
                  <a:schemeClr val="bg1"/>
                </a:solidFill>
              </a:rPr>
            </a:br>
            <a:r>
              <a:rPr lang="en-US" dirty="0" smtClean="0">
                <a:solidFill>
                  <a:schemeClr val="bg1"/>
                </a:solidFill>
              </a:rPr>
              <a:t>our presence was to the locals.</a:t>
            </a:r>
            <a:endParaRPr lang="en-US" dirty="0">
              <a:solidFill>
                <a:schemeClr val="bg1"/>
              </a:solidFill>
            </a:endParaRPr>
          </a:p>
        </p:txBody>
      </p:sp>
    </p:spTree>
    <p:extLst>
      <p:ext uri="{BB962C8B-B14F-4D97-AF65-F5344CB8AC3E}">
        <p14:creationId xmlns="" xmlns:p14="http://schemas.microsoft.com/office/powerpoint/2010/main" val="1525271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Travel Log: OTN LAD Tour 2014</a:t>
            </a:r>
            <a:endParaRPr lang="en-US" dirty="0"/>
          </a:p>
        </p:txBody>
      </p:sp>
      <p:pic>
        <p:nvPicPr>
          <p:cNvPr id="2053" name="Picture 5"/>
          <p:cNvPicPr>
            <a:picLocks noChangeAspect="1" noChangeArrowheads="1"/>
          </p:cNvPicPr>
          <p:nvPr/>
        </p:nvPicPr>
        <p:blipFill>
          <a:blip r:embed="rId2" cstate="print"/>
          <a:srcRect/>
          <a:stretch>
            <a:fillRect/>
          </a:stretch>
        </p:blipFill>
        <p:spPr bwMode="auto">
          <a:xfrm>
            <a:off x="511175" y="754063"/>
            <a:ext cx="8120063" cy="5349875"/>
          </a:xfrm>
          <a:prstGeom prst="rect">
            <a:avLst/>
          </a:prstGeom>
          <a:noFill/>
          <a:ln w="9525">
            <a:solidFill>
              <a:schemeClr val="tx1"/>
            </a:solidFill>
            <a:miter lim="800000"/>
            <a:headEnd/>
            <a:tailEnd/>
          </a:ln>
        </p:spPr>
      </p:pic>
      <p:sp>
        <p:nvSpPr>
          <p:cNvPr id="5" name="TextBox 4"/>
          <p:cNvSpPr txBox="1"/>
          <p:nvPr/>
        </p:nvSpPr>
        <p:spPr>
          <a:xfrm>
            <a:off x="4800600" y="5212080"/>
            <a:ext cx="3764492" cy="923330"/>
          </a:xfrm>
          <a:prstGeom prst="rect">
            <a:avLst/>
          </a:prstGeom>
          <a:noFill/>
        </p:spPr>
        <p:txBody>
          <a:bodyPr wrap="none" rtlCol="0">
            <a:spAutoFit/>
          </a:bodyPr>
          <a:lstStyle/>
          <a:p>
            <a:pPr algn="ctr"/>
            <a:r>
              <a:rPr lang="en-US" dirty="0" smtClean="0"/>
              <a:t>The most important thing I discovered</a:t>
            </a:r>
            <a:br>
              <a:rPr lang="en-US" dirty="0" smtClean="0"/>
            </a:br>
            <a:r>
              <a:rPr lang="en-US" dirty="0" smtClean="0"/>
              <a:t>during this trip is the how disruptive</a:t>
            </a:r>
            <a:br>
              <a:rPr lang="en-US" dirty="0" smtClean="0"/>
            </a:br>
            <a:r>
              <a:rPr lang="en-US" dirty="0" smtClean="0"/>
              <a:t>our presence was to the locals.</a:t>
            </a:r>
            <a:endParaRPr lang="en-US" dirty="0"/>
          </a:p>
        </p:txBody>
      </p:sp>
    </p:spTree>
    <p:extLst>
      <p:ext uri="{BB962C8B-B14F-4D97-AF65-F5344CB8AC3E}">
        <p14:creationId xmlns="" xmlns:p14="http://schemas.microsoft.com/office/powerpoint/2010/main" val="1525271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IGGOUG: The New Users Group In The Neighborhood</a:t>
            </a:r>
            <a:endParaRPr lang="en-US" dirty="0"/>
          </a:p>
        </p:txBody>
      </p:sp>
      <p:pic>
        <p:nvPicPr>
          <p:cNvPr id="16" name="Picture 1"/>
          <p:cNvPicPr>
            <a:picLocks noChangeAspect="1" noChangeArrowheads="1"/>
          </p:cNvPicPr>
          <p:nvPr/>
        </p:nvPicPr>
        <p:blipFill>
          <a:blip r:embed="rId2" cstate="print"/>
          <a:srcRect/>
          <a:stretch>
            <a:fillRect/>
          </a:stretch>
        </p:blipFill>
        <p:spPr bwMode="auto">
          <a:xfrm>
            <a:off x="322262" y="762000"/>
            <a:ext cx="8499475" cy="4479925"/>
          </a:xfrm>
          <a:prstGeom prst="rect">
            <a:avLst/>
          </a:prstGeom>
          <a:noFill/>
          <a:ln w="9525">
            <a:solidFill>
              <a:schemeClr val="tx1"/>
            </a:solidFill>
            <a:miter lim="800000"/>
            <a:headEnd/>
            <a:tailEnd/>
          </a:ln>
        </p:spPr>
      </p:pic>
      <p:sp>
        <p:nvSpPr>
          <p:cNvPr id="17" name="TextBox 16"/>
          <p:cNvSpPr txBox="1"/>
          <p:nvPr/>
        </p:nvSpPr>
        <p:spPr>
          <a:xfrm>
            <a:off x="3431655" y="5715000"/>
            <a:ext cx="2280689" cy="461665"/>
          </a:xfrm>
          <a:prstGeom prst="rect">
            <a:avLst/>
          </a:prstGeom>
          <a:noFill/>
          <a:ln>
            <a:noFill/>
          </a:ln>
        </p:spPr>
        <p:txBody>
          <a:bodyPr wrap="none" rtlCol="0">
            <a:spAutoFit/>
          </a:bodyPr>
          <a:lstStyle/>
          <a:p>
            <a:r>
              <a:rPr lang="en-US" sz="2400" b="1" dirty="0" smtClean="0"/>
              <a:t>www.iggoug.org</a:t>
            </a:r>
            <a:endParaRPr lang="en-US" sz="2400" b="1" dirty="0"/>
          </a:p>
        </p:txBody>
      </p:sp>
    </p:spTree>
    <p:extLst>
      <p:ext uri="{BB962C8B-B14F-4D97-AF65-F5344CB8AC3E}">
        <p14:creationId xmlns="" xmlns:p14="http://schemas.microsoft.com/office/powerpoint/2010/main" val="2974615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IGGOUG 2015 Conference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631950" y="762000"/>
            <a:ext cx="5880100" cy="5589587"/>
          </a:xfrm>
          <a:prstGeom prst="rect">
            <a:avLst/>
          </a:prstGeom>
          <a:noFill/>
          <a:ln w="9525">
            <a:noFill/>
            <a:miter lim="800000"/>
            <a:headEnd/>
            <a:tailEnd/>
          </a:ln>
        </p:spPr>
      </p:pic>
    </p:spTree>
    <p:extLst>
      <p:ext uri="{BB962C8B-B14F-4D97-AF65-F5344CB8AC3E}">
        <p14:creationId xmlns="" xmlns:p14="http://schemas.microsoft.com/office/powerpoint/2010/main" val="2974615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First Principles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If the database is unavailable it is a database problem</a:t>
            </a:r>
          </a:p>
          <a:p>
            <a:pPr>
              <a:defRPr/>
            </a:pPr>
            <a:r>
              <a:rPr lang="en-US" dirty="0" smtClean="0">
                <a:latin typeface="Arial" pitchFamily="34" charset="0"/>
                <a:cs typeface="Arial" pitchFamily="34" charset="0"/>
              </a:rPr>
              <a:t>If the database is slow it is a database problem</a:t>
            </a:r>
          </a:p>
          <a:p>
            <a:pPr>
              <a:defRPr/>
            </a:pPr>
            <a:r>
              <a:rPr lang="en-US" dirty="0" smtClean="0">
                <a:latin typeface="Arial" pitchFamily="34" charset="0"/>
                <a:cs typeface="Arial" pitchFamily="34" charset="0"/>
              </a:rPr>
              <a:t>Oracle DBAs are expected to find database problems</a:t>
            </a:r>
          </a:p>
          <a:p>
            <a:pPr>
              <a:defRPr/>
            </a:pPr>
            <a:r>
              <a:rPr lang="en-US" dirty="0" smtClean="0">
                <a:latin typeface="Arial" pitchFamily="34" charset="0"/>
                <a:cs typeface="Arial" pitchFamily="34" charset="0"/>
              </a:rPr>
              <a:t>To fix the database so </a:t>
            </a:r>
            <a:r>
              <a:rPr lang="en-US" dirty="0" smtClean="0">
                <a:latin typeface="Arial" pitchFamily="34" charset="0"/>
                <a:cs typeface="Arial" pitchFamily="34" charset="0"/>
              </a:rPr>
              <a:t>the problem </a:t>
            </a:r>
            <a:r>
              <a:rPr lang="en-US" dirty="0" smtClean="0">
                <a:latin typeface="Arial" pitchFamily="34" charset="0"/>
                <a:cs typeface="Arial" pitchFamily="34" charset="0"/>
              </a:rPr>
              <a:t>never happens again</a:t>
            </a:r>
          </a:p>
          <a:p>
            <a:pPr>
              <a:defRPr/>
            </a:pPr>
            <a:r>
              <a:rPr lang="en-US" dirty="0" smtClean="0">
                <a:latin typeface="Arial" pitchFamily="34" charset="0"/>
                <a:cs typeface="Arial" pitchFamily="34" charset="0"/>
              </a:rPr>
              <a:t>To write an RCA (Root Cause Analysis) document</a:t>
            </a:r>
          </a:p>
          <a:p>
            <a:pPr>
              <a:defRPr/>
            </a:pPr>
            <a:r>
              <a:rPr lang="en-US" dirty="0" smtClean="0">
                <a:latin typeface="Arial" pitchFamily="34" charset="0"/>
                <a:cs typeface="Arial" pitchFamily="34" charset="0"/>
              </a:rPr>
              <a:t>Which will point to the database</a:t>
            </a:r>
          </a:p>
          <a:p>
            <a:pPr>
              <a:defRPr/>
            </a:pPr>
            <a:r>
              <a:rPr lang="en-US" dirty="0" smtClean="0">
                <a:latin typeface="Arial" pitchFamily="34" charset="0"/>
                <a:cs typeface="Arial" pitchFamily="34" charset="0"/>
              </a:rPr>
              <a:t>Even when the database isn't the root cause</a:t>
            </a:r>
          </a:p>
          <a:p>
            <a:pPr>
              <a:defRPr/>
            </a:pPr>
            <a:r>
              <a:rPr lang="en-US" dirty="0" smtClean="0">
                <a:latin typeface="Arial" pitchFamily="34" charset="0"/>
                <a:cs typeface="Arial" pitchFamily="34" charset="0"/>
              </a:rPr>
              <a:t>Because that is what DBAs are trained to do</a:t>
            </a:r>
          </a:p>
          <a:p>
            <a:pPr>
              <a:defRPr/>
            </a:pPr>
            <a:r>
              <a:rPr lang="en-US" dirty="0" smtClean="0">
                <a:latin typeface="Arial" pitchFamily="34" charset="0"/>
                <a:cs typeface="Arial" pitchFamily="34" charset="0"/>
              </a:rPr>
              <a:t>Did I mention ... the network is just fine?</a:t>
            </a:r>
          </a:p>
        </p:txBody>
      </p:sp>
      <p:grpSp>
        <p:nvGrpSpPr>
          <p:cNvPr id="6" name="Group 11"/>
          <p:cNvGrpSpPr/>
          <p:nvPr/>
        </p:nvGrpSpPr>
        <p:grpSpPr>
          <a:xfrm>
            <a:off x="6629400" y="5791200"/>
            <a:ext cx="1790700" cy="266700"/>
            <a:chOff x="2667000" y="3840480"/>
            <a:chExt cx="1790700" cy="266700"/>
          </a:xfrm>
        </p:grpSpPr>
        <p:pic>
          <p:nvPicPr>
            <p:cNvPr id="7" name="Picture 2" descr="http://madsenworld.dk/anigif/light/green_bl.gif"/>
            <p:cNvPicPr>
              <a:picLocks noChangeAspect="1" noChangeArrowheads="1" noCrop="1"/>
            </p:cNvPicPr>
            <p:nvPr/>
          </p:nvPicPr>
          <p:blipFill>
            <a:blip r:embed="rId2" cstate="print"/>
            <a:srcRect/>
            <a:stretch>
              <a:fillRect/>
            </a:stretch>
          </p:blipFill>
          <p:spPr bwMode="auto">
            <a:xfrm>
              <a:off x="2667000" y="3840480"/>
              <a:ext cx="266700" cy="266700"/>
            </a:xfrm>
            <a:prstGeom prst="rect">
              <a:avLst/>
            </a:prstGeom>
            <a:noFill/>
            <a:ln>
              <a:solidFill>
                <a:schemeClr val="tx1"/>
              </a:solidFill>
            </a:ln>
          </p:spPr>
        </p:pic>
        <p:pic>
          <p:nvPicPr>
            <p:cNvPr id="8" name="Picture 2" descr="http://madsenworld.dk/anigif/light/green_bl.gif"/>
            <p:cNvPicPr>
              <a:picLocks noChangeAspect="1" noChangeArrowheads="1" noCrop="1"/>
            </p:cNvPicPr>
            <p:nvPr/>
          </p:nvPicPr>
          <p:blipFill>
            <a:blip r:embed="rId2" cstate="print"/>
            <a:srcRect/>
            <a:stretch>
              <a:fillRect/>
            </a:stretch>
          </p:blipFill>
          <p:spPr bwMode="auto">
            <a:xfrm>
              <a:off x="2971800" y="3840480"/>
              <a:ext cx="266700" cy="266700"/>
            </a:xfrm>
            <a:prstGeom prst="rect">
              <a:avLst/>
            </a:prstGeom>
            <a:noFill/>
            <a:ln>
              <a:solidFill>
                <a:schemeClr val="tx1"/>
              </a:solidFill>
            </a:ln>
          </p:spPr>
        </p:pic>
        <p:pic>
          <p:nvPicPr>
            <p:cNvPr id="9" name="Picture 2" descr="http://madsenworld.dk/anigif/light/green_bl.gif"/>
            <p:cNvPicPr>
              <a:picLocks noChangeAspect="1" noChangeArrowheads="1" noCrop="1"/>
            </p:cNvPicPr>
            <p:nvPr/>
          </p:nvPicPr>
          <p:blipFill>
            <a:blip r:embed="rId2" cstate="print"/>
            <a:srcRect/>
            <a:stretch>
              <a:fillRect/>
            </a:stretch>
          </p:blipFill>
          <p:spPr bwMode="auto">
            <a:xfrm>
              <a:off x="3276600" y="3840480"/>
              <a:ext cx="266700" cy="266700"/>
            </a:xfrm>
            <a:prstGeom prst="rect">
              <a:avLst/>
            </a:prstGeom>
            <a:noFill/>
            <a:ln>
              <a:solidFill>
                <a:schemeClr val="tx1"/>
              </a:solidFill>
            </a:ln>
          </p:spPr>
        </p:pic>
        <p:pic>
          <p:nvPicPr>
            <p:cNvPr id="10" name="Picture 2" descr="http://madsenworld.dk/anigif/light/green_bl.gif"/>
            <p:cNvPicPr>
              <a:picLocks noChangeAspect="1" noChangeArrowheads="1" noCrop="1"/>
            </p:cNvPicPr>
            <p:nvPr/>
          </p:nvPicPr>
          <p:blipFill>
            <a:blip r:embed="rId2" cstate="print"/>
            <a:srcRect/>
            <a:stretch>
              <a:fillRect/>
            </a:stretch>
          </p:blipFill>
          <p:spPr bwMode="auto">
            <a:xfrm>
              <a:off x="3581400" y="3840480"/>
              <a:ext cx="266700" cy="266700"/>
            </a:xfrm>
            <a:prstGeom prst="rect">
              <a:avLst/>
            </a:prstGeom>
            <a:noFill/>
            <a:ln>
              <a:solidFill>
                <a:schemeClr val="tx1"/>
              </a:solidFill>
            </a:ln>
          </p:spPr>
        </p:pic>
        <p:pic>
          <p:nvPicPr>
            <p:cNvPr id="11" name="Picture 2" descr="http://madsenworld.dk/anigif/light/green_bl.gif"/>
            <p:cNvPicPr>
              <a:picLocks noChangeAspect="1" noChangeArrowheads="1" noCrop="1"/>
            </p:cNvPicPr>
            <p:nvPr/>
          </p:nvPicPr>
          <p:blipFill>
            <a:blip r:embed="rId2" cstate="print"/>
            <a:srcRect/>
            <a:stretch>
              <a:fillRect/>
            </a:stretch>
          </p:blipFill>
          <p:spPr bwMode="auto">
            <a:xfrm>
              <a:off x="3886200" y="3840480"/>
              <a:ext cx="266700" cy="266700"/>
            </a:xfrm>
            <a:prstGeom prst="rect">
              <a:avLst/>
            </a:prstGeom>
            <a:noFill/>
            <a:ln>
              <a:solidFill>
                <a:schemeClr val="tx1"/>
              </a:solidFill>
            </a:ln>
          </p:spPr>
        </p:pic>
        <p:pic>
          <p:nvPicPr>
            <p:cNvPr id="12" name="Picture 2" descr="http://madsenworld.dk/anigif/light/green_bl.gif"/>
            <p:cNvPicPr>
              <a:picLocks noChangeAspect="1" noChangeArrowheads="1" noCrop="1"/>
            </p:cNvPicPr>
            <p:nvPr/>
          </p:nvPicPr>
          <p:blipFill>
            <a:blip r:embed="rId2" cstate="print"/>
            <a:srcRect/>
            <a:stretch>
              <a:fillRect/>
            </a:stretch>
          </p:blipFill>
          <p:spPr bwMode="auto">
            <a:xfrm>
              <a:off x="4191000" y="3840480"/>
              <a:ext cx="266700" cy="266700"/>
            </a:xfrm>
            <a:prstGeom prst="rect">
              <a:avLst/>
            </a:prstGeom>
            <a:noFill/>
            <a:ln>
              <a:solidFill>
                <a:schemeClr val="tx1"/>
              </a:solidFill>
            </a:ln>
          </p:spPr>
        </p:pic>
      </p:grpSp>
      <p:pic>
        <p:nvPicPr>
          <p:cNvPr id="13" name="Picture 6" descr="https://encrypted-tbn2.gstatic.com/images?q=tbn:ANd9GcSmHJc-cZNsBtiLbm-SMcaw5xlLJDzPmNAMQy_Typs56CWpjB0ixTumyFy8fw"/>
          <p:cNvPicPr>
            <a:picLocks noChangeAspect="1" noChangeArrowheads="1"/>
          </p:cNvPicPr>
          <p:nvPr/>
        </p:nvPicPr>
        <p:blipFill>
          <a:blip r:embed="rId3" cstate="print"/>
          <a:srcRect/>
          <a:stretch>
            <a:fillRect/>
          </a:stretch>
        </p:blipFill>
        <p:spPr bwMode="auto">
          <a:xfrm>
            <a:off x="7391400" y="4800600"/>
            <a:ext cx="1291742" cy="990600"/>
          </a:xfrm>
          <a:prstGeom prst="rect">
            <a:avLst/>
          </a:prstGeom>
          <a:noFill/>
        </p:spPr>
      </p:pic>
      <p:sp>
        <p:nvSpPr>
          <p:cNvPr id="14" name="TextBox 13"/>
          <p:cNvSpPr txBox="1"/>
          <p:nvPr/>
        </p:nvSpPr>
        <p:spPr>
          <a:xfrm>
            <a:off x="7467600" y="5181600"/>
            <a:ext cx="1219200" cy="253916"/>
          </a:xfrm>
          <a:prstGeom prst="rect">
            <a:avLst/>
          </a:prstGeom>
          <a:noFill/>
        </p:spPr>
        <p:txBody>
          <a:bodyPr wrap="square" rtlCol="0">
            <a:spAutoFit/>
          </a:bodyPr>
          <a:lstStyle/>
          <a:p>
            <a:pPr algn="ctr"/>
            <a:r>
              <a:rPr lang="en-US" sz="1050" dirty="0" smtClean="0"/>
              <a:t>Link Lights</a:t>
            </a:r>
            <a:endParaRPr lang="en-US" sz="105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My Blog: January 10, 2011</a:t>
            </a:r>
            <a:endParaRPr lang="en-US" dirty="0"/>
          </a:p>
        </p:txBody>
      </p:sp>
      <p:sp>
        <p:nvSpPr>
          <p:cNvPr id="16" name="TextBox 15"/>
          <p:cNvSpPr txBox="1"/>
          <p:nvPr/>
        </p:nvSpPr>
        <p:spPr>
          <a:xfrm>
            <a:off x="685800" y="1066800"/>
            <a:ext cx="7772400" cy="4154984"/>
          </a:xfrm>
          <a:prstGeom prst="rect">
            <a:avLst/>
          </a:prstGeom>
          <a:solidFill>
            <a:schemeClr val="bg1">
              <a:lumMod val="95000"/>
            </a:schemeClr>
          </a:solidFill>
          <a:ln>
            <a:solidFill>
              <a:schemeClr val="tx1"/>
            </a:solidFill>
          </a:ln>
        </p:spPr>
        <p:txBody>
          <a:bodyPr wrap="square" rtlCol="0">
            <a:spAutoFit/>
          </a:bodyPr>
          <a:lstStyle/>
          <a:p>
            <a:r>
              <a:rPr lang="en-US" sz="2400" dirty="0" smtClean="0"/>
              <a:t>If databases were run with the same degree of intelligence and attentiveness as a network router we would:</a:t>
            </a:r>
            <a:br>
              <a:rPr lang="en-US" sz="2400" dirty="0" smtClean="0"/>
            </a:br>
            <a:r>
              <a:rPr lang="en-US" sz="2400" dirty="0" smtClean="0"/>
              <a:t/>
            </a:r>
            <a:br>
              <a:rPr lang="en-US" sz="2400" dirty="0" smtClean="0"/>
            </a:br>
            <a:r>
              <a:rPr lang="en-US" sz="2400" dirty="0" smtClean="0"/>
              <a:t>log in as SYS, type </a:t>
            </a:r>
            <a:br>
              <a:rPr lang="en-US" sz="2400" dirty="0" smtClean="0"/>
            </a:br>
            <a:r>
              <a:rPr lang="en-US" sz="2400" b="1" dirty="0" smtClean="0">
                <a:latin typeface="Courier New" pitchFamily="49" charset="0"/>
                <a:cs typeface="Courier New" pitchFamily="49" charset="0"/>
              </a:rPr>
              <a:t>SELECT * FROM dual;</a:t>
            </a:r>
            <a:r>
              <a:rPr lang="en-US" sz="2400" dirty="0" smtClean="0"/>
              <a:t> </a:t>
            </a:r>
            <a:br>
              <a:rPr lang="en-US" sz="2400" dirty="0" smtClean="0"/>
            </a:br>
            <a:r>
              <a:rPr lang="en-US" sz="2400" dirty="0" smtClean="0"/>
              <a:t>and if we did not get an exception, declare everything was fine.</a:t>
            </a:r>
            <a:br>
              <a:rPr lang="en-US" sz="2400" dirty="0" smtClean="0"/>
            </a:br>
            <a:r>
              <a:rPr lang="en-US" sz="2400" dirty="0" smtClean="0"/>
              <a:t/>
            </a:r>
            <a:br>
              <a:rPr lang="en-US" sz="2400" dirty="0" smtClean="0"/>
            </a:br>
            <a:r>
              <a:rPr lang="en-US" sz="2400" dirty="0" smtClean="0"/>
              <a:t>[network admins]..., I might be inclined to recommend that we plug a couple of them into their own networks and see if they light up.</a:t>
            </a:r>
            <a:endParaRPr lang="en-US" sz="24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What Is Root Cause Analysis?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Root Cause Analysis is finding, fixing, and reporting on, the event that precipitated a service related incident</a:t>
            </a:r>
          </a:p>
          <a:p>
            <a:pPr>
              <a:defRPr/>
            </a:pPr>
            <a:r>
              <a:rPr lang="en-US" dirty="0" smtClean="0">
                <a:latin typeface="Arial" pitchFamily="34" charset="0"/>
                <a:cs typeface="Arial" pitchFamily="34" charset="0"/>
              </a:rPr>
              <a:t>The incident or change may have resulted in one or more failures that affected database performance and/or availability</a:t>
            </a:r>
          </a:p>
          <a:p>
            <a:pPr>
              <a:defRPr/>
            </a:pPr>
            <a:r>
              <a:rPr lang="en-US" dirty="0" smtClean="0">
                <a:latin typeface="Arial" pitchFamily="34" charset="0"/>
                <a:cs typeface="Arial" pitchFamily="34" charset="0"/>
              </a:rPr>
              <a:t>Sometimes the root cause is within the database, for example a bug, it is at least equally probable the database was an innocent bystander</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The point is to avoid repeated</a:t>
            </a:r>
            <a:br>
              <a:rPr lang="en-US" dirty="0" smtClean="0">
                <a:latin typeface="Arial" pitchFamily="34" charset="0"/>
                <a:cs typeface="Arial" pitchFamily="34" charset="0"/>
              </a:rPr>
            </a:br>
            <a:r>
              <a:rPr lang="en-US" dirty="0" smtClean="0">
                <a:latin typeface="Arial" pitchFamily="34" charset="0"/>
                <a:cs typeface="Arial" pitchFamily="34" charset="0"/>
              </a:rPr>
              <a:t>fire fighting exercises</a:t>
            </a:r>
          </a:p>
        </p:txBody>
      </p:sp>
      <p:pic>
        <p:nvPicPr>
          <p:cNvPr id="15" name="Picture 7"/>
          <p:cNvPicPr>
            <a:picLocks noChangeAspect="1" noChangeArrowheads="1"/>
          </p:cNvPicPr>
          <p:nvPr/>
        </p:nvPicPr>
        <p:blipFill>
          <a:blip r:embed="rId2" cstate="print"/>
          <a:srcRect/>
          <a:stretch>
            <a:fillRect/>
          </a:stretch>
        </p:blipFill>
        <p:spPr bwMode="auto">
          <a:xfrm>
            <a:off x="6096000" y="4191000"/>
            <a:ext cx="2600325" cy="1979613"/>
          </a:xfrm>
          <a:prstGeom prst="rect">
            <a:avLst/>
          </a:prstGeom>
          <a:noFill/>
          <a:ln w="9525">
            <a:no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Daniel Morgan</a:t>
            </a:r>
            <a:endParaRPr lang="en-US" sz="1200" dirty="0"/>
          </a:p>
        </p:txBody>
      </p:sp>
      <p:sp>
        <p:nvSpPr>
          <p:cNvPr id="5" name="Text Placeholder 4"/>
          <p:cNvSpPr>
            <a:spLocks noGrp="1"/>
          </p:cNvSpPr>
          <p:nvPr>
            <p:ph type="body" sz="quarter" idx="11"/>
          </p:nvPr>
        </p:nvSpPr>
        <p:spPr>
          <a:xfrm>
            <a:off x="457200" y="762000"/>
            <a:ext cx="8229600" cy="5562600"/>
          </a:xfrm>
        </p:spPr>
        <p:txBody>
          <a:bodyPr/>
          <a:lstStyle/>
          <a:p>
            <a:r>
              <a:rPr lang="en-US" dirty="0" smtClean="0"/>
              <a:t>More than 45 years technology experience</a:t>
            </a:r>
          </a:p>
          <a:p>
            <a:pPr lvl="1"/>
            <a:r>
              <a:rPr lang="en-US" dirty="0" smtClean="0"/>
              <a:t>First computer was an IBM 360/40 mainframe in 1970</a:t>
            </a:r>
          </a:p>
          <a:p>
            <a:pPr lvl="1"/>
            <a:r>
              <a:rPr lang="en-US" dirty="0" smtClean="0"/>
              <a:t>Fortran IV and Punch Cards</a:t>
            </a:r>
          </a:p>
          <a:p>
            <a:r>
              <a:rPr lang="en-US" dirty="0" smtClean="0"/>
              <a:t>Oracle ACE Director</a:t>
            </a:r>
          </a:p>
          <a:p>
            <a:r>
              <a:rPr lang="en-US" dirty="0" smtClean="0"/>
              <a:t>Curriculum author and primary Oracle instructor at University of Washington</a:t>
            </a:r>
          </a:p>
          <a:p>
            <a:r>
              <a:rPr lang="en-US" dirty="0" smtClean="0"/>
              <a:t>Guest lecturer on Oracle at Harvard University</a:t>
            </a:r>
          </a:p>
          <a:p>
            <a:r>
              <a:rPr lang="en-US" dirty="0" smtClean="0"/>
              <a:t>Decades of hands-on SQL, PL/SQL, and DBA experience</a:t>
            </a:r>
          </a:p>
          <a:p>
            <a:r>
              <a:rPr lang="en-US" dirty="0" smtClean="0"/>
              <a:t>The "Morgan" behind Morgan's Library on the web</a:t>
            </a:r>
            <a:br>
              <a:rPr lang="en-US" dirty="0" smtClean="0"/>
            </a:br>
            <a:r>
              <a:rPr lang="en-US" dirty="0" smtClean="0">
                <a:solidFill>
                  <a:srgbClr val="CC0066"/>
                </a:solidFill>
              </a:rPr>
              <a:t> </a:t>
            </a:r>
            <a:r>
              <a:rPr lang="en-US" b="1" u="sng" dirty="0" smtClean="0">
                <a:solidFill>
                  <a:srgbClr val="CC0066"/>
                </a:solidFill>
                <a:latin typeface="Courier New" pitchFamily="49" charset="0"/>
                <a:cs typeface="Courier New" pitchFamily="49" charset="0"/>
              </a:rPr>
              <a:t>www.morganslibrary.org</a:t>
            </a:r>
          </a:p>
          <a:p>
            <a:r>
              <a:rPr lang="en-US" dirty="0" smtClean="0">
                <a:latin typeface="Calibri" pitchFamily="34" charset="0"/>
                <a:cs typeface="Courier New" pitchFamily="49" charset="0"/>
              </a:rPr>
              <a:t>10g, 11g, and 12c Beta tester</a:t>
            </a:r>
          </a:p>
          <a:p>
            <a:r>
              <a:rPr lang="en-US" dirty="0" smtClean="0">
                <a:latin typeface="Calibri" pitchFamily="34" charset="0"/>
                <a:cs typeface="Courier New" pitchFamily="49" charset="0"/>
              </a:rPr>
              <a:t>Co-founder International GoldenGate Oracle Users Group</a:t>
            </a:r>
            <a:endParaRPr lang="en-US" dirty="0" smtClean="0">
              <a:latin typeface="Calibri" pitchFamily="34" charset="0"/>
            </a:endParaRPr>
          </a:p>
        </p:txBody>
      </p:sp>
      <p:pic>
        <p:nvPicPr>
          <p:cNvPr id="6" name="Picture 14" descr="ace_director_gold"/>
          <p:cNvPicPr>
            <a:picLocks noChangeAspect="1" noChangeArrowheads="1"/>
          </p:cNvPicPr>
          <p:nvPr/>
        </p:nvPicPr>
        <p:blipFill>
          <a:blip r:embed="rId2" cstate="print"/>
          <a:srcRect/>
          <a:stretch>
            <a:fillRect/>
          </a:stretch>
        </p:blipFill>
        <p:spPr bwMode="auto">
          <a:xfrm>
            <a:off x="411480" y="1981200"/>
            <a:ext cx="304800" cy="304800"/>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393192" y="2514600"/>
            <a:ext cx="330200" cy="3302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7848600" y="142081"/>
            <a:ext cx="1079500" cy="1239837"/>
          </a:xfrm>
          <a:prstGeom prst="rect">
            <a:avLst/>
          </a:prstGeom>
          <a:noFill/>
          <a:ln w="9525">
            <a:solidFill>
              <a:schemeClr val="tx1"/>
            </a:solid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457200" y="3200400"/>
            <a:ext cx="251238" cy="301752"/>
          </a:xfrm>
          <a:prstGeom prst="rect">
            <a:avLst/>
          </a:prstGeom>
          <a:noFill/>
          <a:ln w="9525">
            <a:noFill/>
            <a:miter lim="800000"/>
            <a:headEnd/>
            <a:tailEnd/>
          </a:ln>
        </p:spPr>
      </p:pic>
    </p:spTree>
    <p:extLst>
      <p:ext uri="{BB962C8B-B14F-4D97-AF65-F5344CB8AC3E}">
        <p14:creationId xmlns="" xmlns:p14="http://schemas.microsoft.com/office/powerpoint/2010/main" val="2974615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r-FR" dirty="0" smtClean="0"/>
              <a:t>Root Cause Analysis Doc </a:t>
            </a:r>
            <a:r>
              <a:rPr lang="fr-FR" sz="1200" dirty="0" smtClean="0"/>
              <a:t>(1:7)</a:t>
            </a:r>
            <a:endParaRPr lang="en-US" sz="1200" dirty="0"/>
          </a:p>
        </p:txBody>
      </p:sp>
      <p:pic>
        <p:nvPicPr>
          <p:cNvPr id="7" name="Picture 1"/>
          <p:cNvPicPr>
            <a:picLocks noChangeAspect="1" noChangeArrowheads="1"/>
          </p:cNvPicPr>
          <p:nvPr/>
        </p:nvPicPr>
        <p:blipFill>
          <a:blip r:embed="rId2" cstate="print"/>
          <a:srcRect/>
          <a:stretch>
            <a:fillRect/>
          </a:stretch>
        </p:blipFill>
        <p:spPr bwMode="auto">
          <a:xfrm>
            <a:off x="611981" y="990600"/>
            <a:ext cx="7920037" cy="42703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r-FR" dirty="0" smtClean="0"/>
              <a:t>Root Cause Analysis Doc </a:t>
            </a:r>
            <a:r>
              <a:rPr lang="fr-FR" sz="1200" dirty="0" smtClean="0"/>
              <a:t>(2:7)</a:t>
            </a:r>
            <a:endParaRPr lang="en-US" sz="1200" dirty="0"/>
          </a:p>
        </p:txBody>
      </p:sp>
      <p:pic>
        <p:nvPicPr>
          <p:cNvPr id="7" name="Picture 2"/>
          <p:cNvPicPr>
            <a:picLocks noChangeAspect="1" noChangeArrowheads="1"/>
          </p:cNvPicPr>
          <p:nvPr/>
        </p:nvPicPr>
        <p:blipFill>
          <a:blip r:embed="rId2" cstate="print"/>
          <a:srcRect/>
          <a:stretch>
            <a:fillRect/>
          </a:stretch>
        </p:blipFill>
        <p:spPr bwMode="auto">
          <a:xfrm>
            <a:off x="587375" y="990600"/>
            <a:ext cx="7969250" cy="2160587"/>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r-FR" dirty="0" smtClean="0"/>
              <a:t>Root Cause Analysis Doc </a:t>
            </a:r>
            <a:r>
              <a:rPr lang="fr-FR" sz="1200" dirty="0" smtClean="0"/>
              <a:t>(3:7)</a:t>
            </a:r>
            <a:endParaRPr lang="en-US" sz="1200" dirty="0"/>
          </a:p>
        </p:txBody>
      </p:sp>
      <p:pic>
        <p:nvPicPr>
          <p:cNvPr id="7" name="Picture 1"/>
          <p:cNvPicPr>
            <a:picLocks noChangeAspect="1" noChangeArrowheads="1"/>
          </p:cNvPicPr>
          <p:nvPr/>
        </p:nvPicPr>
        <p:blipFill>
          <a:blip r:embed="rId2" cstate="print"/>
          <a:srcRect/>
          <a:stretch>
            <a:fillRect/>
          </a:stretch>
        </p:blipFill>
        <p:spPr bwMode="auto">
          <a:xfrm>
            <a:off x="411956" y="990600"/>
            <a:ext cx="8320087" cy="5149850"/>
          </a:xfrm>
          <a:prstGeom prst="rect">
            <a:avLst/>
          </a:prstGeom>
          <a:noFill/>
          <a:ln w="9525">
            <a:noFill/>
            <a:miter lim="800000"/>
            <a:headEnd/>
            <a:tailEnd/>
          </a:ln>
        </p:spPr>
      </p:pic>
      <p:sp>
        <p:nvSpPr>
          <p:cNvPr id="8" name="Rectangle 7"/>
          <p:cNvSpPr/>
          <p:nvPr/>
        </p:nvSpPr>
        <p:spPr>
          <a:xfrm>
            <a:off x="4572000" y="1752600"/>
            <a:ext cx="621792"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r-FR" dirty="0" smtClean="0"/>
              <a:t>Root Cause Analysis Doc </a:t>
            </a:r>
            <a:r>
              <a:rPr lang="fr-FR" sz="1200" dirty="0" smtClean="0"/>
              <a:t>(4:7)</a:t>
            </a:r>
            <a:endParaRPr lang="en-US" sz="1200" dirty="0"/>
          </a:p>
        </p:txBody>
      </p:sp>
      <p:pic>
        <p:nvPicPr>
          <p:cNvPr id="7" name="Picture 2"/>
          <p:cNvPicPr>
            <a:picLocks noChangeAspect="1" noChangeArrowheads="1"/>
          </p:cNvPicPr>
          <p:nvPr/>
        </p:nvPicPr>
        <p:blipFill>
          <a:blip r:embed="rId2" cstate="print"/>
          <a:srcRect/>
          <a:stretch>
            <a:fillRect/>
          </a:stretch>
        </p:blipFill>
        <p:spPr bwMode="auto">
          <a:xfrm>
            <a:off x="625710" y="990600"/>
            <a:ext cx="7892580" cy="5212080"/>
          </a:xfrm>
          <a:prstGeom prst="rect">
            <a:avLst/>
          </a:prstGeom>
          <a:noFill/>
          <a:ln w="9525">
            <a:no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r-FR" dirty="0" smtClean="0"/>
              <a:t>Root Cause Analysis Doc </a:t>
            </a:r>
            <a:r>
              <a:rPr lang="fr-FR" sz="1200" dirty="0" smtClean="0"/>
              <a:t>(5:7)</a:t>
            </a:r>
            <a:endParaRPr lang="en-US" sz="1200" dirty="0"/>
          </a:p>
        </p:txBody>
      </p:sp>
      <p:pic>
        <p:nvPicPr>
          <p:cNvPr id="8" name="Picture 2"/>
          <p:cNvPicPr>
            <a:picLocks noChangeAspect="1" noChangeArrowheads="1"/>
          </p:cNvPicPr>
          <p:nvPr/>
        </p:nvPicPr>
        <p:blipFill>
          <a:blip r:embed="rId2" cstate="print"/>
          <a:srcRect/>
          <a:stretch>
            <a:fillRect/>
          </a:stretch>
        </p:blipFill>
        <p:spPr bwMode="auto">
          <a:xfrm>
            <a:off x="151606" y="990600"/>
            <a:ext cx="8840787" cy="3989387"/>
          </a:xfrm>
          <a:prstGeom prst="rect">
            <a:avLst/>
          </a:prstGeom>
          <a:noFill/>
          <a:ln w="9525">
            <a:noFill/>
            <a:miter lim="800000"/>
            <a:headEnd/>
            <a:tailEnd/>
          </a:ln>
        </p:spPr>
      </p:pic>
      <p:sp>
        <p:nvSpPr>
          <p:cNvPr id="9" name="Rectangle 8"/>
          <p:cNvSpPr/>
          <p:nvPr/>
        </p:nvSpPr>
        <p:spPr>
          <a:xfrm>
            <a:off x="1447800" y="3931920"/>
            <a:ext cx="45720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95600" y="3931920"/>
            <a:ext cx="45720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r-FR" dirty="0" smtClean="0"/>
              <a:t>Root Cause Analysis Doc </a:t>
            </a:r>
            <a:r>
              <a:rPr lang="fr-FR" sz="1200" dirty="0" smtClean="0"/>
              <a:t>(6:7)</a:t>
            </a:r>
            <a:endParaRPr lang="en-US" sz="1200" dirty="0"/>
          </a:p>
        </p:txBody>
      </p:sp>
      <p:pic>
        <p:nvPicPr>
          <p:cNvPr id="7" name="Picture 1"/>
          <p:cNvPicPr>
            <a:picLocks noChangeAspect="1" noChangeArrowheads="1"/>
          </p:cNvPicPr>
          <p:nvPr/>
        </p:nvPicPr>
        <p:blipFill>
          <a:blip r:embed="rId2" cstate="print"/>
          <a:srcRect/>
          <a:stretch>
            <a:fillRect/>
          </a:stretch>
        </p:blipFill>
        <p:spPr bwMode="auto">
          <a:xfrm>
            <a:off x="387350" y="990600"/>
            <a:ext cx="8369300" cy="3649663"/>
          </a:xfrm>
          <a:prstGeom prst="rect">
            <a:avLst/>
          </a:prstGeom>
          <a:noFill/>
          <a:ln w="9525">
            <a:no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r-FR" dirty="0" smtClean="0"/>
              <a:t>Root Cause Analysis Doc </a:t>
            </a:r>
            <a:r>
              <a:rPr lang="fr-FR" sz="1200" dirty="0" smtClean="0"/>
              <a:t>(7:7)</a:t>
            </a:r>
            <a:endParaRPr lang="en-US" sz="1200" dirty="0"/>
          </a:p>
        </p:txBody>
      </p:sp>
      <p:pic>
        <p:nvPicPr>
          <p:cNvPr id="7" name="Picture 2"/>
          <p:cNvPicPr>
            <a:picLocks noChangeAspect="1" noChangeArrowheads="1"/>
          </p:cNvPicPr>
          <p:nvPr/>
        </p:nvPicPr>
        <p:blipFill>
          <a:blip r:embed="rId2" cstate="print"/>
          <a:srcRect/>
          <a:stretch>
            <a:fillRect/>
          </a:stretch>
        </p:blipFill>
        <p:spPr bwMode="auto">
          <a:xfrm>
            <a:off x="611981" y="990600"/>
            <a:ext cx="7920037" cy="36893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Let's Examine Some Real-World Cases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Case 1: The Puppet Master</a:t>
            </a:r>
          </a:p>
          <a:p>
            <a:pPr>
              <a:defRPr/>
            </a:pPr>
            <a:r>
              <a:rPr lang="en-US" dirty="0" smtClean="0">
                <a:latin typeface="Arial" pitchFamily="34" charset="0"/>
                <a:cs typeface="Arial" pitchFamily="34" charset="0"/>
              </a:rPr>
              <a:t>Case 2: Jobs and Human Nature</a:t>
            </a:r>
          </a:p>
          <a:p>
            <a:pPr>
              <a:defRPr/>
            </a:pPr>
            <a:r>
              <a:rPr lang="en-US" dirty="0" smtClean="0">
                <a:latin typeface="Arial" pitchFamily="34" charset="0"/>
                <a:cs typeface="Arial" pitchFamily="34" charset="0"/>
              </a:rPr>
              <a:t>Case 3: More Jobs and Human Nature</a:t>
            </a:r>
          </a:p>
          <a:p>
            <a:pPr>
              <a:defRPr/>
            </a:pPr>
            <a:r>
              <a:rPr lang="en-US" dirty="0" smtClean="0">
                <a:latin typeface="Arial" pitchFamily="34" charset="0"/>
                <a:cs typeface="Arial" pitchFamily="34" charset="0"/>
              </a:rPr>
              <a:t>Case 4: Port Exhaustion</a:t>
            </a:r>
          </a:p>
          <a:p>
            <a:pPr>
              <a:defRPr/>
            </a:pPr>
            <a:r>
              <a:rPr lang="en-US" dirty="0" smtClean="0">
                <a:latin typeface="Arial" pitchFamily="34" charset="0"/>
                <a:cs typeface="Arial" pitchFamily="34" charset="0"/>
              </a:rPr>
              <a:t>Case 5: Storage </a:t>
            </a:r>
            <a:r>
              <a:rPr lang="en-US" dirty="0" err="1" smtClean="0">
                <a:latin typeface="Arial" pitchFamily="34" charset="0"/>
                <a:cs typeface="Arial" pitchFamily="34" charset="0"/>
              </a:rPr>
              <a:t>Storage</a:t>
            </a:r>
            <a:r>
              <a:rPr lang="en-US" dirty="0" smtClean="0">
                <a:latin typeface="Arial" pitchFamily="34" charset="0"/>
                <a:cs typeface="Arial" pitchFamily="34" charset="0"/>
              </a:rPr>
              <a:t> Everywhere</a:t>
            </a:r>
          </a:p>
          <a:p>
            <a:pPr>
              <a:defRPr/>
            </a:pPr>
            <a:r>
              <a:rPr lang="en-US" dirty="0" smtClean="0">
                <a:latin typeface="Arial" pitchFamily="34" charset="0"/>
                <a:cs typeface="Arial" pitchFamily="34" charset="0"/>
              </a:rPr>
              <a:t>Case 6: UCS (Unimpressive Common Servers)</a:t>
            </a:r>
          </a:p>
          <a:p>
            <a:pPr>
              <a:defRPr/>
            </a:pPr>
            <a:r>
              <a:rPr lang="en-US" dirty="0" smtClean="0">
                <a:latin typeface="Arial" pitchFamily="34" charset="0"/>
                <a:cs typeface="Arial" pitchFamily="34" charset="0"/>
              </a:rPr>
              <a:t>Case 7: Cisco 5010 to 7010 Migration</a:t>
            </a:r>
          </a:p>
          <a:p>
            <a:pPr>
              <a:defRPr/>
            </a:pPr>
            <a:r>
              <a:rPr lang="en-US" dirty="0" smtClean="0">
                <a:latin typeface="Arial" pitchFamily="34" charset="0"/>
                <a:cs typeface="Arial" pitchFamily="34" charset="0"/>
              </a:rPr>
              <a:t>Case 8: RAC is RAC: Server Manager is not Optional</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533400"/>
          </a:xfrm>
        </p:spPr>
        <p:txBody>
          <a:bodyPr/>
          <a:lstStyle/>
          <a:p>
            <a:pPr algn="r"/>
            <a:r>
              <a:rPr lang="fr-FR" dirty="0" smtClean="0"/>
              <a:t>Case 1: The Puppet Master</a:t>
            </a:r>
            <a:endParaRPr lang="en-US" sz="12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The Outage Fingerprint</a:t>
            </a:r>
            <a:endParaRPr lang="en-US" dirty="0"/>
          </a:p>
        </p:txBody>
      </p:sp>
      <p:sp>
        <p:nvSpPr>
          <p:cNvPr id="7" name="TextBox 6"/>
          <p:cNvSpPr txBox="1"/>
          <p:nvPr/>
        </p:nvSpPr>
        <p:spPr>
          <a:xfrm>
            <a:off x="685800" y="1066800"/>
            <a:ext cx="7772400" cy="1477328"/>
          </a:xfrm>
          <a:prstGeom prst="rect">
            <a:avLst/>
          </a:prstGeom>
          <a:noFill/>
        </p:spPr>
        <p:txBody>
          <a:bodyPr wrap="square" rtlCol="0">
            <a:spAutoFit/>
          </a:bodyPr>
          <a:lstStyle/>
          <a:p>
            <a:r>
              <a:rPr lang="en-US" dirty="0" smtClean="0"/>
              <a:t>Two physically separate two-node RAC clusters. They do not share servers. They do not share storage. They do not share network any component of the cache fusion interconnect ... and yet ... in 7 minutes 7 seconds ... they both go down.</a:t>
            </a:r>
          </a:p>
          <a:p>
            <a:endParaRPr lang="en-US" dirty="0" smtClean="0"/>
          </a:p>
          <a:p>
            <a:r>
              <a:rPr lang="en-US" dirty="0" smtClean="0"/>
              <a:t>Is it a database problem?</a:t>
            </a:r>
          </a:p>
        </p:txBody>
      </p:sp>
      <p:sp>
        <p:nvSpPr>
          <p:cNvPr id="8" name="TextBox 7"/>
          <p:cNvSpPr txBox="1"/>
          <p:nvPr/>
        </p:nvSpPr>
        <p:spPr>
          <a:xfrm>
            <a:off x="685800" y="2819400"/>
            <a:ext cx="7772400" cy="1061829"/>
          </a:xfrm>
          <a:prstGeom prst="rect">
            <a:avLst/>
          </a:prstGeom>
          <a:solidFill>
            <a:schemeClr val="bg1">
              <a:lumMod val="95000"/>
            </a:schemeClr>
          </a:solidFill>
          <a:ln>
            <a:solidFill>
              <a:schemeClr val="tx1"/>
            </a:solidFill>
          </a:ln>
        </p:spPr>
        <p:txBody>
          <a:bodyPr wrap="square" rtlCol="0">
            <a:spAutoFit/>
          </a:bodyPr>
          <a:lstStyle/>
          <a:p>
            <a:r>
              <a:rPr lang="en-US" dirty="0" smtClean="0"/>
              <a:t>DC20</a:t>
            </a:r>
            <a:r>
              <a:rPr lang="en-US" dirty="0" smtClean="0">
                <a:solidFill>
                  <a:srgbClr val="FF0000"/>
                </a:solidFill>
              </a:rPr>
              <a:t>PCE</a:t>
            </a:r>
            <a:r>
              <a:rPr lang="en-US" dirty="0" smtClean="0"/>
              <a:t>11</a:t>
            </a:r>
            <a:endParaRPr lang="en-US" dirty="0"/>
          </a:p>
          <a:p>
            <a:endParaRPr lang="en-US" dirty="0"/>
          </a:p>
          <a:p>
            <a:r>
              <a:rPr lang="en-US" sz="900" dirty="0">
                <a:latin typeface="Courier New" pitchFamily="49" charset="0"/>
                <a:cs typeface="Courier New" pitchFamily="49" charset="0"/>
              </a:rPr>
              <a:t>Thu Aug 08 16:52:30 </a:t>
            </a:r>
            <a:r>
              <a:rPr lang="en-US" sz="900" dirty="0" smtClean="0">
                <a:latin typeface="Courier New" pitchFamily="49" charset="0"/>
                <a:cs typeface="Courier New" pitchFamily="49" charset="0"/>
              </a:rPr>
              <a:t>2013 Archived </a:t>
            </a:r>
            <a:r>
              <a:rPr lang="en-US" sz="900" dirty="0">
                <a:latin typeface="Courier New" pitchFamily="49" charset="0"/>
                <a:cs typeface="Courier New" pitchFamily="49" charset="0"/>
              </a:rPr>
              <a:t>Log entry 215974 added for thread 1 sequence 216019 ID 0x2d7ba8f </a:t>
            </a:r>
            <a:r>
              <a:rPr lang="en-US" sz="900" dirty="0" err="1">
                <a:latin typeface="Courier New" pitchFamily="49" charset="0"/>
                <a:cs typeface="Courier New" pitchFamily="49" charset="0"/>
              </a:rPr>
              <a:t>dest</a:t>
            </a:r>
            <a:r>
              <a:rPr lang="en-US" sz="900" dirty="0">
                <a:latin typeface="Courier New" pitchFamily="49" charset="0"/>
                <a:cs typeface="Courier New" pitchFamily="49" charset="0"/>
              </a:rPr>
              <a:t> 1:</a:t>
            </a:r>
          </a:p>
          <a:p>
            <a:r>
              <a:rPr lang="en-US" sz="900" dirty="0">
                <a:latin typeface="Courier New" pitchFamily="49" charset="0"/>
                <a:cs typeface="Courier New" pitchFamily="49" charset="0"/>
              </a:rPr>
              <a:t>Thu Aug 08 16:57:27 </a:t>
            </a:r>
            <a:r>
              <a:rPr lang="en-US" sz="900" dirty="0" smtClean="0">
                <a:latin typeface="Courier New" pitchFamily="49" charset="0"/>
                <a:cs typeface="Courier New" pitchFamily="49" charset="0"/>
              </a:rPr>
              <a:t>2013 Time </a:t>
            </a:r>
            <a:r>
              <a:rPr lang="en-US" sz="900" dirty="0">
                <a:latin typeface="Courier New" pitchFamily="49" charset="0"/>
                <a:cs typeface="Courier New" pitchFamily="49" charset="0"/>
              </a:rPr>
              <a:t>drift detected. Please check VKTM trace file for more details.</a:t>
            </a:r>
          </a:p>
          <a:p>
            <a:r>
              <a:rPr lang="en-US" sz="900" dirty="0">
                <a:solidFill>
                  <a:srgbClr val="FF0000"/>
                </a:solidFill>
                <a:latin typeface="Courier New" pitchFamily="49" charset="0"/>
                <a:cs typeface="Courier New" pitchFamily="49" charset="0"/>
              </a:rPr>
              <a:t>Thu Aug 08 16:57:43 </a:t>
            </a:r>
            <a:r>
              <a:rPr lang="en-US" sz="900" dirty="0" smtClean="0">
                <a:solidFill>
                  <a:srgbClr val="FF0000"/>
                </a:solidFill>
                <a:latin typeface="Courier New" pitchFamily="49" charset="0"/>
                <a:cs typeface="Courier New" pitchFamily="49" charset="0"/>
              </a:rPr>
              <a:t>2013 ERROR</a:t>
            </a:r>
            <a:r>
              <a:rPr lang="en-US" sz="900" dirty="0">
                <a:solidFill>
                  <a:srgbClr val="FF0000"/>
                </a:solidFill>
                <a:latin typeface="Courier New" pitchFamily="49" charset="0"/>
                <a:cs typeface="Courier New" pitchFamily="49" charset="0"/>
              </a:rPr>
              <a:t>: unrecoverable error ORA-29701 raised in ASM I/O path; terminating process 12257</a:t>
            </a:r>
          </a:p>
        </p:txBody>
      </p:sp>
      <p:sp>
        <p:nvSpPr>
          <p:cNvPr id="9" name="TextBox 8"/>
          <p:cNvSpPr txBox="1"/>
          <p:nvPr/>
        </p:nvSpPr>
        <p:spPr>
          <a:xfrm>
            <a:off x="685800" y="4191000"/>
            <a:ext cx="7766870" cy="1061829"/>
          </a:xfrm>
          <a:prstGeom prst="rect">
            <a:avLst/>
          </a:prstGeom>
          <a:solidFill>
            <a:schemeClr val="bg1">
              <a:lumMod val="95000"/>
            </a:schemeClr>
          </a:solidFill>
          <a:ln>
            <a:solidFill>
              <a:schemeClr val="tx1"/>
            </a:solidFill>
          </a:ln>
        </p:spPr>
        <p:txBody>
          <a:bodyPr wrap="none" rtlCol="0">
            <a:spAutoFit/>
          </a:bodyPr>
          <a:lstStyle/>
          <a:p>
            <a:r>
              <a:rPr lang="en-US" dirty="0" smtClean="0"/>
              <a:t>DS20</a:t>
            </a:r>
            <a:r>
              <a:rPr lang="en-US" dirty="0" smtClean="0">
                <a:solidFill>
                  <a:srgbClr val="FF0000"/>
                </a:solidFill>
              </a:rPr>
              <a:t>SCE</a:t>
            </a:r>
            <a:r>
              <a:rPr lang="en-US" dirty="0" smtClean="0"/>
              <a:t>11</a:t>
            </a:r>
            <a:endParaRPr lang="en-US" dirty="0"/>
          </a:p>
          <a:p>
            <a:endParaRPr lang="en-US" dirty="0"/>
          </a:p>
          <a:p>
            <a:r>
              <a:rPr lang="en-US" sz="900" dirty="0">
                <a:latin typeface="Courier New" pitchFamily="49" charset="0"/>
                <a:cs typeface="Courier New" pitchFamily="49" charset="0"/>
              </a:rPr>
              <a:t>Thu Aug 08 16:57:17 </a:t>
            </a:r>
            <a:r>
              <a:rPr lang="en-US" sz="900" dirty="0" smtClean="0">
                <a:latin typeface="Courier New" pitchFamily="49" charset="0"/>
                <a:cs typeface="Courier New" pitchFamily="49" charset="0"/>
              </a:rPr>
              <a:t>2013 Completed </a:t>
            </a:r>
            <a:r>
              <a:rPr lang="en-US" sz="900" dirty="0">
                <a:latin typeface="Courier New" pitchFamily="49" charset="0"/>
                <a:cs typeface="Courier New" pitchFamily="49" charset="0"/>
              </a:rPr>
              <a:t>checkpoint up to RBA [0xae7f.2.10], SCN: 780145612</a:t>
            </a:r>
          </a:p>
          <a:p>
            <a:r>
              <a:rPr lang="en-US" sz="900" dirty="0">
                <a:latin typeface="Courier New" pitchFamily="49" charset="0"/>
                <a:cs typeface="Courier New" pitchFamily="49" charset="0"/>
              </a:rPr>
              <a:t>Thu Aug 08 17:04:34 </a:t>
            </a:r>
            <a:r>
              <a:rPr lang="en-US" sz="900" dirty="0" smtClean="0">
                <a:latin typeface="Courier New" pitchFamily="49" charset="0"/>
                <a:cs typeface="Courier New" pitchFamily="49" charset="0"/>
              </a:rPr>
              <a:t>2013 Time </a:t>
            </a:r>
            <a:r>
              <a:rPr lang="en-US" sz="900" dirty="0">
                <a:latin typeface="Courier New" pitchFamily="49" charset="0"/>
                <a:cs typeface="Courier New" pitchFamily="49" charset="0"/>
              </a:rPr>
              <a:t>drift detected. Please check VKTM trace file for more details.</a:t>
            </a:r>
          </a:p>
          <a:p>
            <a:r>
              <a:rPr lang="en-US" sz="900" dirty="0">
                <a:solidFill>
                  <a:srgbClr val="FF0000"/>
                </a:solidFill>
                <a:latin typeface="Courier New" pitchFamily="49" charset="0"/>
                <a:cs typeface="Courier New" pitchFamily="49" charset="0"/>
              </a:rPr>
              <a:t>Thu Aug 08 17:04:46 </a:t>
            </a:r>
            <a:r>
              <a:rPr lang="en-US" sz="900" dirty="0" smtClean="0">
                <a:solidFill>
                  <a:srgbClr val="FF0000"/>
                </a:solidFill>
                <a:latin typeface="Courier New" pitchFamily="49" charset="0"/>
                <a:cs typeface="Courier New" pitchFamily="49" charset="0"/>
              </a:rPr>
              <a:t>2013 ERROR</a:t>
            </a:r>
            <a:r>
              <a:rPr lang="en-US" sz="900" dirty="0">
                <a:solidFill>
                  <a:srgbClr val="FF0000"/>
                </a:solidFill>
                <a:latin typeface="Courier New" pitchFamily="49" charset="0"/>
                <a:cs typeface="Courier New" pitchFamily="49" charset="0"/>
              </a:rPr>
              <a:t>: unrecoverable error ORA-29701 raised in ASM I/O path; terminating process 2445</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15925" y="1042988"/>
            <a:ext cx="8310563" cy="4770437"/>
          </a:xfrm>
          <a:prstGeom prst="rect">
            <a:avLst/>
          </a:prstGeom>
          <a:noFill/>
          <a:ln w="9525">
            <a:solidFill>
              <a:schemeClr val="tx1"/>
            </a:solidFill>
            <a:miter lim="800000"/>
            <a:headEnd/>
            <a:tailEnd/>
          </a:ln>
          <a:effectLst/>
        </p:spPr>
      </p:pic>
      <p:sp>
        <p:nvSpPr>
          <p:cNvPr id="6" name="Text Placeholder 5"/>
          <p:cNvSpPr>
            <a:spLocks noGrp="1"/>
          </p:cNvSpPr>
          <p:nvPr>
            <p:ph type="body" sz="quarter" idx="10"/>
          </p:nvPr>
        </p:nvSpPr>
        <p:spPr/>
        <p:txBody>
          <a:bodyPr/>
          <a:lstStyle/>
          <a:p>
            <a:r>
              <a:rPr lang="en-US" dirty="0" smtClean="0"/>
              <a:t>cd $MORGAN_BASE</a:t>
            </a:r>
            <a:endParaRPr lang="en-US" dirty="0"/>
          </a:p>
        </p:txBody>
      </p:sp>
      <p:sp>
        <p:nvSpPr>
          <p:cNvPr id="4100" name="Oval 4"/>
          <p:cNvSpPr>
            <a:spLocks noChangeArrowheads="1"/>
          </p:cNvSpPr>
          <p:nvPr/>
        </p:nvSpPr>
        <p:spPr bwMode="auto">
          <a:xfrm>
            <a:off x="2089116" y="3027357"/>
            <a:ext cx="152400" cy="152400"/>
          </a:xfrm>
          <a:prstGeom prst="ellipse">
            <a:avLst/>
          </a:prstGeom>
          <a:noFill/>
          <a:ln w="38100">
            <a:solidFill>
              <a:srgbClr val="D60093"/>
            </a:solidFill>
            <a:round/>
            <a:headEnd/>
            <a:tailEnd/>
          </a:ln>
        </p:spPr>
        <p:txBody>
          <a:bodyPr wrap="none" anchor="ctr">
            <a:spAutoFit/>
          </a:bodyPr>
          <a:lstStyle/>
          <a:p>
            <a:endParaRPr lang="en-US"/>
          </a:p>
        </p:txBody>
      </p:sp>
      <p:sp>
        <p:nvSpPr>
          <p:cNvPr id="5" name="Arc 4"/>
          <p:cNvSpPr/>
          <p:nvPr/>
        </p:nvSpPr>
        <p:spPr bwMode="auto">
          <a:xfrm rot="10077260" flipV="1">
            <a:off x="2032912" y="2298518"/>
            <a:ext cx="4012261" cy="1338071"/>
          </a:xfrm>
          <a:prstGeom prst="arc">
            <a:avLst>
              <a:gd name="adj1" fmla="val 10749764"/>
              <a:gd name="adj2" fmla="val 21131955"/>
            </a:avLst>
          </a:prstGeom>
          <a:noFill/>
          <a:ln w="22225" cap="flat" cmpd="sng" algn="ctr">
            <a:solidFill>
              <a:srgbClr val="D60093"/>
            </a:solidFill>
            <a:prstDash val="solid"/>
            <a:round/>
            <a:headEnd type="none" w="med" len="med"/>
            <a:tailEnd type="none" w="med" len="med"/>
          </a:ln>
          <a:effectLst/>
        </p:spPr>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Production CRSD Log: 4 Seconds Earlier</a:t>
            </a:r>
            <a:endParaRPr lang="en-US" dirty="0"/>
          </a:p>
        </p:txBody>
      </p:sp>
      <p:sp>
        <p:nvSpPr>
          <p:cNvPr id="6" name="TextBox 5"/>
          <p:cNvSpPr txBox="1"/>
          <p:nvPr/>
        </p:nvSpPr>
        <p:spPr>
          <a:xfrm>
            <a:off x="685799" y="1089952"/>
            <a:ext cx="7772401" cy="1800493"/>
          </a:xfrm>
          <a:prstGeom prst="rect">
            <a:avLst/>
          </a:prstGeom>
          <a:solidFill>
            <a:schemeClr val="bg1">
              <a:lumMod val="95000"/>
            </a:schemeClr>
          </a:solidFill>
          <a:ln>
            <a:solidFill>
              <a:schemeClr val="tx1"/>
            </a:solidFill>
          </a:ln>
        </p:spPr>
        <p:txBody>
          <a:bodyPr wrap="square" rtlCol="0">
            <a:spAutoFit/>
          </a:bodyPr>
          <a:lstStyle/>
          <a:p>
            <a:r>
              <a:rPr lang="en-US" sz="1000" b="1" dirty="0" smtClean="0"/>
              <a:t>ORAP1N1</a:t>
            </a:r>
            <a:endParaRPr lang="en-US" sz="1000" b="1" dirty="0"/>
          </a:p>
          <a:p>
            <a:r>
              <a:rPr lang="en-US" sz="900" dirty="0">
                <a:latin typeface="Courier New" pitchFamily="49" charset="0"/>
                <a:cs typeface="Courier New" pitchFamily="49" charset="0"/>
              </a:rPr>
              <a:t>2013-08-08 16:57:31.162: [    AGFW][1164335424] {0:12:9} </a:t>
            </a:r>
            <a:r>
              <a:rPr lang="en-US" sz="900" dirty="0" err="1">
                <a:latin typeface="Courier New" pitchFamily="49" charset="0"/>
                <a:cs typeface="Courier New" pitchFamily="49" charset="0"/>
              </a:rPr>
              <a:t>Agfw</a:t>
            </a:r>
            <a:r>
              <a:rPr lang="en-US" sz="900" dirty="0">
                <a:latin typeface="Courier New" pitchFamily="49" charset="0"/>
                <a:cs typeface="Courier New" pitchFamily="49" charset="0"/>
              </a:rPr>
              <a:t> Proxy Server received the message: RESOURCE_STATUS[Proxy] ID 20481:147794</a:t>
            </a:r>
          </a:p>
          <a:p>
            <a:r>
              <a:rPr lang="en-US" sz="900" dirty="0">
                <a:latin typeface="Courier New" pitchFamily="49" charset="0"/>
                <a:cs typeface="Courier New" pitchFamily="49" charset="0"/>
              </a:rPr>
              <a:t>2013-08-08 16:57:31.162: [    AGFW][1164335424] {0:12:9} </a:t>
            </a:r>
            <a:r>
              <a:rPr lang="en-US" sz="900" dirty="0">
                <a:solidFill>
                  <a:srgbClr val="FF0000"/>
                </a:solidFill>
                <a:latin typeface="Courier New" pitchFamily="49" charset="0"/>
                <a:cs typeface="Courier New" pitchFamily="49" charset="0"/>
              </a:rPr>
              <a:t>Received state change for ora.LISTENER_SCAN2</a:t>
            </a:r>
            <a:r>
              <a:rPr lang="en-US" sz="900" dirty="0">
                <a:latin typeface="Courier New" pitchFamily="49" charset="0"/>
                <a:cs typeface="Courier New" pitchFamily="49" charset="0"/>
              </a:rPr>
              <a:t>.lsnr 1 1 [old state = ONLINE, </a:t>
            </a:r>
            <a:r>
              <a:rPr lang="en-US" sz="900" dirty="0">
                <a:solidFill>
                  <a:srgbClr val="FF0000"/>
                </a:solidFill>
                <a:latin typeface="Courier New" pitchFamily="49" charset="0"/>
                <a:cs typeface="Courier New" pitchFamily="49" charset="0"/>
              </a:rPr>
              <a:t>new state = OFFLINE</a:t>
            </a:r>
            <a:r>
              <a:rPr lang="en-US" sz="900" dirty="0">
                <a:latin typeface="Courier New" pitchFamily="49" charset="0"/>
                <a:cs typeface="Courier New" pitchFamily="49" charset="0"/>
              </a:rPr>
              <a:t>]</a:t>
            </a:r>
            <a:r>
              <a:rPr lang="en-US" sz="1000" dirty="0"/>
              <a:t/>
            </a:r>
            <a:br>
              <a:rPr lang="en-US" sz="1000" dirty="0"/>
            </a:br>
            <a:r>
              <a:rPr lang="en-US" sz="1000" dirty="0"/>
              <a:t/>
            </a:r>
            <a:br>
              <a:rPr lang="en-US" sz="1000" dirty="0"/>
            </a:br>
            <a:r>
              <a:rPr lang="en-US" sz="1000" b="1" dirty="0"/>
              <a:t>ORAP1N2</a:t>
            </a:r>
            <a:r>
              <a:rPr lang="en-US" sz="1000" dirty="0"/>
              <a:t/>
            </a:r>
            <a:br>
              <a:rPr lang="en-US" sz="1000" dirty="0"/>
            </a:br>
            <a:r>
              <a:rPr lang="en-US" sz="900" dirty="0">
                <a:latin typeface="Courier New" pitchFamily="49" charset="0"/>
                <a:cs typeface="Courier New" pitchFamily="49" charset="0"/>
              </a:rPr>
              <a:t>2013-08-08 17:09:09.393: [</a:t>
            </a:r>
            <a:r>
              <a:rPr lang="en-US" sz="900" dirty="0" err="1">
                <a:latin typeface="Courier New" pitchFamily="49" charset="0"/>
                <a:cs typeface="Courier New" pitchFamily="49" charset="0"/>
              </a:rPr>
              <a:t>UiServer</a:t>
            </a:r>
            <a:r>
              <a:rPr lang="en-US" sz="900" dirty="0">
                <a:latin typeface="Courier New" pitchFamily="49" charset="0"/>
                <a:cs typeface="Courier New" pitchFamily="49" charset="0"/>
              </a:rPr>
              <a:t>][1175996736] {2:7473:48658} Done for </a:t>
            </a:r>
            <a:r>
              <a:rPr lang="en-US" sz="900" dirty="0" err="1">
                <a:latin typeface="Courier New" pitchFamily="49" charset="0"/>
                <a:cs typeface="Courier New" pitchFamily="49" charset="0"/>
              </a:rPr>
              <a:t>ctx</a:t>
            </a:r>
            <a:r>
              <a:rPr lang="en-US" sz="900" dirty="0">
                <a:latin typeface="Courier New" pitchFamily="49" charset="0"/>
                <a:cs typeface="Courier New" pitchFamily="49" charset="0"/>
              </a:rPr>
              <a:t>=0x2aaaac2532b0</a:t>
            </a:r>
          </a:p>
          <a:p>
            <a:r>
              <a:rPr lang="en-US" sz="900" dirty="0">
                <a:latin typeface="Courier New" pitchFamily="49" charset="0"/>
                <a:cs typeface="Courier New" pitchFamily="49" charset="0"/>
              </a:rPr>
              <a:t>2013-08-08 17:09:39.156: [GIPCHDEM][1115060544] </a:t>
            </a:r>
            <a:r>
              <a:rPr lang="en-US" sz="900" dirty="0" err="1">
                <a:latin typeface="Courier New" pitchFamily="49" charset="0"/>
                <a:cs typeface="Courier New" pitchFamily="49" charset="0"/>
              </a:rPr>
              <a:t>gipchaDaemonProcess</a:t>
            </a:r>
            <a:r>
              <a:rPr lang="en-US" sz="900" dirty="0" err="1">
                <a:solidFill>
                  <a:srgbClr val="FF0000"/>
                </a:solidFill>
                <a:latin typeface="Courier New" pitchFamily="49" charset="0"/>
                <a:cs typeface="Courier New" pitchFamily="49" charset="0"/>
              </a:rPr>
              <a:t>HAInvalidate</a:t>
            </a:r>
            <a:r>
              <a:rPr lang="en-US" sz="900" dirty="0">
                <a:solidFill>
                  <a:srgbClr val="FF0000"/>
                </a:solidFill>
                <a:latin typeface="Courier New" pitchFamily="49" charset="0"/>
                <a:cs typeface="Courier New" pitchFamily="49" charset="0"/>
              </a:rPr>
              <a:t>: completed ha name invalidate for node</a:t>
            </a:r>
            <a:r>
              <a:rPr lang="en-US" sz="900" dirty="0">
                <a:latin typeface="Courier New" pitchFamily="49" charset="0"/>
                <a:cs typeface="Courier New" pitchFamily="49" charset="0"/>
              </a:rPr>
              <a:t> 0x2aaaac25bb60 { host 'orap1n1', </a:t>
            </a:r>
            <a:r>
              <a:rPr lang="en-US" sz="900" dirty="0" err="1">
                <a:latin typeface="Courier New" pitchFamily="49" charset="0"/>
                <a:cs typeface="Courier New" pitchFamily="49" charset="0"/>
              </a:rPr>
              <a:t>haName</a:t>
            </a:r>
            <a:r>
              <a:rPr lang="en-US" sz="900" dirty="0">
                <a:latin typeface="Courier New" pitchFamily="49" charset="0"/>
                <a:cs typeface="Courier New" pitchFamily="49" charset="0"/>
              </a:rPr>
              <a:t> '9f34-b767-de19-a294', </a:t>
            </a:r>
            <a:r>
              <a:rPr lang="en-US" sz="900" dirty="0" err="1">
                <a:latin typeface="Courier New" pitchFamily="49" charset="0"/>
                <a:cs typeface="Courier New" pitchFamily="49" charset="0"/>
              </a:rPr>
              <a:t>srcLuid</a:t>
            </a:r>
            <a:r>
              <a:rPr lang="en-US" sz="900" dirty="0">
                <a:latin typeface="Courier New" pitchFamily="49" charset="0"/>
                <a:cs typeface="Courier New" pitchFamily="49" charset="0"/>
              </a:rPr>
              <a:t> 04a03a5c-f4851208, </a:t>
            </a:r>
            <a:r>
              <a:rPr lang="en-US" sz="900" dirty="0" err="1">
                <a:latin typeface="Courier New" pitchFamily="49" charset="0"/>
                <a:cs typeface="Courier New" pitchFamily="49" charset="0"/>
              </a:rPr>
              <a:t>dstLuid</a:t>
            </a:r>
            <a:r>
              <a:rPr lang="en-US" sz="900" dirty="0">
                <a:latin typeface="Courier New" pitchFamily="49" charset="0"/>
                <a:cs typeface="Courier New" pitchFamily="49" charset="0"/>
              </a:rPr>
              <a:t> e3aa430e-82601c00 </a:t>
            </a:r>
            <a:r>
              <a:rPr lang="en-US" sz="900" dirty="0" err="1">
                <a:latin typeface="Courier New" pitchFamily="49" charset="0"/>
                <a:cs typeface="Courier New" pitchFamily="49" charset="0"/>
              </a:rPr>
              <a:t>numInf</a:t>
            </a:r>
            <a:r>
              <a:rPr lang="en-US" sz="900" dirty="0">
                <a:latin typeface="Courier New" pitchFamily="49" charset="0"/>
                <a:cs typeface="Courier New" pitchFamily="49" charset="0"/>
              </a:rPr>
              <a:t> 2, </a:t>
            </a:r>
            <a:r>
              <a:rPr lang="en-US" sz="900" dirty="0" err="1">
                <a:latin typeface="Courier New" pitchFamily="49" charset="0"/>
                <a:cs typeface="Courier New" pitchFamily="49" charset="0"/>
              </a:rPr>
              <a:t>contigSeq</a:t>
            </a:r>
            <a:r>
              <a:rPr lang="en-US" sz="900" dirty="0">
                <a:latin typeface="Courier New" pitchFamily="49" charset="0"/>
                <a:cs typeface="Courier New" pitchFamily="49" charset="0"/>
              </a:rPr>
              <a:t> 62781, </a:t>
            </a:r>
            <a:r>
              <a:rPr lang="en-US" sz="900" dirty="0" err="1">
                <a:latin typeface="Courier New" pitchFamily="49" charset="0"/>
                <a:cs typeface="Courier New" pitchFamily="49" charset="0"/>
              </a:rPr>
              <a:t>lastAck</a:t>
            </a:r>
            <a:r>
              <a:rPr lang="en-US" sz="900" dirty="0">
                <a:latin typeface="Courier New" pitchFamily="49" charset="0"/>
                <a:cs typeface="Courier New" pitchFamily="49" charset="0"/>
              </a:rPr>
              <a:t> 56961, </a:t>
            </a:r>
            <a:r>
              <a:rPr lang="en-US" sz="900" dirty="0" err="1">
                <a:latin typeface="Courier New" pitchFamily="49" charset="0"/>
                <a:cs typeface="Courier New" pitchFamily="49" charset="0"/>
              </a:rPr>
              <a:t>lastValidAck</a:t>
            </a:r>
            <a:r>
              <a:rPr lang="en-US" sz="900" dirty="0">
                <a:latin typeface="Courier New" pitchFamily="49" charset="0"/>
                <a:cs typeface="Courier New" pitchFamily="49" charset="0"/>
              </a:rPr>
              <a:t> 62780, </a:t>
            </a:r>
            <a:r>
              <a:rPr lang="en-US" sz="900" dirty="0" err="1">
                <a:latin typeface="Courier New" pitchFamily="49" charset="0"/>
                <a:cs typeface="Courier New" pitchFamily="49" charset="0"/>
              </a:rPr>
              <a:t>sendSeq</a:t>
            </a:r>
            <a:r>
              <a:rPr lang="en-US" sz="900" dirty="0">
                <a:latin typeface="Courier New" pitchFamily="49" charset="0"/>
                <a:cs typeface="Courier New" pitchFamily="49" charset="0"/>
              </a:rPr>
              <a:t> [56961 : 56961], </a:t>
            </a:r>
            <a:r>
              <a:rPr lang="en-US" sz="900" dirty="0" err="1">
                <a:latin typeface="Courier New" pitchFamily="49" charset="0"/>
                <a:cs typeface="Courier New" pitchFamily="49" charset="0"/>
              </a:rPr>
              <a:t>createTime</a:t>
            </a:r>
            <a:r>
              <a:rPr lang="en-US" sz="900" dirty="0">
                <a:latin typeface="Courier New" pitchFamily="49" charset="0"/>
                <a:cs typeface="Courier New" pitchFamily="49" charset="0"/>
              </a:rPr>
              <a:t> 72155204, flags 0x28 </a:t>
            </a:r>
            <a:r>
              <a:rPr lang="en-US" sz="900" dirty="0" smtClean="0">
                <a:latin typeface="Courier New" pitchFamily="49" charset="0"/>
                <a:cs typeface="Courier New" pitchFamily="49" charset="0"/>
              </a:rPr>
              <a:t>}</a:t>
            </a:r>
            <a:endParaRPr lang="en-US" sz="900" dirty="0">
              <a:latin typeface="Courier New" pitchFamily="49" charset="0"/>
              <a:cs typeface="Courier New" pitchFamily="49" charset="0"/>
            </a:endParaRPr>
          </a:p>
        </p:txBody>
      </p:sp>
      <p:sp>
        <p:nvSpPr>
          <p:cNvPr id="10" name="TextBox 9"/>
          <p:cNvSpPr txBox="1"/>
          <p:nvPr/>
        </p:nvSpPr>
        <p:spPr>
          <a:xfrm>
            <a:off x="2243414" y="5562600"/>
            <a:ext cx="4682820" cy="369332"/>
          </a:xfrm>
          <a:prstGeom prst="rect">
            <a:avLst/>
          </a:prstGeom>
          <a:noFill/>
        </p:spPr>
        <p:txBody>
          <a:bodyPr wrap="none" rtlCol="0">
            <a:spAutoFit/>
          </a:bodyPr>
          <a:lstStyle/>
          <a:p>
            <a:r>
              <a:rPr lang="en-US" dirty="0" smtClean="0"/>
              <a:t>P1N1 to P1N2 issue delta: 12 minutes 8 seconds</a:t>
            </a:r>
            <a:endParaRPr lang="en-US"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Staging CRSD Log: 4 Hours 11 Minutes Earlier</a:t>
            </a:r>
            <a:endParaRPr lang="en-US" dirty="0"/>
          </a:p>
        </p:txBody>
      </p:sp>
      <p:sp>
        <p:nvSpPr>
          <p:cNvPr id="5" name="TextBox 4"/>
          <p:cNvSpPr txBox="1"/>
          <p:nvPr/>
        </p:nvSpPr>
        <p:spPr>
          <a:xfrm>
            <a:off x="685800" y="1089952"/>
            <a:ext cx="7772400" cy="1938992"/>
          </a:xfrm>
          <a:prstGeom prst="rect">
            <a:avLst/>
          </a:prstGeom>
          <a:solidFill>
            <a:schemeClr val="bg1">
              <a:lumMod val="95000"/>
            </a:schemeClr>
          </a:solidFill>
          <a:ln>
            <a:solidFill>
              <a:schemeClr val="tx1"/>
            </a:solidFill>
          </a:ln>
        </p:spPr>
        <p:txBody>
          <a:bodyPr wrap="square" rtlCol="0">
            <a:spAutoFit/>
          </a:bodyPr>
          <a:lstStyle/>
          <a:p>
            <a:r>
              <a:rPr lang="en-US" sz="1000" b="1" dirty="0"/>
              <a:t>ORAS1N1</a:t>
            </a:r>
            <a:r>
              <a:rPr lang="en-US" sz="1000" dirty="0"/>
              <a:t/>
            </a:r>
            <a:br>
              <a:rPr lang="en-US" sz="1000" dirty="0"/>
            </a:br>
            <a:r>
              <a:rPr lang="en-US" sz="900" dirty="0">
                <a:latin typeface="Courier New" pitchFamily="49" charset="0"/>
                <a:cs typeface="Courier New" pitchFamily="49" charset="0"/>
              </a:rPr>
              <a:t>2013-08-08 13:04:45.315: [    AGFW][1159891264] {0:4:7} </a:t>
            </a:r>
            <a:r>
              <a:rPr lang="en-US" sz="900" dirty="0" err="1">
                <a:latin typeface="Courier New" pitchFamily="49" charset="0"/>
                <a:cs typeface="Courier New" pitchFamily="49" charset="0"/>
              </a:rPr>
              <a:t>Agfw</a:t>
            </a:r>
            <a:r>
              <a:rPr lang="en-US" sz="900" dirty="0">
                <a:latin typeface="Courier New" pitchFamily="49" charset="0"/>
                <a:cs typeface="Courier New" pitchFamily="49" charset="0"/>
              </a:rPr>
              <a:t> Proxy Server received the message: RESOURCE_STATUS[Proxy] ID 20481:508508</a:t>
            </a:r>
          </a:p>
          <a:p>
            <a:r>
              <a:rPr lang="en-US" sz="900" dirty="0">
                <a:latin typeface="Courier New" pitchFamily="49" charset="0"/>
                <a:cs typeface="Courier New" pitchFamily="49" charset="0"/>
              </a:rPr>
              <a:t>2013-08-08 13:04:45.315: [    AGFW][1159891264] {0:4:7} Received state change for ora.asm oras1n1 1 [</a:t>
            </a:r>
            <a:r>
              <a:rPr lang="en-US" sz="900" dirty="0">
                <a:solidFill>
                  <a:srgbClr val="FF0000"/>
                </a:solidFill>
                <a:latin typeface="Courier New" pitchFamily="49" charset="0"/>
                <a:cs typeface="Courier New" pitchFamily="49" charset="0"/>
              </a:rPr>
              <a:t>old state = ONLINE</a:t>
            </a:r>
            <a:r>
              <a:rPr lang="en-US" sz="900" dirty="0">
                <a:latin typeface="Courier New" pitchFamily="49" charset="0"/>
                <a:cs typeface="Courier New" pitchFamily="49" charset="0"/>
              </a:rPr>
              <a:t>, </a:t>
            </a:r>
            <a:r>
              <a:rPr lang="en-US" sz="900" dirty="0">
                <a:solidFill>
                  <a:srgbClr val="FF0000"/>
                </a:solidFill>
                <a:latin typeface="Courier New" pitchFamily="49" charset="0"/>
                <a:cs typeface="Courier New" pitchFamily="49" charset="0"/>
              </a:rPr>
              <a:t>new state = UNKNOWN</a:t>
            </a:r>
            <a:r>
              <a:rPr lang="en-US" sz="900" dirty="0">
                <a:latin typeface="Courier New" pitchFamily="49" charset="0"/>
                <a:cs typeface="Courier New" pitchFamily="49" charset="0"/>
              </a:rPr>
              <a:t>]</a:t>
            </a:r>
            <a:r>
              <a:rPr lang="en-US" sz="1000" dirty="0"/>
              <a:t/>
            </a:r>
            <a:br>
              <a:rPr lang="en-US" sz="1000" dirty="0"/>
            </a:br>
            <a:r>
              <a:rPr lang="en-US" sz="1000" dirty="0"/>
              <a:t/>
            </a:r>
            <a:br>
              <a:rPr lang="en-US" sz="1000" dirty="0"/>
            </a:br>
            <a:r>
              <a:rPr lang="en-US" sz="1000" b="1" dirty="0"/>
              <a:t>ORAS1N2</a:t>
            </a:r>
            <a:r>
              <a:rPr lang="en-US" sz="1000" dirty="0"/>
              <a:t/>
            </a:r>
            <a:br>
              <a:rPr lang="en-US" sz="1000" dirty="0"/>
            </a:br>
            <a:r>
              <a:rPr lang="en-US" sz="900" dirty="0">
                <a:latin typeface="Courier New" pitchFamily="49" charset="0"/>
                <a:cs typeface="Courier New" pitchFamily="49" charset="0"/>
              </a:rPr>
              <a:t>2013-08-08 13:12:07.199: [ CRSMAIN][96481872] Sync-up with OCR</a:t>
            </a:r>
          </a:p>
          <a:p>
            <a:r>
              <a:rPr lang="en-US" sz="900" dirty="0">
                <a:latin typeface="Courier New" pitchFamily="49" charset="0"/>
                <a:cs typeface="Courier New" pitchFamily="49" charset="0"/>
              </a:rPr>
              <a:t>2013-08-08 13:12:07.199: [ CRSMAIN][96481872] Connecting to the CSS Daemon</a:t>
            </a:r>
          </a:p>
          <a:p>
            <a:r>
              <a:rPr lang="en-US" sz="900" dirty="0">
                <a:latin typeface="Courier New" pitchFamily="49" charset="0"/>
                <a:cs typeface="Courier New" pitchFamily="49" charset="0"/>
              </a:rPr>
              <a:t>2013-08-08 13:12:07.202: [  CRSRTI][96481872] </a:t>
            </a:r>
            <a:r>
              <a:rPr lang="en-US" sz="900" dirty="0">
                <a:solidFill>
                  <a:srgbClr val="FF0000"/>
                </a:solidFill>
                <a:latin typeface="Courier New" pitchFamily="49" charset="0"/>
                <a:cs typeface="Courier New" pitchFamily="49" charset="0"/>
              </a:rPr>
              <a:t>CSS is not ready</a:t>
            </a:r>
            <a:r>
              <a:rPr lang="en-US" sz="900" dirty="0">
                <a:latin typeface="Courier New" pitchFamily="49" charset="0"/>
                <a:cs typeface="Courier New" pitchFamily="49" charset="0"/>
              </a:rPr>
              <a:t>. Received status 3</a:t>
            </a:r>
          </a:p>
          <a:p>
            <a:r>
              <a:rPr lang="en-US" sz="900" dirty="0">
                <a:latin typeface="Courier New" pitchFamily="49" charset="0"/>
                <a:cs typeface="Courier New" pitchFamily="49" charset="0"/>
              </a:rPr>
              <a:t>2013-08-08 13:12:07.202: [ CRSMAIN][96481872] Created alert : (:CRSD00109:) :  </a:t>
            </a:r>
            <a:r>
              <a:rPr lang="en-US" sz="900" dirty="0">
                <a:solidFill>
                  <a:srgbClr val="FF0000"/>
                </a:solidFill>
                <a:latin typeface="Courier New" pitchFamily="49" charset="0"/>
                <a:cs typeface="Courier New" pitchFamily="49" charset="0"/>
              </a:rPr>
              <a:t>Could not </a:t>
            </a:r>
            <a:r>
              <a:rPr lang="en-US" sz="900" dirty="0" err="1">
                <a:solidFill>
                  <a:srgbClr val="FF0000"/>
                </a:solidFill>
                <a:latin typeface="Courier New" pitchFamily="49" charset="0"/>
                <a:cs typeface="Courier New" pitchFamily="49" charset="0"/>
              </a:rPr>
              <a:t>init</a:t>
            </a:r>
            <a:r>
              <a:rPr lang="en-US" sz="900" dirty="0">
                <a:solidFill>
                  <a:srgbClr val="FF0000"/>
                </a:solidFill>
                <a:latin typeface="Courier New" pitchFamily="49" charset="0"/>
                <a:cs typeface="Courier New" pitchFamily="49" charset="0"/>
              </a:rPr>
              <a:t> the CSS context</a:t>
            </a:r>
            <a:r>
              <a:rPr lang="en-US" sz="900" dirty="0">
                <a:latin typeface="Courier New" pitchFamily="49" charset="0"/>
                <a:cs typeface="Courier New" pitchFamily="49" charset="0"/>
              </a:rPr>
              <a:t>, error: 3</a:t>
            </a:r>
          </a:p>
          <a:p>
            <a:r>
              <a:rPr lang="en-US" sz="900" dirty="0">
                <a:latin typeface="Courier New" pitchFamily="49" charset="0"/>
                <a:cs typeface="Courier New" pitchFamily="49" charset="0"/>
              </a:rPr>
              <a:t>2013-08-08 13:12:07.202: [    CRSD][96481872][</a:t>
            </a:r>
            <a:r>
              <a:rPr lang="en-US" sz="900" dirty="0">
                <a:solidFill>
                  <a:srgbClr val="FF0000"/>
                </a:solidFill>
                <a:latin typeface="Courier New" pitchFamily="49" charset="0"/>
                <a:cs typeface="Courier New" pitchFamily="49" charset="0"/>
              </a:rPr>
              <a:t>PANIC</a:t>
            </a:r>
            <a:r>
              <a:rPr lang="en-US" sz="900" dirty="0">
                <a:latin typeface="Courier New" pitchFamily="49" charset="0"/>
                <a:cs typeface="Courier New" pitchFamily="49" charset="0"/>
              </a:rPr>
              <a:t>] CRSD exiting: Could not init the CSS context, error: </a:t>
            </a:r>
            <a:r>
              <a:rPr lang="en-US" sz="900" dirty="0" smtClean="0">
                <a:latin typeface="Courier New" pitchFamily="49" charset="0"/>
                <a:cs typeface="Courier New" pitchFamily="49" charset="0"/>
              </a:rPr>
              <a:t>3</a:t>
            </a:r>
            <a:endParaRPr lang="en-US" sz="900" dirty="0">
              <a:latin typeface="Courier New" pitchFamily="49" charset="0"/>
              <a:cs typeface="Courier New" pitchFamily="49" charset="0"/>
            </a:endParaRPr>
          </a:p>
        </p:txBody>
      </p:sp>
      <p:sp>
        <p:nvSpPr>
          <p:cNvPr id="7" name="TextBox 6"/>
          <p:cNvSpPr txBox="1"/>
          <p:nvPr/>
        </p:nvSpPr>
        <p:spPr>
          <a:xfrm>
            <a:off x="2243414" y="5562600"/>
            <a:ext cx="4657172" cy="369332"/>
          </a:xfrm>
          <a:prstGeom prst="rect">
            <a:avLst/>
          </a:prstGeom>
          <a:noFill/>
        </p:spPr>
        <p:txBody>
          <a:bodyPr wrap="none" rtlCol="0">
            <a:spAutoFit/>
          </a:bodyPr>
          <a:lstStyle/>
          <a:p>
            <a:r>
              <a:rPr lang="en-US" dirty="0" smtClean="0"/>
              <a:t>S1N1 to S1N2 issue delta: 7 minutes 22 seconds</a:t>
            </a:r>
            <a:endParaRPr lang="en-US"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Staging CSSD Log From S1N1</a:t>
            </a:r>
            <a:endParaRPr lang="en-US" dirty="0"/>
          </a:p>
        </p:txBody>
      </p:sp>
      <p:sp>
        <p:nvSpPr>
          <p:cNvPr id="6" name="TextBox 5"/>
          <p:cNvSpPr txBox="1"/>
          <p:nvPr/>
        </p:nvSpPr>
        <p:spPr>
          <a:xfrm>
            <a:off x="685800" y="914400"/>
            <a:ext cx="7772400" cy="5016758"/>
          </a:xfrm>
          <a:prstGeom prst="rect">
            <a:avLst/>
          </a:prstGeom>
          <a:solidFill>
            <a:schemeClr val="bg1">
              <a:lumMod val="95000"/>
            </a:schemeClr>
          </a:solidFill>
          <a:ln>
            <a:solidFill>
              <a:schemeClr val="tx1"/>
            </a:solidFill>
          </a:ln>
        </p:spPr>
        <p:txBody>
          <a:bodyPr wrap="square" rtlCol="0">
            <a:spAutoFit/>
          </a:bodyPr>
          <a:lstStyle/>
          <a:p>
            <a:r>
              <a:rPr lang="en-US" sz="800" dirty="0" smtClean="0">
                <a:solidFill>
                  <a:srgbClr val="00B050"/>
                </a:solidFill>
              </a:rPr>
              <a:t>2013-08-08 17:07:42.784: [    CSSD][1113848128]</a:t>
            </a:r>
            <a:r>
              <a:rPr lang="en-US" sz="800" dirty="0" err="1" smtClean="0">
                <a:solidFill>
                  <a:srgbClr val="00B050"/>
                </a:solidFill>
              </a:rPr>
              <a:t>clssnmSendingThread</a:t>
            </a:r>
            <a:r>
              <a:rPr lang="en-US" sz="800" dirty="0" smtClean="0">
                <a:solidFill>
                  <a:srgbClr val="00B050"/>
                </a:solidFill>
              </a:rPr>
              <a:t>: sending status </a:t>
            </a:r>
            <a:r>
              <a:rPr lang="en-US" sz="800" dirty="0" err="1" smtClean="0">
                <a:solidFill>
                  <a:srgbClr val="00B050"/>
                </a:solidFill>
              </a:rPr>
              <a:t>msg</a:t>
            </a:r>
            <a:r>
              <a:rPr lang="en-US" sz="800" dirty="0" smtClean="0">
                <a:solidFill>
                  <a:srgbClr val="00B050"/>
                </a:solidFill>
              </a:rPr>
              <a:t> to all nodes</a:t>
            </a:r>
            <a:br>
              <a:rPr lang="en-US" sz="800" dirty="0" smtClean="0">
                <a:solidFill>
                  <a:srgbClr val="00B050"/>
                </a:solidFill>
              </a:rPr>
            </a:br>
            <a:r>
              <a:rPr lang="en-US" sz="800" dirty="0" smtClean="0">
                <a:solidFill>
                  <a:srgbClr val="00B050"/>
                </a:solidFill>
              </a:rPr>
              <a:t>2013-08-08 17:07:42.784: [    CSSD][1113848128]</a:t>
            </a:r>
            <a:r>
              <a:rPr lang="en-US" sz="800" dirty="0" err="1" smtClean="0">
                <a:solidFill>
                  <a:srgbClr val="00B050"/>
                </a:solidFill>
              </a:rPr>
              <a:t>clssnmSendingThread</a:t>
            </a:r>
            <a:r>
              <a:rPr lang="en-US" sz="800" dirty="0" smtClean="0">
                <a:solidFill>
                  <a:srgbClr val="00B050"/>
                </a:solidFill>
              </a:rPr>
              <a:t>: sent 4 status </a:t>
            </a:r>
            <a:r>
              <a:rPr lang="en-US" sz="800" dirty="0" err="1" smtClean="0">
                <a:solidFill>
                  <a:srgbClr val="00B050"/>
                </a:solidFill>
              </a:rPr>
              <a:t>msgs</a:t>
            </a:r>
            <a:r>
              <a:rPr lang="en-US" sz="800" dirty="0" smtClean="0">
                <a:solidFill>
                  <a:srgbClr val="00B050"/>
                </a:solidFill>
              </a:rPr>
              <a:t> to all nodes </a:t>
            </a:r>
            <a:br>
              <a:rPr lang="en-US" sz="800" dirty="0" smtClean="0">
                <a:solidFill>
                  <a:srgbClr val="00B050"/>
                </a:solidFill>
              </a:rPr>
            </a:br>
            <a:r>
              <a:rPr lang="en-US" sz="800" dirty="0" smtClean="0">
                <a:solidFill>
                  <a:srgbClr val="00B050"/>
                </a:solidFill>
              </a:rPr>
              <a:t>2013-08-08 17:07:46.595: [    CSSD][1101232448]</a:t>
            </a:r>
            <a:r>
              <a:rPr lang="en-US" sz="800" dirty="0" err="1" smtClean="0">
                <a:solidFill>
                  <a:srgbClr val="00B050"/>
                </a:solidFill>
              </a:rPr>
              <a:t>clssgmUnregisterShared</a:t>
            </a:r>
            <a:r>
              <a:rPr lang="en-US" sz="800" dirty="0" smtClean="0">
                <a:solidFill>
                  <a:srgbClr val="00B050"/>
                </a:solidFill>
              </a:rPr>
              <a:t>: Same group share client 1 (0x2aaab0242700), </a:t>
            </a:r>
            <a:r>
              <a:rPr lang="en-US" sz="800" dirty="0" err="1" smtClean="0">
                <a:solidFill>
                  <a:srgbClr val="00B050"/>
                </a:solidFill>
              </a:rPr>
              <a:t>grp</a:t>
            </a:r>
            <a:r>
              <a:rPr lang="en-US" sz="800" dirty="0" smtClean="0">
                <a:solidFill>
                  <a:srgbClr val="00B050"/>
                </a:solidFill>
              </a:rPr>
              <a:t> DG_LOCAL_DG01, member 0</a:t>
            </a:r>
            <a:br>
              <a:rPr lang="en-US" sz="800" dirty="0" smtClean="0">
                <a:solidFill>
                  <a:srgbClr val="00B050"/>
                </a:solidFill>
              </a:rPr>
            </a:br>
            <a:r>
              <a:rPr lang="en-US" sz="800" dirty="0" smtClean="0">
                <a:solidFill>
                  <a:srgbClr val="00B050"/>
                </a:solidFill>
              </a:rPr>
              <a:t>2013-08-08 17:07:46.596: [    CSSD][1101232448]</a:t>
            </a:r>
            <a:r>
              <a:rPr lang="en-US" sz="800" dirty="0" err="1" smtClean="0">
                <a:solidFill>
                  <a:srgbClr val="00B050"/>
                </a:solidFill>
              </a:rPr>
              <a:t>clssgmTermShare</a:t>
            </a:r>
            <a:r>
              <a:rPr lang="en-US" sz="800" dirty="0" smtClean="0">
                <a:solidFill>
                  <a:srgbClr val="00B050"/>
                </a:solidFill>
              </a:rPr>
              <a:t>: (0x2aaab00468e0) local </a:t>
            </a:r>
            <a:r>
              <a:rPr lang="en-US" sz="800" dirty="0" err="1" smtClean="0">
                <a:solidFill>
                  <a:srgbClr val="00B050"/>
                </a:solidFill>
              </a:rPr>
              <a:t>grock</a:t>
            </a:r>
            <a:r>
              <a:rPr lang="en-US" sz="800" dirty="0" smtClean="0">
                <a:solidFill>
                  <a:srgbClr val="00B050"/>
                </a:solidFill>
              </a:rPr>
              <a:t> DG_LOCAL_DG01 member 0 type 1</a:t>
            </a:r>
            <a:br>
              <a:rPr lang="en-US" sz="800" dirty="0" smtClean="0">
                <a:solidFill>
                  <a:srgbClr val="00B050"/>
                </a:solidFill>
              </a:rPr>
            </a:br>
            <a:r>
              <a:rPr lang="en-US" sz="800" dirty="0" smtClean="0">
                <a:solidFill>
                  <a:srgbClr val="00B050"/>
                </a:solidFill>
              </a:rPr>
              <a:t>2013-08-08 17:07:46.596: [    CSSD][1101232448]</a:t>
            </a:r>
            <a:r>
              <a:rPr lang="en-US" sz="800" dirty="0" err="1" smtClean="0">
                <a:solidFill>
                  <a:srgbClr val="00B050"/>
                </a:solidFill>
              </a:rPr>
              <a:t>clssgmUnreferenceMember</a:t>
            </a:r>
            <a:r>
              <a:rPr lang="en-US" sz="800" dirty="0" smtClean="0">
                <a:solidFill>
                  <a:srgbClr val="00B050"/>
                </a:solidFill>
              </a:rPr>
              <a:t>: local </a:t>
            </a:r>
            <a:r>
              <a:rPr lang="en-US" sz="800" dirty="0" err="1" smtClean="0">
                <a:solidFill>
                  <a:srgbClr val="00B050"/>
                </a:solidFill>
              </a:rPr>
              <a:t>grock</a:t>
            </a:r>
            <a:r>
              <a:rPr lang="en-US" sz="800" dirty="0" smtClean="0">
                <a:solidFill>
                  <a:srgbClr val="00B050"/>
                </a:solidFill>
              </a:rPr>
              <a:t> DG_LOCAL_DG01 member 0 </a:t>
            </a:r>
            <a:r>
              <a:rPr lang="en-US" sz="800" dirty="0" err="1" smtClean="0">
                <a:solidFill>
                  <a:srgbClr val="00B050"/>
                </a:solidFill>
              </a:rPr>
              <a:t>refcount</a:t>
            </a:r>
            <a:r>
              <a:rPr lang="en-US" sz="800" dirty="0" smtClean="0">
                <a:solidFill>
                  <a:srgbClr val="00B050"/>
                </a:solidFill>
              </a:rPr>
              <a:t> is 19 </a:t>
            </a:r>
            <a:r>
              <a:rPr lang="en-US" sz="800" dirty="0" smtClean="0"/>
              <a:t/>
            </a:r>
            <a:br>
              <a:rPr lang="en-US" sz="800" dirty="0" smtClean="0"/>
            </a:br>
            <a:r>
              <a:rPr lang="en-US" sz="800" dirty="0" smtClean="0"/>
              <a:t>2013-08-08 17:07:46.596: [    CSSD][1101232448]</a:t>
            </a:r>
            <a:r>
              <a:rPr lang="en-US" sz="800" dirty="0" err="1" smtClean="0"/>
              <a:t>clssgmDiscEndpcl</a:t>
            </a:r>
            <a:r>
              <a:rPr lang="en-US" sz="800" dirty="0" smtClean="0"/>
              <a:t>: </a:t>
            </a:r>
            <a:r>
              <a:rPr lang="en-US" sz="800" dirty="0" err="1" smtClean="0">
                <a:solidFill>
                  <a:srgbClr val="FF0000"/>
                </a:solidFill>
              </a:rPr>
              <a:t>gipcDestroy</a:t>
            </a:r>
            <a:r>
              <a:rPr lang="en-US" sz="800" dirty="0" smtClean="0"/>
              <a:t> 0x8ed7f71 </a:t>
            </a:r>
            <a:br>
              <a:rPr lang="en-US" sz="800" dirty="0" smtClean="0"/>
            </a:br>
            <a:r>
              <a:rPr lang="en-US" sz="800" dirty="0" smtClean="0"/>
              <a:t>2013-08-08 17:07:46.601: [    CSSD][1101232448]</a:t>
            </a:r>
            <a:r>
              <a:rPr lang="en-US" sz="800" dirty="0" err="1" smtClean="0"/>
              <a:t>clssgmUnregisterShared</a:t>
            </a:r>
            <a:r>
              <a:rPr lang="en-US" sz="800" dirty="0" smtClean="0"/>
              <a:t>: Same group share client 1 (0xf0701e0), </a:t>
            </a:r>
            <a:r>
              <a:rPr lang="en-US" sz="800" dirty="0" err="1" smtClean="0"/>
              <a:t>grp</a:t>
            </a:r>
            <a:r>
              <a:rPr lang="en-US" sz="800" dirty="0" smtClean="0"/>
              <a:t> DG_LOCAL_DG01, member 0</a:t>
            </a:r>
            <a:br>
              <a:rPr lang="en-US" sz="800" dirty="0" smtClean="0"/>
            </a:br>
            <a:r>
              <a:rPr lang="en-US" sz="800" dirty="0" smtClean="0"/>
              <a:t>2013-08-08 17:07:46.601: [    CSSD][1101232448]</a:t>
            </a:r>
            <a:r>
              <a:rPr lang="en-US" sz="800" dirty="0" err="1" smtClean="0"/>
              <a:t>clssgmTermShare</a:t>
            </a:r>
            <a:r>
              <a:rPr lang="en-US" sz="800" dirty="0" smtClean="0"/>
              <a:t>: (0xf0df060) local </a:t>
            </a:r>
            <a:r>
              <a:rPr lang="en-US" sz="800" dirty="0" err="1" smtClean="0"/>
              <a:t>grock</a:t>
            </a:r>
            <a:r>
              <a:rPr lang="en-US" sz="800" dirty="0" smtClean="0"/>
              <a:t> DG_LOCAL_DG01 member 0 type 1 </a:t>
            </a:r>
            <a:br>
              <a:rPr lang="en-US" sz="800" dirty="0" smtClean="0"/>
            </a:br>
            <a:r>
              <a:rPr lang="en-US" sz="800" dirty="0" smtClean="0"/>
              <a:t>2013-08-08 17:07:46.601: [    CSSD][1101232448]</a:t>
            </a:r>
            <a:r>
              <a:rPr lang="en-US" sz="800" dirty="0" err="1" smtClean="0"/>
              <a:t>clssgmUnreferenceMember</a:t>
            </a:r>
            <a:r>
              <a:rPr lang="en-US" sz="800" dirty="0" smtClean="0"/>
              <a:t>: local </a:t>
            </a:r>
            <a:r>
              <a:rPr lang="en-US" sz="800" dirty="0" err="1" smtClean="0"/>
              <a:t>grock</a:t>
            </a:r>
            <a:r>
              <a:rPr lang="en-US" sz="800" dirty="0" smtClean="0"/>
              <a:t> DG_LOCAL_DG01 member 0 </a:t>
            </a:r>
            <a:r>
              <a:rPr lang="en-US" sz="800" dirty="0" err="1" smtClean="0"/>
              <a:t>refcount</a:t>
            </a:r>
            <a:r>
              <a:rPr lang="en-US" sz="800" dirty="0" smtClean="0"/>
              <a:t> is 18 </a:t>
            </a:r>
            <a:br>
              <a:rPr lang="en-US" sz="800" dirty="0" smtClean="0"/>
            </a:br>
            <a:r>
              <a:rPr lang="en-US" sz="800" dirty="0" smtClean="0"/>
              <a:t>2013-08-08 17:07:46.602: [    CSSD][1101232448]</a:t>
            </a:r>
            <a:r>
              <a:rPr lang="en-US" sz="800" dirty="0" err="1" smtClean="0"/>
              <a:t>clssgmDiscEndpcl</a:t>
            </a:r>
            <a:r>
              <a:rPr lang="en-US" sz="800" dirty="0" smtClean="0"/>
              <a:t>: </a:t>
            </a:r>
            <a:r>
              <a:rPr lang="en-US" sz="800" dirty="0" err="1" smtClean="0">
                <a:solidFill>
                  <a:srgbClr val="FF0000"/>
                </a:solidFill>
              </a:rPr>
              <a:t>gipcDestro</a:t>
            </a:r>
            <a:r>
              <a:rPr lang="en-US" sz="800" dirty="0" err="1" smtClean="0"/>
              <a:t>y</a:t>
            </a:r>
            <a:r>
              <a:rPr lang="en-US" sz="800" dirty="0" smtClean="0"/>
              <a:t> 0x8f85cc6 </a:t>
            </a:r>
            <a:br>
              <a:rPr lang="en-US" sz="800" dirty="0" smtClean="0"/>
            </a:br>
            <a:r>
              <a:rPr lang="en-US" sz="800" dirty="0" smtClean="0"/>
              <a:t>2013-08-08 17:07:46.605: [    CSSD][1101232448]</a:t>
            </a:r>
            <a:r>
              <a:rPr lang="en-US" sz="800" dirty="0" err="1" smtClean="0"/>
              <a:t>clssgmUnregisterShared</a:t>
            </a:r>
            <a:r>
              <a:rPr lang="en-US" sz="800" dirty="0" smtClean="0"/>
              <a:t>: Same group share client 2 (0x2aaab0201a20), </a:t>
            </a:r>
            <a:r>
              <a:rPr lang="en-US" sz="800" dirty="0" err="1" smtClean="0"/>
              <a:t>grp</a:t>
            </a:r>
            <a:r>
              <a:rPr lang="en-US" sz="800" dirty="0" smtClean="0"/>
              <a:t> DG_LOCAL_DG02, member 0 </a:t>
            </a:r>
            <a:br>
              <a:rPr lang="en-US" sz="800" dirty="0" smtClean="0"/>
            </a:br>
            <a:r>
              <a:rPr lang="en-US" sz="800" dirty="0" smtClean="0"/>
              <a:t>2013-08-08 17:07:46.605: [    CSSD][1101232448]</a:t>
            </a:r>
            <a:r>
              <a:rPr lang="en-US" sz="800" dirty="0" err="1" smtClean="0"/>
              <a:t>clssgmTermShare</a:t>
            </a:r>
            <a:r>
              <a:rPr lang="en-US" sz="800" dirty="0" smtClean="0"/>
              <a:t>: (0x2aaab0462f30) local </a:t>
            </a:r>
            <a:r>
              <a:rPr lang="en-US" sz="800" dirty="0" err="1" smtClean="0"/>
              <a:t>grock</a:t>
            </a:r>
            <a:r>
              <a:rPr lang="en-US" sz="800" dirty="0" smtClean="0"/>
              <a:t> DG_LOCAL_DG02 member 0 type 1 </a:t>
            </a:r>
            <a:br>
              <a:rPr lang="en-US" sz="800" dirty="0" smtClean="0"/>
            </a:br>
            <a:r>
              <a:rPr lang="en-US" sz="800" dirty="0" smtClean="0"/>
              <a:t>2013-08-08 17:07:46.605: [    CSSD][1101232448]</a:t>
            </a:r>
            <a:r>
              <a:rPr lang="en-US" sz="800" dirty="0" err="1" smtClean="0"/>
              <a:t>clssgmUnreferenceMember</a:t>
            </a:r>
            <a:r>
              <a:rPr lang="en-US" sz="800" dirty="0" smtClean="0"/>
              <a:t>: local </a:t>
            </a:r>
            <a:r>
              <a:rPr lang="en-US" sz="800" dirty="0" err="1" smtClean="0"/>
              <a:t>grock</a:t>
            </a:r>
            <a:r>
              <a:rPr lang="en-US" sz="800" dirty="0" smtClean="0"/>
              <a:t> DG_LOCAL_DG02 member 0 </a:t>
            </a:r>
            <a:r>
              <a:rPr lang="en-US" sz="800" dirty="0" err="1" smtClean="0"/>
              <a:t>refcount</a:t>
            </a:r>
            <a:r>
              <a:rPr lang="en-US" sz="800" dirty="0" smtClean="0"/>
              <a:t> is 12 </a:t>
            </a:r>
            <a:br>
              <a:rPr lang="en-US" sz="800" dirty="0" smtClean="0"/>
            </a:br>
            <a:r>
              <a:rPr lang="en-US" sz="800" dirty="0" smtClean="0"/>
              <a:t>2013-08-08 17:07:46.605: [    CSSD][1101232448]</a:t>
            </a:r>
            <a:r>
              <a:rPr lang="en-US" sz="800" dirty="0" err="1" smtClean="0"/>
              <a:t>clssgmDiscEndpcl</a:t>
            </a:r>
            <a:r>
              <a:rPr lang="en-US" sz="800" dirty="0" smtClean="0"/>
              <a:t>: </a:t>
            </a:r>
            <a:r>
              <a:rPr lang="en-US" sz="800" dirty="0" err="1" smtClean="0">
                <a:solidFill>
                  <a:srgbClr val="FF0000"/>
                </a:solidFill>
              </a:rPr>
              <a:t>gipcDestroy</a:t>
            </a:r>
            <a:r>
              <a:rPr lang="en-US" sz="800" dirty="0" smtClean="0"/>
              <a:t> 0x8e510f7 </a:t>
            </a:r>
            <a:br>
              <a:rPr lang="en-US" sz="800" dirty="0" smtClean="0"/>
            </a:br>
            <a:r>
              <a:rPr lang="en-US" sz="800" dirty="0" smtClean="0"/>
              <a:t>2013-08-08 17:07:46.608: [    CSSD][1101232448]</a:t>
            </a:r>
            <a:r>
              <a:rPr lang="en-US" sz="800" dirty="0" err="1" smtClean="0"/>
              <a:t>clssgmUnregisterShared</a:t>
            </a:r>
            <a:r>
              <a:rPr lang="en-US" sz="800" dirty="0" smtClean="0"/>
              <a:t>: Same group share client 2 (0x2aaab0429d00), </a:t>
            </a:r>
            <a:r>
              <a:rPr lang="en-US" sz="800" dirty="0" err="1" smtClean="0"/>
              <a:t>grp</a:t>
            </a:r>
            <a:r>
              <a:rPr lang="en-US" sz="800" dirty="0" smtClean="0"/>
              <a:t> DG_LOCAL_DG02, member 0 </a:t>
            </a:r>
            <a:br>
              <a:rPr lang="en-US" sz="800" dirty="0" smtClean="0"/>
            </a:br>
            <a:r>
              <a:rPr lang="en-US" sz="800" dirty="0" smtClean="0"/>
              <a:t>2013-08-08 17:07:46.609: [    CSSD][1101232448]</a:t>
            </a:r>
            <a:r>
              <a:rPr lang="en-US" sz="800" dirty="0" err="1" smtClean="0"/>
              <a:t>clssgmTermShare</a:t>
            </a:r>
            <a:r>
              <a:rPr lang="en-US" sz="800" dirty="0" smtClean="0"/>
              <a:t>: (0x2aaab0261ec0) local </a:t>
            </a:r>
            <a:r>
              <a:rPr lang="en-US" sz="800" dirty="0" err="1" smtClean="0"/>
              <a:t>grock</a:t>
            </a:r>
            <a:r>
              <a:rPr lang="en-US" sz="800" dirty="0" smtClean="0"/>
              <a:t> DG_LOCAL_DG02 member 0 type 1 </a:t>
            </a:r>
            <a:br>
              <a:rPr lang="en-US" sz="800" dirty="0" smtClean="0"/>
            </a:br>
            <a:r>
              <a:rPr lang="en-US" sz="800" dirty="0" smtClean="0"/>
              <a:t>2013-08-08 17:07:46.609: [    CSSD][1101232448]</a:t>
            </a:r>
            <a:r>
              <a:rPr lang="en-US" sz="800" dirty="0" err="1" smtClean="0"/>
              <a:t>clssgmUnreferenceMember</a:t>
            </a:r>
            <a:r>
              <a:rPr lang="en-US" sz="800" dirty="0" smtClean="0"/>
              <a:t>: local </a:t>
            </a:r>
            <a:r>
              <a:rPr lang="en-US" sz="800" dirty="0" err="1" smtClean="0"/>
              <a:t>grock</a:t>
            </a:r>
            <a:r>
              <a:rPr lang="en-US" sz="800" dirty="0" smtClean="0"/>
              <a:t> DG_LOCAL_DG02 member 0 </a:t>
            </a:r>
            <a:r>
              <a:rPr lang="en-US" sz="800" dirty="0" err="1" smtClean="0"/>
              <a:t>refcount</a:t>
            </a:r>
            <a:r>
              <a:rPr lang="en-US" sz="800" dirty="0" smtClean="0"/>
              <a:t> is 11 </a:t>
            </a:r>
            <a:br>
              <a:rPr lang="en-US" sz="800" dirty="0" smtClean="0"/>
            </a:br>
            <a:r>
              <a:rPr lang="en-US" sz="800" dirty="0" smtClean="0"/>
              <a:t>2013-08-08 17:07:46.609: [    CSSD][1101232448]</a:t>
            </a:r>
            <a:r>
              <a:rPr lang="en-US" sz="800" dirty="0" err="1" smtClean="0"/>
              <a:t>clssgmDiscEndpcl</a:t>
            </a:r>
            <a:r>
              <a:rPr lang="en-US" sz="800" dirty="0" smtClean="0"/>
              <a:t>: </a:t>
            </a:r>
            <a:r>
              <a:rPr lang="en-US" sz="800" dirty="0" err="1" smtClean="0">
                <a:solidFill>
                  <a:srgbClr val="FF0000"/>
                </a:solidFill>
              </a:rPr>
              <a:t>gipcDestroy</a:t>
            </a:r>
            <a:r>
              <a:rPr lang="en-US" sz="800" dirty="0" smtClean="0">
                <a:solidFill>
                  <a:srgbClr val="FF0000"/>
                </a:solidFill>
              </a:rPr>
              <a:t> </a:t>
            </a:r>
            <a:r>
              <a:rPr lang="en-US" sz="800" dirty="0" smtClean="0"/>
              <a:t>0x8f33786 </a:t>
            </a:r>
            <a:br>
              <a:rPr lang="en-US" sz="800" dirty="0" smtClean="0"/>
            </a:br>
            <a:r>
              <a:rPr lang="en-US" sz="800" dirty="0" smtClean="0"/>
              <a:t>2013-08-08 17:07:46.611: [    CSSD][1101232448]</a:t>
            </a:r>
            <a:r>
              <a:rPr lang="en-US" sz="800" dirty="0" err="1" smtClean="0"/>
              <a:t>clssgm</a:t>
            </a:r>
            <a:r>
              <a:rPr lang="en-US" sz="800" dirty="0" err="1" smtClean="0">
                <a:solidFill>
                  <a:srgbClr val="FF0000"/>
                </a:solidFill>
              </a:rPr>
              <a:t>DeadProc</a:t>
            </a:r>
            <a:r>
              <a:rPr lang="en-US" sz="800" dirty="0" smtClean="0"/>
              <a:t>: proc 0x2aaab01a1ff0 </a:t>
            </a:r>
            <a:br>
              <a:rPr lang="en-US" sz="800" dirty="0" smtClean="0"/>
            </a:br>
            <a:r>
              <a:rPr lang="en-US" sz="800" dirty="0" smtClean="0"/>
              <a:t>2013-08-08 17:07:46.611: [    CSSD][1101232448]</a:t>
            </a:r>
            <a:r>
              <a:rPr lang="en-US" sz="800" dirty="0" err="1" smtClean="0"/>
              <a:t>clssgm</a:t>
            </a:r>
            <a:r>
              <a:rPr lang="en-US" sz="800" dirty="0" err="1" smtClean="0">
                <a:solidFill>
                  <a:srgbClr val="FF0000"/>
                </a:solidFill>
              </a:rPr>
              <a:t>DestroyProc</a:t>
            </a:r>
            <a:r>
              <a:rPr lang="en-US" sz="800" dirty="0" smtClean="0"/>
              <a:t>: cleaning up proc(0x2aaab01a1ff0) con(0x8ed7f39) </a:t>
            </a:r>
            <a:r>
              <a:rPr lang="en-US" sz="800" dirty="0" err="1" smtClean="0"/>
              <a:t>skgpid</a:t>
            </a:r>
            <a:r>
              <a:rPr lang="en-US" sz="800" dirty="0" smtClean="0"/>
              <a:t> 19273 </a:t>
            </a:r>
            <a:r>
              <a:rPr lang="en-US" sz="800" dirty="0" err="1" smtClean="0"/>
              <a:t>ospid</a:t>
            </a:r>
            <a:r>
              <a:rPr lang="en-US" sz="800" dirty="0" smtClean="0"/>
              <a:t> 19273 with 0 clients, </a:t>
            </a:r>
            <a:r>
              <a:rPr lang="en-US" sz="800" dirty="0" err="1" smtClean="0"/>
              <a:t>refcount</a:t>
            </a:r>
            <a:r>
              <a:rPr lang="en-US" sz="800" dirty="0" smtClean="0"/>
              <a:t> 0 </a:t>
            </a:r>
            <a:br>
              <a:rPr lang="en-US" sz="800" dirty="0" smtClean="0"/>
            </a:br>
            <a:r>
              <a:rPr lang="en-US" sz="800" dirty="0" smtClean="0"/>
              <a:t>2013-08-08 17:07:46.611: [    CSSD][1101232448]</a:t>
            </a:r>
            <a:r>
              <a:rPr lang="en-US" sz="800" dirty="0" err="1" smtClean="0"/>
              <a:t>clssgmDiscEndpcl</a:t>
            </a:r>
            <a:r>
              <a:rPr lang="en-US" sz="800" dirty="0" smtClean="0"/>
              <a:t>: </a:t>
            </a:r>
            <a:r>
              <a:rPr lang="en-US" sz="800" dirty="0" err="1" smtClean="0">
                <a:solidFill>
                  <a:srgbClr val="FF0000"/>
                </a:solidFill>
              </a:rPr>
              <a:t>gipcDestroy</a:t>
            </a:r>
            <a:r>
              <a:rPr lang="en-US" sz="800" dirty="0" smtClean="0"/>
              <a:t> 0x8ed7f39 </a:t>
            </a:r>
            <a:br>
              <a:rPr lang="en-US" sz="800" dirty="0" smtClean="0"/>
            </a:br>
            <a:r>
              <a:rPr lang="en-US" sz="800" dirty="0" smtClean="0"/>
              <a:t>2013-08-08 17:07:46.613: [    CSSD][1101232448]</a:t>
            </a:r>
            <a:r>
              <a:rPr lang="en-US" sz="800" dirty="0" err="1" smtClean="0"/>
              <a:t>clssgmUnregisterShared</a:t>
            </a:r>
            <a:r>
              <a:rPr lang="en-US" sz="800" dirty="0" smtClean="0"/>
              <a:t>: Same group share client 1 (0x2aaab05885e0), </a:t>
            </a:r>
            <a:r>
              <a:rPr lang="en-US" sz="800" dirty="0" err="1" smtClean="0"/>
              <a:t>grp</a:t>
            </a:r>
            <a:r>
              <a:rPr lang="en-US" sz="800" dirty="0" smtClean="0"/>
              <a:t> DG_LOCAL_DG01, member 0 </a:t>
            </a:r>
            <a:br>
              <a:rPr lang="en-US" sz="800" dirty="0" smtClean="0"/>
            </a:br>
            <a:r>
              <a:rPr lang="en-US" sz="800" dirty="0" smtClean="0"/>
              <a:t>2013-08-08 17:07:46.613: [    CSSD][1101232448]</a:t>
            </a:r>
            <a:r>
              <a:rPr lang="en-US" sz="800" dirty="0" err="1" smtClean="0"/>
              <a:t>clssgmTermShare</a:t>
            </a:r>
            <a:r>
              <a:rPr lang="en-US" sz="800" dirty="0" smtClean="0"/>
              <a:t>: (0x2aaab01f52f0) local </a:t>
            </a:r>
            <a:r>
              <a:rPr lang="en-US" sz="800" dirty="0" err="1" smtClean="0"/>
              <a:t>grock</a:t>
            </a:r>
            <a:r>
              <a:rPr lang="en-US" sz="800" dirty="0" smtClean="0"/>
              <a:t> DG_LOCAL_DG01 member 0 type 1 </a:t>
            </a:r>
            <a:br>
              <a:rPr lang="en-US" sz="800" dirty="0" smtClean="0"/>
            </a:br>
            <a:r>
              <a:rPr lang="en-US" sz="800" dirty="0" smtClean="0"/>
              <a:t>2013-08-08 17:07:46.613: [    CSSD][1101232448]</a:t>
            </a:r>
            <a:r>
              <a:rPr lang="en-US" sz="800" dirty="0" err="1" smtClean="0"/>
              <a:t>clssgmUnreferenceMember</a:t>
            </a:r>
            <a:r>
              <a:rPr lang="en-US" sz="800" dirty="0" smtClean="0"/>
              <a:t>: local </a:t>
            </a:r>
            <a:r>
              <a:rPr lang="en-US" sz="800" dirty="0" err="1" smtClean="0"/>
              <a:t>grock</a:t>
            </a:r>
            <a:r>
              <a:rPr lang="en-US" sz="800" dirty="0" smtClean="0"/>
              <a:t> DG_LOCAL_DG01 member 0 </a:t>
            </a:r>
            <a:r>
              <a:rPr lang="en-US" sz="800" dirty="0" err="1" smtClean="0"/>
              <a:t>refcount</a:t>
            </a:r>
            <a:r>
              <a:rPr lang="en-US" sz="800" dirty="0" smtClean="0"/>
              <a:t> is 17 </a:t>
            </a:r>
            <a:br>
              <a:rPr lang="en-US" sz="800" dirty="0" smtClean="0"/>
            </a:br>
            <a:r>
              <a:rPr lang="en-US" sz="800" dirty="0" smtClean="0"/>
              <a:t>2013-08-08 17:07:46.613: [    CSSD][1101232448]</a:t>
            </a:r>
            <a:r>
              <a:rPr lang="en-US" sz="800" dirty="0" err="1" smtClean="0"/>
              <a:t>clssgmDiscEndpcl</a:t>
            </a:r>
            <a:r>
              <a:rPr lang="en-US" sz="800" dirty="0" smtClean="0"/>
              <a:t>: </a:t>
            </a:r>
            <a:r>
              <a:rPr lang="en-US" sz="800" dirty="0" err="1" smtClean="0">
                <a:solidFill>
                  <a:srgbClr val="FF0000"/>
                </a:solidFill>
              </a:rPr>
              <a:t>gipcDestroy</a:t>
            </a:r>
            <a:r>
              <a:rPr lang="en-US" sz="800" dirty="0" smtClean="0"/>
              <a:t> 0x8e510d8 </a:t>
            </a:r>
            <a:br>
              <a:rPr lang="en-US" sz="800" dirty="0" smtClean="0"/>
            </a:br>
            <a:r>
              <a:rPr lang="en-US" sz="800" dirty="0" smtClean="0"/>
              <a:t>2013-08-08 17:07:46.616: [    CSSD][1101232448]</a:t>
            </a:r>
            <a:r>
              <a:rPr lang="en-US" sz="800" dirty="0" err="1" smtClean="0"/>
              <a:t>clssgmUnregisterShared</a:t>
            </a:r>
            <a:r>
              <a:rPr lang="en-US" sz="800" dirty="0" smtClean="0"/>
              <a:t>: Same group share client 1 (0x2aaab04eb8b0), </a:t>
            </a:r>
            <a:r>
              <a:rPr lang="en-US" sz="800" dirty="0" err="1" smtClean="0"/>
              <a:t>grp</a:t>
            </a:r>
            <a:r>
              <a:rPr lang="en-US" sz="800" dirty="0" smtClean="0"/>
              <a:t> DG_LOCAL_DG01, member 0 </a:t>
            </a:r>
            <a:br>
              <a:rPr lang="en-US" sz="800" dirty="0" smtClean="0"/>
            </a:br>
            <a:r>
              <a:rPr lang="en-US" sz="800" dirty="0" smtClean="0"/>
              <a:t>2013-08-08 17:07:46.616: [    CSSD][1101232448]</a:t>
            </a:r>
            <a:r>
              <a:rPr lang="en-US" sz="800" dirty="0" err="1" smtClean="0"/>
              <a:t>clssgmTermShare</a:t>
            </a:r>
            <a:r>
              <a:rPr lang="en-US" sz="800" dirty="0" smtClean="0"/>
              <a:t>: (0x2aaab0430400) local </a:t>
            </a:r>
            <a:r>
              <a:rPr lang="en-US" sz="800" dirty="0" err="1" smtClean="0"/>
              <a:t>grock</a:t>
            </a:r>
            <a:r>
              <a:rPr lang="en-US" sz="800" dirty="0" smtClean="0"/>
              <a:t> DG_LOCAL_DG01 member 0 type 1 </a:t>
            </a:r>
            <a:br>
              <a:rPr lang="en-US" sz="800" dirty="0" smtClean="0"/>
            </a:br>
            <a:r>
              <a:rPr lang="en-US" sz="800" dirty="0" smtClean="0"/>
              <a:t>2013-08-08 17:07:46.616: [    CSSD][1101232448]</a:t>
            </a:r>
            <a:r>
              <a:rPr lang="en-US" sz="800" dirty="0" err="1" smtClean="0"/>
              <a:t>clssgmUnreferenceMember</a:t>
            </a:r>
            <a:r>
              <a:rPr lang="en-US" sz="800" dirty="0" smtClean="0"/>
              <a:t>: local </a:t>
            </a:r>
            <a:r>
              <a:rPr lang="en-US" sz="800" dirty="0" err="1" smtClean="0"/>
              <a:t>grock</a:t>
            </a:r>
            <a:r>
              <a:rPr lang="en-US" sz="800" dirty="0" smtClean="0"/>
              <a:t> DG_LOCAL_DG01 member 0 </a:t>
            </a:r>
            <a:r>
              <a:rPr lang="en-US" sz="800" dirty="0" err="1" smtClean="0"/>
              <a:t>refcount</a:t>
            </a:r>
            <a:r>
              <a:rPr lang="en-US" sz="800" dirty="0" smtClean="0"/>
              <a:t> is 16 </a:t>
            </a:r>
            <a:br>
              <a:rPr lang="en-US" sz="800" dirty="0" smtClean="0"/>
            </a:br>
            <a:r>
              <a:rPr lang="en-US" sz="800" dirty="0" smtClean="0"/>
              <a:t>2013-08-08 17:07:46.616: [    CSSD][1101232448]</a:t>
            </a:r>
            <a:r>
              <a:rPr lang="en-US" sz="800" dirty="0" err="1" smtClean="0"/>
              <a:t>clssgmDiscEndpcl</a:t>
            </a:r>
            <a:r>
              <a:rPr lang="en-US" sz="800" dirty="0" smtClean="0"/>
              <a:t>: </a:t>
            </a:r>
            <a:r>
              <a:rPr lang="en-US" sz="800" dirty="0" err="1" smtClean="0">
                <a:solidFill>
                  <a:srgbClr val="FF0000"/>
                </a:solidFill>
              </a:rPr>
              <a:t>gipcDestroy</a:t>
            </a:r>
            <a:r>
              <a:rPr lang="en-US" sz="800" dirty="0" smtClean="0"/>
              <a:t> 0x8f33736 </a:t>
            </a:r>
            <a:br>
              <a:rPr lang="en-US" sz="800" dirty="0" smtClean="0"/>
            </a:br>
            <a:r>
              <a:rPr lang="en-US" sz="800" dirty="0" smtClean="0"/>
              <a:t>2013-08-08 17:07:46.618: [    CSSD][1101232448]</a:t>
            </a:r>
            <a:r>
              <a:rPr lang="en-US" sz="800" dirty="0" err="1" smtClean="0"/>
              <a:t>clssgm</a:t>
            </a:r>
            <a:r>
              <a:rPr lang="en-US" sz="800" dirty="0" err="1" smtClean="0">
                <a:solidFill>
                  <a:srgbClr val="FF0000"/>
                </a:solidFill>
              </a:rPr>
              <a:t>DeadProc</a:t>
            </a:r>
            <a:r>
              <a:rPr lang="en-US" sz="800" dirty="0" smtClean="0"/>
              <a:t>: proc 0xf13cba0 </a:t>
            </a:r>
            <a:br>
              <a:rPr lang="en-US" sz="800" dirty="0" smtClean="0"/>
            </a:br>
            <a:r>
              <a:rPr lang="en-US" sz="800" dirty="0" smtClean="0"/>
              <a:t>2013-08-08 17:07:46.618: [    CSSD][1101232448]</a:t>
            </a:r>
            <a:r>
              <a:rPr lang="en-US" sz="800" dirty="0" err="1" smtClean="0"/>
              <a:t>clssgm</a:t>
            </a:r>
            <a:r>
              <a:rPr lang="en-US" sz="800" dirty="0" err="1" smtClean="0">
                <a:solidFill>
                  <a:srgbClr val="FF0000"/>
                </a:solidFill>
              </a:rPr>
              <a:t>DestroyProc</a:t>
            </a:r>
            <a:r>
              <a:rPr lang="en-US" sz="800" dirty="0" smtClean="0"/>
              <a:t>: cleaning up proc(0xf13cba0) con(0x8f85c8e) </a:t>
            </a:r>
            <a:r>
              <a:rPr lang="en-US" sz="800" dirty="0" err="1" smtClean="0"/>
              <a:t>skgpid</a:t>
            </a:r>
            <a:r>
              <a:rPr lang="en-US" sz="800" dirty="0" smtClean="0"/>
              <a:t> 18514 </a:t>
            </a:r>
            <a:r>
              <a:rPr lang="en-US" sz="800" dirty="0" err="1" smtClean="0"/>
              <a:t>ospid</a:t>
            </a:r>
            <a:r>
              <a:rPr lang="en-US" sz="800" dirty="0" smtClean="0"/>
              <a:t> 18514 with 0 clients, </a:t>
            </a:r>
            <a:r>
              <a:rPr lang="en-US" sz="800" dirty="0" err="1" smtClean="0"/>
              <a:t>refcount</a:t>
            </a:r>
            <a:r>
              <a:rPr lang="en-US" sz="800" dirty="0" smtClean="0"/>
              <a:t> 0 </a:t>
            </a:r>
            <a:br>
              <a:rPr lang="en-US" sz="800" dirty="0" smtClean="0"/>
            </a:br>
            <a:r>
              <a:rPr lang="en-US" sz="800" dirty="0" smtClean="0"/>
              <a:t>2013-08-08 17:07:46.618: [    CSSD][1101232448]</a:t>
            </a:r>
            <a:r>
              <a:rPr lang="en-US" sz="800" dirty="0" err="1" smtClean="0"/>
              <a:t>clssgm</a:t>
            </a:r>
            <a:r>
              <a:rPr lang="en-US" sz="800" dirty="0" err="1" smtClean="0">
                <a:solidFill>
                  <a:srgbClr val="FF0000"/>
                </a:solidFill>
              </a:rPr>
              <a:t>DestroyProc</a:t>
            </a:r>
            <a:r>
              <a:rPr lang="en-US" sz="800" dirty="0" smtClean="0"/>
              <a:t>: cleaning up proc(0xf13cba0) con(0x8f85c8e) </a:t>
            </a:r>
            <a:r>
              <a:rPr lang="en-US" sz="800" dirty="0" err="1" smtClean="0"/>
              <a:t>skgpid</a:t>
            </a:r>
            <a:r>
              <a:rPr lang="en-US" sz="800" dirty="0" smtClean="0"/>
              <a:t> 18514 </a:t>
            </a:r>
            <a:r>
              <a:rPr lang="en-US" sz="800" dirty="0" err="1" smtClean="0"/>
              <a:t>ospid</a:t>
            </a:r>
            <a:r>
              <a:rPr lang="en-US" sz="800" dirty="0" smtClean="0"/>
              <a:t> 18514 with 0 clients, </a:t>
            </a:r>
            <a:r>
              <a:rPr lang="en-US" sz="800" dirty="0" err="1" smtClean="0"/>
              <a:t>refcount</a:t>
            </a:r>
            <a:r>
              <a:rPr lang="en-US" sz="800" dirty="0" smtClean="0"/>
              <a:t> 0 </a:t>
            </a:r>
            <a:br>
              <a:rPr lang="en-US" sz="800" dirty="0" smtClean="0"/>
            </a:br>
            <a:r>
              <a:rPr lang="en-US" sz="800" dirty="0" smtClean="0"/>
              <a:t>2013-08-08 17:07:46.618: [    CSSD][1101232448]</a:t>
            </a:r>
            <a:r>
              <a:rPr lang="en-US" sz="800" dirty="0" err="1" smtClean="0"/>
              <a:t>clssgmDiscEndpcl</a:t>
            </a:r>
            <a:r>
              <a:rPr lang="en-US" sz="800" dirty="0" smtClean="0"/>
              <a:t>: </a:t>
            </a:r>
            <a:r>
              <a:rPr lang="en-US" sz="800" dirty="0" err="1" smtClean="0">
                <a:solidFill>
                  <a:srgbClr val="FF0000"/>
                </a:solidFill>
              </a:rPr>
              <a:t>gipcDestroy</a:t>
            </a:r>
            <a:r>
              <a:rPr lang="en-US" sz="800" dirty="0" smtClean="0"/>
              <a:t> 0x8f85c8e </a:t>
            </a:r>
            <a:br>
              <a:rPr lang="en-US" sz="800" dirty="0" smtClean="0"/>
            </a:br>
            <a:r>
              <a:rPr lang="en-US" sz="800" dirty="0" smtClean="0"/>
              <a:t>2013-08-08 17:07:46.622: [    CSSD][1101232448]</a:t>
            </a:r>
            <a:r>
              <a:rPr lang="en-US" sz="800" dirty="0" err="1" smtClean="0"/>
              <a:t>clssgm</a:t>
            </a:r>
            <a:r>
              <a:rPr lang="en-US" sz="800" dirty="0" err="1" smtClean="0">
                <a:solidFill>
                  <a:srgbClr val="FF0000"/>
                </a:solidFill>
              </a:rPr>
              <a:t>DeadProc</a:t>
            </a:r>
            <a:r>
              <a:rPr lang="en-US" sz="800" dirty="0" smtClean="0"/>
              <a:t>: proc 0x2aaab030da10 </a:t>
            </a:r>
            <a:br>
              <a:rPr lang="en-US" sz="800" dirty="0" smtClean="0"/>
            </a:br>
            <a:r>
              <a:rPr lang="en-US" sz="800" dirty="0" smtClean="0"/>
              <a:t>2013-08-08 17:07:46.622: [    CSSD][1101232448]</a:t>
            </a:r>
            <a:r>
              <a:rPr lang="en-US" sz="800" dirty="0" err="1" smtClean="0"/>
              <a:t>clssgm</a:t>
            </a:r>
            <a:r>
              <a:rPr lang="en-US" sz="800" dirty="0" err="1" smtClean="0">
                <a:solidFill>
                  <a:srgbClr val="FF0000"/>
                </a:solidFill>
              </a:rPr>
              <a:t>DestroyProc</a:t>
            </a:r>
            <a:r>
              <a:rPr lang="en-US" sz="800" dirty="0" smtClean="0"/>
              <a:t>: cleaning up proc(0x2aaab030da10) con(0x8e510a0) </a:t>
            </a:r>
            <a:r>
              <a:rPr lang="en-US" sz="800" dirty="0" err="1" smtClean="0"/>
              <a:t>skgpid</a:t>
            </a:r>
            <a:r>
              <a:rPr lang="en-US" sz="800" dirty="0" smtClean="0"/>
              <a:t> 4727 </a:t>
            </a:r>
            <a:r>
              <a:rPr lang="en-US" sz="800" dirty="0" err="1" smtClean="0"/>
              <a:t>ospid</a:t>
            </a:r>
            <a:r>
              <a:rPr lang="en-US" sz="800" dirty="0" smtClean="0"/>
              <a:t> 4727 with 0 clients, </a:t>
            </a:r>
            <a:r>
              <a:rPr lang="en-US" sz="800" dirty="0" err="1" smtClean="0"/>
              <a:t>refcount</a:t>
            </a:r>
            <a:r>
              <a:rPr lang="en-US" sz="800" dirty="0" smtClean="0"/>
              <a:t> 0 </a:t>
            </a:r>
            <a:br>
              <a:rPr lang="en-US" sz="800" dirty="0" smtClean="0"/>
            </a:br>
            <a:r>
              <a:rPr lang="en-US" sz="800" dirty="0" smtClean="0"/>
              <a:t>2013-08-08 17:07:46.622: [    CSSD][1101232448]</a:t>
            </a:r>
            <a:r>
              <a:rPr lang="en-US" sz="800" dirty="0" err="1" smtClean="0"/>
              <a:t>clssgmDiscEndpcl</a:t>
            </a:r>
            <a:r>
              <a:rPr lang="en-US" sz="800" dirty="0" smtClean="0"/>
              <a:t>: </a:t>
            </a:r>
            <a:r>
              <a:rPr lang="en-US" sz="800" dirty="0" err="1" smtClean="0">
                <a:solidFill>
                  <a:srgbClr val="FF0000"/>
                </a:solidFill>
              </a:rPr>
              <a:t>gipcDestroy</a:t>
            </a:r>
            <a:r>
              <a:rPr lang="en-US" sz="800" dirty="0" smtClean="0"/>
              <a:t> 0x8e510a0 </a:t>
            </a:r>
            <a:br>
              <a:rPr lang="en-US" sz="800" dirty="0" smtClean="0"/>
            </a:br>
            <a:r>
              <a:rPr lang="en-US" sz="800" dirty="0" smtClean="0"/>
              <a:t>2013-08-08 17:07:46.625: [    CSSD][1101232448]</a:t>
            </a:r>
            <a:r>
              <a:rPr lang="en-US" sz="800" dirty="0" err="1" smtClean="0"/>
              <a:t>clssgm</a:t>
            </a:r>
            <a:r>
              <a:rPr lang="en-US" sz="800" dirty="0" err="1" smtClean="0">
                <a:solidFill>
                  <a:srgbClr val="FF0000"/>
                </a:solidFill>
              </a:rPr>
              <a:t>DeadProc</a:t>
            </a:r>
            <a:r>
              <a:rPr lang="en-US" sz="800" dirty="0" smtClean="0"/>
              <a:t>: proc 0x2aaab04e9010 </a:t>
            </a:r>
            <a:br>
              <a:rPr lang="en-US" sz="800" dirty="0" smtClean="0"/>
            </a:br>
            <a:r>
              <a:rPr lang="en-US" sz="800" dirty="0" smtClean="0"/>
              <a:t>2013-08-08 17:07:46.625: [    CSSD][1101232448]</a:t>
            </a:r>
            <a:r>
              <a:rPr lang="en-US" sz="800" dirty="0" err="1" smtClean="0"/>
              <a:t>clssgm</a:t>
            </a:r>
            <a:r>
              <a:rPr lang="en-US" sz="800" dirty="0" err="1" smtClean="0">
                <a:solidFill>
                  <a:srgbClr val="FF0000"/>
                </a:solidFill>
              </a:rPr>
              <a:t>DestroyProc</a:t>
            </a:r>
            <a:r>
              <a:rPr lang="en-US" sz="800" dirty="0" smtClean="0"/>
              <a:t>: cleaning up proc(0x2aaab04e9010) con(0x8f336fe) </a:t>
            </a:r>
            <a:r>
              <a:rPr lang="en-US" sz="800" dirty="0" err="1" smtClean="0"/>
              <a:t>skgpid</a:t>
            </a:r>
            <a:r>
              <a:rPr lang="en-US" sz="800" dirty="0" smtClean="0"/>
              <a:t> 25768 </a:t>
            </a:r>
            <a:r>
              <a:rPr lang="en-US" sz="800" dirty="0" err="1" smtClean="0"/>
              <a:t>ospid</a:t>
            </a:r>
            <a:r>
              <a:rPr lang="en-US" sz="800" dirty="0" smtClean="0"/>
              <a:t> 25768 with 0 clients, </a:t>
            </a:r>
            <a:r>
              <a:rPr lang="en-US" sz="800" dirty="0" err="1" smtClean="0"/>
              <a:t>refcount</a:t>
            </a:r>
            <a:r>
              <a:rPr lang="en-US" sz="800" dirty="0" smtClean="0"/>
              <a:t> 0 </a:t>
            </a:r>
            <a:br>
              <a:rPr lang="en-US" sz="800" dirty="0" smtClean="0"/>
            </a:br>
            <a:r>
              <a:rPr lang="en-US" sz="800" dirty="0" smtClean="0"/>
              <a:t>2013-08-08 17:07:46.625: [    CSSD][1101232448]</a:t>
            </a:r>
            <a:r>
              <a:rPr lang="en-US" sz="800" dirty="0" err="1" smtClean="0"/>
              <a:t>clssgmDiscEndpcl</a:t>
            </a:r>
            <a:r>
              <a:rPr lang="en-US" sz="800" dirty="0" smtClean="0"/>
              <a:t>: </a:t>
            </a:r>
            <a:r>
              <a:rPr lang="en-US" sz="800" dirty="0" err="1" smtClean="0">
                <a:solidFill>
                  <a:srgbClr val="FF0000"/>
                </a:solidFill>
              </a:rPr>
              <a:t>gipcDestroy</a:t>
            </a:r>
            <a:r>
              <a:rPr lang="en-US" sz="800" dirty="0" smtClean="0"/>
              <a:t> 0x8f336fe</a:t>
            </a:r>
            <a:br>
              <a:rPr lang="en-US" sz="800" dirty="0" smtClean="0"/>
            </a:br>
            <a:r>
              <a:rPr lang="en-US" sz="800" dirty="0" smtClean="0">
                <a:solidFill>
                  <a:srgbClr val="00B050"/>
                </a:solidFill>
              </a:rPr>
              <a:t>2013-08-08 17:07:47.795: [    CSSD][1113848128]</a:t>
            </a:r>
            <a:r>
              <a:rPr lang="en-US" sz="800" dirty="0" err="1" smtClean="0">
                <a:solidFill>
                  <a:srgbClr val="00B050"/>
                </a:solidFill>
              </a:rPr>
              <a:t>clssnmSendingThread</a:t>
            </a:r>
            <a:r>
              <a:rPr lang="en-US" sz="800" dirty="0" smtClean="0">
                <a:solidFill>
                  <a:srgbClr val="00B050"/>
                </a:solidFill>
              </a:rPr>
              <a:t>: sending status </a:t>
            </a:r>
            <a:r>
              <a:rPr lang="en-US" sz="800" dirty="0" err="1" smtClean="0">
                <a:solidFill>
                  <a:srgbClr val="00B050"/>
                </a:solidFill>
              </a:rPr>
              <a:t>msg</a:t>
            </a:r>
            <a:r>
              <a:rPr lang="en-US" sz="800" dirty="0" smtClean="0">
                <a:solidFill>
                  <a:srgbClr val="00B050"/>
                </a:solidFill>
              </a:rPr>
              <a:t> to all nodes </a:t>
            </a:r>
            <a:endParaRPr lang="en-US" sz="800" dirty="0">
              <a:solidFill>
                <a:srgbClr val="00B050"/>
              </a:solidFill>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O/S Log: Four Days Before Incident</a:t>
            </a:r>
            <a:endParaRPr lang="en-US" dirty="0"/>
          </a:p>
        </p:txBody>
      </p:sp>
      <p:sp>
        <p:nvSpPr>
          <p:cNvPr id="3" name="TextBox 2"/>
          <p:cNvSpPr txBox="1"/>
          <p:nvPr/>
        </p:nvSpPr>
        <p:spPr>
          <a:xfrm>
            <a:off x="457201" y="1066800"/>
            <a:ext cx="8229600" cy="3139321"/>
          </a:xfrm>
          <a:prstGeom prst="rect">
            <a:avLst/>
          </a:prstGeom>
          <a:solidFill>
            <a:schemeClr val="bg1">
              <a:lumMod val="95000"/>
            </a:schemeClr>
          </a:solidFill>
          <a:ln>
            <a:solidFill>
              <a:schemeClr val="tx1"/>
            </a:solidFill>
          </a:ln>
        </p:spPr>
        <p:txBody>
          <a:bodyPr wrap="square" rtlCol="0">
            <a:spAutoFit/>
          </a:bodyPr>
          <a:lstStyle/>
          <a:p>
            <a:r>
              <a:rPr lang="en-US" sz="900" dirty="0">
                <a:latin typeface="Courier New" pitchFamily="49" charset="0"/>
                <a:cs typeface="Courier New" pitchFamily="49" charset="0"/>
              </a:rPr>
              <a:t>Aug  4 04:09:16 orap1n1 Updating DNS configuration for: </a:t>
            </a:r>
            <a:r>
              <a:rPr lang="en-US" sz="900" dirty="0" smtClean="0">
                <a:latin typeface="Courier New" pitchFamily="49" charset="0"/>
                <a:cs typeface="Courier New" pitchFamily="49" charset="0"/>
              </a:rPr>
              <a:t>orap1n1.lux20.morgan.priv</a:t>
            </a:r>
            <a:br>
              <a:rPr lang="en-US" sz="900" dirty="0" smtClean="0">
                <a:latin typeface="Courier New" pitchFamily="49" charset="0"/>
                <a:cs typeface="Courier New" pitchFamily="49" charset="0"/>
              </a:rPr>
            </a:br>
            <a:r>
              <a:rPr lang="en-US" sz="900" dirty="0" smtClean="0">
                <a:solidFill>
                  <a:srgbClr val="FF0000"/>
                </a:solidFill>
                <a:latin typeface="Courier New" pitchFamily="49" charset="0"/>
                <a:cs typeface="Courier New" pitchFamily="49" charset="0"/>
              </a:rPr>
              <a:t>Aug  </a:t>
            </a:r>
            <a:r>
              <a:rPr lang="en-US" sz="900" dirty="0">
                <a:solidFill>
                  <a:srgbClr val="FF0000"/>
                </a:solidFill>
                <a:latin typeface="Courier New" pitchFamily="49" charset="0"/>
                <a:cs typeface="Courier New" pitchFamily="49" charset="0"/>
              </a:rPr>
              <a:t>4 04:09:16 orap1n1</a:t>
            </a:r>
            <a:r>
              <a:rPr lang="en-US" sz="900" dirty="0">
                <a:latin typeface="Courier New" pitchFamily="49" charset="0"/>
                <a:cs typeface="Courier New" pitchFamily="49" charset="0"/>
              </a:rPr>
              <a:t> Initial DNS Server: </a:t>
            </a:r>
            <a:r>
              <a:rPr lang="en-US" sz="900" dirty="0" smtClean="0">
                <a:latin typeface="Courier New" pitchFamily="49" charset="0"/>
                <a:cs typeface="Courier New" pitchFamily="49" charset="0"/>
              </a:rPr>
              <a:t>10.2.198.34</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04:09:16 orap1n1 Connecting to DNS server </a:t>
            </a:r>
            <a:r>
              <a:rPr lang="en-US" sz="900" dirty="0" smtClean="0">
                <a:latin typeface="Courier New" pitchFamily="49" charset="0"/>
                <a:cs typeface="Courier New" pitchFamily="49" charset="0"/>
              </a:rPr>
              <a:t>10.2.198.34</a:t>
            </a:r>
          </a:p>
          <a:p>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04:09:16 orap1n1 </a:t>
            </a:r>
            <a:r>
              <a:rPr lang="en-US" sz="900" dirty="0" smtClean="0">
                <a:latin typeface="Courier New" pitchFamily="49" charset="0"/>
                <a:cs typeface="Courier New" pitchFamily="49" charset="0"/>
              </a:rPr>
              <a:t>Connected </a:t>
            </a:r>
            <a:r>
              <a:rPr lang="en-US" sz="900" dirty="0">
                <a:latin typeface="Courier New" pitchFamily="49" charset="0"/>
                <a:cs typeface="Courier New" pitchFamily="49" charset="0"/>
              </a:rPr>
              <a:t>to DNS server </a:t>
            </a:r>
            <a:r>
              <a:rPr lang="en-US" sz="900" dirty="0" smtClean="0">
                <a:latin typeface="Courier New" pitchFamily="49" charset="0"/>
                <a:cs typeface="Courier New" pitchFamily="49" charset="0"/>
              </a:rPr>
              <a:t>10.2.198.34</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04:09:16 orap1n1 Updating both HOST and PTR record </a:t>
            </a:r>
            <a:r>
              <a:rPr lang="en-US" sz="900" dirty="0" smtClean="0">
                <a:latin typeface="Courier New" pitchFamily="49" charset="0"/>
                <a:cs typeface="Courier New" pitchFamily="49" charset="0"/>
              </a:rPr>
              <a:t> for</a:t>
            </a: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orap1n1.lux2.morgan.priv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04:09:16 orap1n1 Deleting old reverse lookup records </a:t>
            </a:r>
            <a:r>
              <a:rPr lang="en-US" sz="900" dirty="0" smtClean="0">
                <a:latin typeface="Courier New" pitchFamily="49" charset="0"/>
                <a:cs typeface="Courier New" pitchFamily="49" charset="0"/>
              </a:rPr>
              <a:t>for orap1n1.lux2.morgan.priv </a:t>
            </a:r>
            <a:r>
              <a:rPr lang="en-US" sz="900" dirty="0">
                <a:latin typeface="Courier New" pitchFamily="49" charset="0"/>
                <a:cs typeface="Courier New" pitchFamily="49" charset="0"/>
              </a:rPr>
              <a:t>on 10.2.198.34</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04:09:17 orap1n1 Adding GSS support to </a:t>
            </a:r>
            <a:r>
              <a:rPr lang="en-US" sz="900" dirty="0" smtClean="0">
                <a:latin typeface="Courier New" pitchFamily="49" charset="0"/>
                <a:cs typeface="Courier New" pitchFamily="49" charset="0"/>
              </a:rPr>
              <a:t>DNS </a:t>
            </a:r>
            <a:r>
              <a:rPr lang="en-US" sz="900" dirty="0">
                <a:latin typeface="Courier New" pitchFamily="49" charset="0"/>
                <a:cs typeface="Courier New" pitchFamily="49" charset="0"/>
              </a:rPr>
              <a:t>server </a:t>
            </a:r>
            <a:r>
              <a:rPr lang="en-US" sz="900" dirty="0" smtClean="0">
                <a:latin typeface="Courier New" pitchFamily="49" charset="0"/>
                <a:cs typeface="Courier New" pitchFamily="49" charset="0"/>
              </a:rPr>
              <a:t>10.2.198.34</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04:09:17 orap1n1 Added GSS support to DNS </a:t>
            </a:r>
            <a:r>
              <a:rPr lang="en-US" sz="900" dirty="0" smtClean="0">
                <a:latin typeface="Courier New" pitchFamily="49" charset="0"/>
                <a:cs typeface="Courier New" pitchFamily="49" charset="0"/>
              </a:rPr>
              <a:t>server 10.2.198.34</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04:09:17 orap1n1 </a:t>
            </a:r>
            <a:r>
              <a:rPr lang="en-US" sz="900" dirty="0">
                <a:solidFill>
                  <a:srgbClr val="FF0000"/>
                </a:solidFill>
                <a:latin typeface="Courier New" pitchFamily="49" charset="0"/>
                <a:cs typeface="Courier New" pitchFamily="49" charset="0"/>
              </a:rPr>
              <a:t>Failed to delete reverse lookup </a:t>
            </a:r>
            <a:r>
              <a:rPr lang="en-US" sz="900" dirty="0" smtClean="0">
                <a:solidFill>
                  <a:srgbClr val="FF0000"/>
                </a:solidFill>
                <a:latin typeface="Courier New" pitchFamily="49" charset="0"/>
                <a:cs typeface="Courier New" pitchFamily="49" charset="0"/>
              </a:rPr>
              <a:t>record</a:t>
            </a:r>
            <a:r>
              <a:rPr lang="en-US" sz="900" dirty="0" smtClean="0">
                <a:latin typeface="Courier New" pitchFamily="49" charset="0"/>
                <a:cs typeface="Courier New" pitchFamily="49" charset="0"/>
              </a:rPr>
              <a:t> </a:t>
            </a:r>
            <a:r>
              <a:rPr lang="en-US" sz="900" dirty="0">
                <a:latin typeface="Courier New" pitchFamily="49" charset="0"/>
                <a:cs typeface="Courier New" pitchFamily="49" charset="0"/>
              </a:rPr>
              <a:t>11.78.2.10.in-addr.arpa. </a:t>
            </a:r>
            <a:r>
              <a:rPr lang="en-US" sz="900" dirty="0">
                <a:solidFill>
                  <a:srgbClr val="FF0000"/>
                </a:solidFill>
                <a:latin typeface="Courier New" pitchFamily="49" charset="0"/>
                <a:cs typeface="Courier New" pitchFamily="49" charset="0"/>
              </a:rPr>
              <a:t>Reason Refused</a:t>
            </a:r>
            <a:r>
              <a:rPr lang="en-US" sz="900" dirty="0">
                <a:latin typeface="Courier New" pitchFamily="49" charset="0"/>
                <a:cs typeface="Courier New" pitchFamily="49" charset="0"/>
              </a:rPr>
              <a:t> (5</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04:09:17 orap1n1 </a:t>
            </a:r>
            <a:r>
              <a:rPr lang="en-US" sz="900" dirty="0" smtClean="0">
                <a:latin typeface="Courier New" pitchFamily="49" charset="0"/>
                <a:cs typeface="Courier New" pitchFamily="49" charset="0"/>
              </a:rPr>
              <a:t>Deleting </a:t>
            </a:r>
            <a:r>
              <a:rPr lang="en-US" sz="900" dirty="0">
                <a:latin typeface="Courier New" pitchFamily="49" charset="0"/>
                <a:cs typeface="Courier New" pitchFamily="49" charset="0"/>
              </a:rPr>
              <a:t>reverse lookup records for our current new IP Address(s) on </a:t>
            </a:r>
            <a:r>
              <a:rPr lang="en-US" sz="900" dirty="0" smtClean="0">
                <a:latin typeface="Courier New" pitchFamily="49" charset="0"/>
                <a:cs typeface="Courier New" pitchFamily="49" charset="0"/>
              </a:rPr>
              <a:t> ad010.lux20.morgan.priv.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04:09:18 orap1n1 No reverse lookup records found </a:t>
            </a:r>
            <a:r>
              <a:rPr lang="en-US" sz="900" dirty="0" smtClean="0">
                <a:latin typeface="Courier New" pitchFamily="49" charset="0"/>
                <a:cs typeface="Courier New" pitchFamily="49" charset="0"/>
              </a:rPr>
              <a:t>for </a:t>
            </a:r>
            <a:r>
              <a:rPr lang="en-US" sz="900" dirty="0">
                <a:latin typeface="Courier New" pitchFamily="49" charset="0"/>
                <a:cs typeface="Courier New" pitchFamily="49" charset="0"/>
              </a:rPr>
              <a:t>11.0.168.192.in-addr.arpa on </a:t>
            </a:r>
            <a:r>
              <a:rPr lang="en-US" sz="900" dirty="0" smtClean="0">
                <a:latin typeface="Courier New" pitchFamily="49" charset="0"/>
                <a:cs typeface="Courier New" pitchFamily="49" charset="0"/>
              </a:rPr>
              <a:t>ad010.ams20.morgan.priv.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04:09:18 orap1n1 </a:t>
            </a:r>
            <a:r>
              <a:rPr lang="en-US" sz="900" dirty="0" smtClean="0">
                <a:latin typeface="Courier New" pitchFamily="49" charset="0"/>
                <a:cs typeface="Courier New" pitchFamily="49" charset="0"/>
              </a:rPr>
              <a:t> No </a:t>
            </a:r>
            <a:r>
              <a:rPr lang="en-US" sz="900" dirty="0">
                <a:latin typeface="Courier New" pitchFamily="49" charset="0"/>
                <a:cs typeface="Courier New" pitchFamily="49" charset="0"/>
              </a:rPr>
              <a:t>reverse lookup records found for 21.34.254.169.in-addr.arpa on </a:t>
            </a:r>
            <a:r>
              <a:rPr lang="en-US" sz="900" dirty="0" smtClean="0">
                <a:latin typeface="Courier New" pitchFamily="49" charset="0"/>
                <a:cs typeface="Courier New" pitchFamily="49" charset="0"/>
              </a:rPr>
              <a:t>ad010.lux20.morgan.priv.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04:09:19 orap1n1 No reverse lookup records found </a:t>
            </a:r>
            <a:r>
              <a:rPr lang="en-US" sz="900" dirty="0" smtClean="0">
                <a:latin typeface="Courier New" pitchFamily="49" charset="0"/>
                <a:cs typeface="Courier New" pitchFamily="49" charset="0"/>
              </a:rPr>
              <a:t>for </a:t>
            </a:r>
            <a:r>
              <a:rPr lang="en-US" sz="900" dirty="0">
                <a:latin typeface="Courier New" pitchFamily="49" charset="0"/>
                <a:cs typeface="Courier New" pitchFamily="49" charset="0"/>
              </a:rPr>
              <a:t>12.0.168.192.in-addr.arpa on </a:t>
            </a:r>
            <a:r>
              <a:rPr lang="en-US" sz="900" dirty="0" smtClean="0">
                <a:latin typeface="Courier New" pitchFamily="49" charset="0"/>
                <a:cs typeface="Courier New" pitchFamily="49" charset="0"/>
              </a:rPr>
              <a:t>ad010.lux20.morgan.priv.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04:09:20 orap1n1 </a:t>
            </a:r>
            <a:r>
              <a:rPr lang="en-US" sz="900" dirty="0" smtClean="0">
                <a:latin typeface="Courier New" pitchFamily="49" charset="0"/>
                <a:cs typeface="Courier New" pitchFamily="49" charset="0"/>
              </a:rPr>
              <a:t>No </a:t>
            </a:r>
            <a:r>
              <a:rPr lang="en-US" sz="900" dirty="0">
                <a:latin typeface="Courier New" pitchFamily="49" charset="0"/>
                <a:cs typeface="Courier New" pitchFamily="49" charset="0"/>
              </a:rPr>
              <a:t>reverse lookup records found for 181.139.254.169.in-addr.arpa </a:t>
            </a:r>
            <a:r>
              <a:rPr lang="en-US" sz="900" dirty="0" smtClean="0">
                <a:latin typeface="Courier New" pitchFamily="49" charset="0"/>
                <a:cs typeface="Courier New" pitchFamily="49" charset="0"/>
              </a:rPr>
              <a:t>on ad010.lux20.morgan.priv.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04:09:20 orap1n1 Failed to delete reverse lookup record 11.78.2.10.in-addr.arpa. Reason Refused (5</a:t>
            </a:r>
            <a:r>
              <a:rPr lang="en-US" sz="900" dirty="0" smtClean="0">
                <a:latin typeface="Courier New" pitchFamily="49" charset="0"/>
                <a:cs typeface="Courier New" pitchFamily="49" charset="0"/>
              </a:rPr>
              <a:t>). </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04:09:21 orap1n1 Failed to delete reverse lookup record 10.78.2.10.in-addr.arpa. Reason Refused (5</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04:09:22 orap1n1 </a:t>
            </a:r>
            <a:r>
              <a:rPr lang="en-US" sz="900" dirty="0" smtClean="0">
                <a:latin typeface="Courier New" pitchFamily="49" charset="0"/>
                <a:cs typeface="Courier New" pitchFamily="49" charset="0"/>
              </a:rPr>
              <a:t>Failed </a:t>
            </a:r>
            <a:r>
              <a:rPr lang="en-US" sz="900" dirty="0">
                <a:latin typeface="Courier New" pitchFamily="49" charset="0"/>
                <a:cs typeface="Courier New" pitchFamily="49" charset="0"/>
              </a:rPr>
              <a:t>to delete reverse lookup record 102.78.2.10.in-addr.arpa. Reason Refused (5</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04:09:22 orap1n1 Failed to delete reverse </a:t>
            </a:r>
            <a:r>
              <a:rPr lang="en-US" sz="900" dirty="0" smtClean="0">
                <a:latin typeface="Courier New" pitchFamily="49" charset="0"/>
                <a:cs typeface="Courier New" pitchFamily="49" charset="0"/>
              </a:rPr>
              <a:t>lookup </a:t>
            </a:r>
            <a:r>
              <a:rPr lang="en-US" sz="900" dirty="0">
                <a:latin typeface="Courier New" pitchFamily="49" charset="0"/>
                <a:cs typeface="Courier New" pitchFamily="49" charset="0"/>
              </a:rPr>
              <a:t>record 100.78.2.10.in-addr.arpa. Reason Refused (5</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04:09:23 orap1n1 Failed to delete reverse lookup record 14.2.2.10.in-addr.arpa. </a:t>
            </a:r>
            <a:r>
              <a:rPr lang="en-US" sz="900" dirty="0" smtClean="0">
                <a:latin typeface="Courier New" pitchFamily="49" charset="0"/>
                <a:cs typeface="Courier New" pitchFamily="49" charset="0"/>
              </a:rPr>
              <a:t>Reason </a:t>
            </a:r>
            <a:r>
              <a:rPr lang="en-US" sz="900" dirty="0">
                <a:latin typeface="Courier New" pitchFamily="49" charset="0"/>
                <a:cs typeface="Courier New" pitchFamily="49" charset="0"/>
              </a:rPr>
              <a:t>Refused (5</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04:09:23 orap1n1 Deleting host records for </a:t>
            </a:r>
            <a:r>
              <a:rPr lang="en-US" sz="900" dirty="0" smtClean="0">
                <a:latin typeface="Courier New" pitchFamily="49" charset="0"/>
                <a:cs typeface="Courier New" pitchFamily="49" charset="0"/>
              </a:rPr>
              <a:t>orap1n1.lux20.morgan.priv </a:t>
            </a:r>
            <a:r>
              <a:rPr lang="en-US" sz="900" dirty="0">
                <a:latin typeface="Courier New" pitchFamily="49" charset="0"/>
                <a:cs typeface="Courier New" pitchFamily="49" charset="0"/>
              </a:rPr>
              <a:t>on </a:t>
            </a:r>
            <a:r>
              <a:rPr lang="en-US" sz="900" dirty="0" smtClean="0">
                <a:latin typeface="Courier New" pitchFamily="49" charset="0"/>
                <a:cs typeface="Courier New" pitchFamily="49" charset="0"/>
              </a:rPr>
              <a:t>ad010.lux20.morgan.priv.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4 04:09:23 orap1n1 </a:t>
            </a:r>
            <a:r>
              <a:rPr lang="en-US" sz="900" dirty="0" smtClean="0">
                <a:latin typeface="Courier New" pitchFamily="49" charset="0"/>
                <a:cs typeface="Courier New" pitchFamily="49" charset="0"/>
              </a:rPr>
              <a:t>Failed </a:t>
            </a:r>
            <a:r>
              <a:rPr lang="en-US" sz="900" dirty="0">
                <a:latin typeface="Courier New" pitchFamily="49" charset="0"/>
                <a:cs typeface="Courier New" pitchFamily="49" charset="0"/>
              </a:rPr>
              <a:t>to delete host record for </a:t>
            </a:r>
            <a:r>
              <a:rPr lang="en-US" sz="900" dirty="0" smtClean="0">
                <a:latin typeface="Courier New" pitchFamily="49" charset="0"/>
                <a:cs typeface="Courier New" pitchFamily="49" charset="0"/>
              </a:rPr>
              <a:t>orap1n1.lux20.morgan.priv. </a:t>
            </a:r>
            <a:r>
              <a:rPr lang="en-US" sz="900" dirty="0">
                <a:latin typeface="Courier New" pitchFamily="49" charset="0"/>
                <a:cs typeface="Courier New" pitchFamily="49" charset="0"/>
              </a:rPr>
              <a:t>Reason Refused (5).</a:t>
            </a:r>
          </a:p>
        </p:txBody>
      </p:sp>
      <p:sp>
        <p:nvSpPr>
          <p:cNvPr id="5" name="TextBox 4"/>
          <p:cNvSpPr txBox="1"/>
          <p:nvPr/>
        </p:nvSpPr>
        <p:spPr>
          <a:xfrm>
            <a:off x="1751741" y="5562600"/>
            <a:ext cx="5640518" cy="646331"/>
          </a:xfrm>
          <a:prstGeom prst="rect">
            <a:avLst/>
          </a:prstGeom>
          <a:noFill/>
        </p:spPr>
        <p:txBody>
          <a:bodyPr wrap="none" rtlCol="0">
            <a:spAutoFit/>
          </a:bodyPr>
          <a:lstStyle/>
          <a:p>
            <a:pPr algn="ctr"/>
            <a:r>
              <a:rPr lang="en-US" dirty="0" smtClean="0"/>
              <a:t>7,824 lines of changes in /</a:t>
            </a:r>
            <a:r>
              <a:rPr lang="en-US" dirty="0" err="1" smtClean="0"/>
              <a:t>var</a:t>
            </a:r>
            <a:r>
              <a:rPr lang="en-US" dirty="0" smtClean="0"/>
              <a:t>/log/messages on one server</a:t>
            </a:r>
            <a:br>
              <a:rPr lang="en-US" dirty="0" smtClean="0"/>
            </a:br>
            <a:r>
              <a:rPr lang="en-US" dirty="0" smtClean="0"/>
              <a:t>This happened 152 times on ORAP1N1, in DC20, in 6 days</a:t>
            </a:r>
            <a:endParaRPr lang="en-US"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OS Log: Two Days After Incident</a:t>
            </a:r>
            <a:endParaRPr lang="en-US" dirty="0"/>
          </a:p>
        </p:txBody>
      </p:sp>
      <p:sp>
        <p:nvSpPr>
          <p:cNvPr id="3" name="TextBox 2"/>
          <p:cNvSpPr txBox="1"/>
          <p:nvPr/>
        </p:nvSpPr>
        <p:spPr>
          <a:xfrm>
            <a:off x="457199" y="1066800"/>
            <a:ext cx="8229601" cy="3139321"/>
          </a:xfrm>
          <a:prstGeom prst="rect">
            <a:avLst/>
          </a:prstGeom>
          <a:solidFill>
            <a:schemeClr val="bg1">
              <a:lumMod val="95000"/>
            </a:schemeClr>
          </a:solidFill>
          <a:ln>
            <a:solidFill>
              <a:schemeClr val="tx1"/>
            </a:solidFill>
          </a:ln>
        </p:spPr>
        <p:txBody>
          <a:bodyPr wrap="square" rtlCol="0">
            <a:spAutoFit/>
          </a:bodyPr>
          <a:lstStyle/>
          <a:p>
            <a:r>
              <a:rPr lang="en-US" sz="900" dirty="0">
                <a:latin typeface="Courier New" pitchFamily="49" charset="0"/>
                <a:cs typeface="Courier New" pitchFamily="49" charset="0"/>
              </a:rPr>
              <a:t>Aug 10 12:03:23 orap1n1 Updating DNS configuration for: </a:t>
            </a:r>
            <a:r>
              <a:rPr lang="en-US" sz="900" dirty="0" smtClean="0">
                <a:latin typeface="Courier New" pitchFamily="49" charset="0"/>
                <a:cs typeface="Courier New" pitchFamily="49" charset="0"/>
              </a:rPr>
              <a:t>orap1n1.lux20.morgan.priv</a:t>
            </a:r>
            <a:br>
              <a:rPr lang="en-US" sz="900" dirty="0" smtClean="0">
                <a:latin typeface="Courier New" pitchFamily="49" charset="0"/>
                <a:cs typeface="Courier New" pitchFamily="49" charset="0"/>
              </a:rPr>
            </a:br>
            <a:r>
              <a:rPr lang="en-US" sz="900" dirty="0" smtClean="0">
                <a:solidFill>
                  <a:srgbClr val="FF0000"/>
                </a:solidFill>
                <a:latin typeface="Courier New" pitchFamily="49" charset="0"/>
                <a:cs typeface="Courier New" pitchFamily="49" charset="0"/>
              </a:rPr>
              <a:t>Aug </a:t>
            </a:r>
            <a:r>
              <a:rPr lang="en-US" sz="900" dirty="0">
                <a:solidFill>
                  <a:srgbClr val="FF0000"/>
                </a:solidFill>
                <a:latin typeface="Courier New" pitchFamily="49" charset="0"/>
                <a:cs typeface="Courier New" pitchFamily="49" charset="0"/>
              </a:rPr>
              <a:t>10 12:03:23 orap1n1</a:t>
            </a:r>
            <a:r>
              <a:rPr lang="en-US" sz="900" dirty="0">
                <a:latin typeface="Courier New" pitchFamily="49" charset="0"/>
                <a:cs typeface="Courier New" pitchFamily="49" charset="0"/>
              </a:rPr>
              <a:t> Initial DNS Server: </a:t>
            </a:r>
            <a:r>
              <a:rPr lang="en-US" sz="900" dirty="0" smtClean="0">
                <a:latin typeface="Courier New" pitchFamily="49" charset="0"/>
                <a:cs typeface="Courier New" pitchFamily="49" charset="0"/>
              </a:rPr>
              <a:t>10.2.198.33</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12:03:23 orap1n1 Connecting to DNS server </a:t>
            </a:r>
            <a:r>
              <a:rPr lang="en-US" sz="900" dirty="0" smtClean="0">
                <a:latin typeface="Courier New" pitchFamily="49" charset="0"/>
                <a:cs typeface="Courier New" pitchFamily="49" charset="0"/>
              </a:rPr>
              <a:t>10.2.198.33</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12:03:23 orap1n1 Connected to DNS server </a:t>
            </a:r>
            <a:r>
              <a:rPr lang="en-US" sz="900" dirty="0" smtClean="0">
                <a:latin typeface="Courier New" pitchFamily="49" charset="0"/>
                <a:cs typeface="Courier New" pitchFamily="49" charset="0"/>
              </a:rPr>
              <a:t>10.2.198.33</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12:03:24 orap1n1 Updating both HOST and PTR record for: </a:t>
            </a:r>
            <a:r>
              <a:rPr lang="en-US" sz="900" dirty="0" smtClean="0">
                <a:latin typeface="Courier New" pitchFamily="49" charset="0"/>
                <a:cs typeface="Courier New" pitchFamily="49" charset="0"/>
              </a:rPr>
              <a:t>orap1n1.lux20.morgan.priv</a:t>
            </a:r>
          </a:p>
          <a:p>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12:03:24 orap1n1 Deleting old reverse lookup records for </a:t>
            </a:r>
            <a:r>
              <a:rPr lang="en-US" sz="900" dirty="0" smtClean="0">
                <a:latin typeface="Courier New" pitchFamily="49" charset="0"/>
                <a:cs typeface="Courier New" pitchFamily="49" charset="0"/>
              </a:rPr>
              <a:t>orap1n1.lux20.morgan.priv </a:t>
            </a:r>
            <a:r>
              <a:rPr lang="en-US" sz="900" dirty="0">
                <a:latin typeface="Courier New" pitchFamily="49" charset="0"/>
                <a:cs typeface="Courier New" pitchFamily="49" charset="0"/>
              </a:rPr>
              <a:t>on 10.2.198.33</a:t>
            </a:r>
            <a:r>
              <a:rPr lang="en-US" sz="900" dirty="0" smtClean="0">
                <a:latin typeface="Courier New" pitchFamily="49" charset="0"/>
                <a:cs typeface="Courier New" pitchFamily="49" charset="0"/>
              </a:rPr>
              <a:t>. </a:t>
            </a:r>
          </a:p>
          <a:p>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12:03:24 orap1n1 Adding GSS support to DNS server </a:t>
            </a:r>
            <a:r>
              <a:rPr lang="en-US" sz="900" dirty="0" smtClean="0">
                <a:latin typeface="Courier New" pitchFamily="49" charset="0"/>
                <a:cs typeface="Courier New" pitchFamily="49" charset="0"/>
              </a:rPr>
              <a:t>10.2.198.33</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12:03:24 orap1n1 Added GSS support to DNS server </a:t>
            </a:r>
            <a:r>
              <a:rPr lang="en-US" sz="900" dirty="0" smtClean="0">
                <a:latin typeface="Courier New" pitchFamily="49" charset="0"/>
                <a:cs typeface="Courier New" pitchFamily="49" charset="0"/>
              </a:rPr>
              <a:t>10.2.198.33</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12:03:25 orap1n1 </a:t>
            </a:r>
            <a:r>
              <a:rPr lang="en-US" sz="900" dirty="0">
                <a:solidFill>
                  <a:srgbClr val="FF0000"/>
                </a:solidFill>
                <a:latin typeface="Courier New" pitchFamily="49" charset="0"/>
                <a:cs typeface="Courier New" pitchFamily="49" charset="0"/>
              </a:rPr>
              <a:t>Failed to delete reverse lookup record</a:t>
            </a:r>
            <a:r>
              <a:rPr lang="en-US" sz="900" dirty="0">
                <a:latin typeface="Courier New" pitchFamily="49" charset="0"/>
                <a:cs typeface="Courier New" pitchFamily="49" charset="0"/>
              </a:rPr>
              <a:t> 11.78.2.10.in-addr.arpa. </a:t>
            </a:r>
            <a:r>
              <a:rPr lang="en-US" sz="900" dirty="0">
                <a:solidFill>
                  <a:srgbClr val="FF0000"/>
                </a:solidFill>
                <a:latin typeface="Courier New" pitchFamily="49" charset="0"/>
                <a:cs typeface="Courier New" pitchFamily="49" charset="0"/>
              </a:rPr>
              <a:t>Reason Refused</a:t>
            </a:r>
            <a:r>
              <a:rPr lang="en-US" sz="900" dirty="0">
                <a:latin typeface="Courier New" pitchFamily="49" charset="0"/>
                <a:cs typeface="Courier New" pitchFamily="49" charset="0"/>
              </a:rPr>
              <a:t> (5</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12:03:25 orap1n1 Deleting reverse lookup records for our current new IP Address(s) on </a:t>
            </a:r>
            <a:r>
              <a:rPr lang="en-US" sz="900" dirty="0" smtClean="0">
                <a:latin typeface="Courier New" pitchFamily="49" charset="0"/>
                <a:cs typeface="Courier New" pitchFamily="49" charset="0"/>
              </a:rPr>
              <a:t>ad009.lux20.morgan.priv.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12:03:25 orap1n1 No reverse lookup records found for 11.0.168.192.in-addr.arpa on </a:t>
            </a:r>
            <a:r>
              <a:rPr lang="en-US" sz="900" dirty="0" smtClean="0">
                <a:latin typeface="Courier New" pitchFamily="49" charset="0"/>
                <a:cs typeface="Courier New" pitchFamily="49" charset="0"/>
              </a:rPr>
              <a:t>ad009.lux20.morgan.priv.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12:03:26 orap1n1 No reverse lookup records found for 21.34.254.169.in-addr.arpa on </a:t>
            </a:r>
            <a:r>
              <a:rPr lang="en-US" sz="900" dirty="0" smtClean="0">
                <a:latin typeface="Courier New" pitchFamily="49" charset="0"/>
                <a:cs typeface="Courier New" pitchFamily="49" charset="0"/>
              </a:rPr>
              <a:t>ad009.lux20.morgan.priv.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12:03:27 orap1n1 No reverse lookup records found for 12.0.168.192.in-addr.arpa on </a:t>
            </a:r>
            <a:r>
              <a:rPr lang="en-US" sz="900" dirty="0" smtClean="0">
                <a:latin typeface="Courier New" pitchFamily="49" charset="0"/>
                <a:cs typeface="Courier New" pitchFamily="49" charset="0"/>
              </a:rPr>
              <a:t>ad009.lux20.morgan.priv.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12:03:27 orap1n1 No reverse lookup records found for 181.139.254.169.in-addr.arpa on </a:t>
            </a:r>
            <a:r>
              <a:rPr lang="en-US" sz="900" dirty="0" smtClean="0">
                <a:latin typeface="Courier New" pitchFamily="49" charset="0"/>
                <a:cs typeface="Courier New" pitchFamily="49" charset="0"/>
              </a:rPr>
              <a:t>ad009.lux20.morgan.priv.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12:03:28 orap1n1 Failed to delete reverse lookup record 11.78.2.10.in-addr.arpa. Reason Refused (5</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12:03:28 orap1n1 Failed to delete reverse lookup record 10.78.2.10.in-addr.arpa. Reason Refused (5</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12:03:29 orap1n1 Failed to delete reverse lookup record 101.78.2.10.in-addr.arpa. Reason Refused (5</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12:03:30 orap1n1 Failed to delete reverse lookup record 14.2.2.10.in-addr.arpa. Reason Refused (5</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12:03:30 orap1n1 Deleting host records for </a:t>
            </a:r>
            <a:r>
              <a:rPr lang="en-US" sz="900" dirty="0" smtClean="0">
                <a:latin typeface="Courier New" pitchFamily="49" charset="0"/>
                <a:cs typeface="Courier New" pitchFamily="49" charset="0"/>
              </a:rPr>
              <a:t>orap1n1.lux20.morgan.priv </a:t>
            </a:r>
            <a:r>
              <a:rPr lang="en-US" sz="900" dirty="0">
                <a:latin typeface="Courier New" pitchFamily="49" charset="0"/>
                <a:cs typeface="Courier New" pitchFamily="49" charset="0"/>
              </a:rPr>
              <a:t>on </a:t>
            </a:r>
            <a:r>
              <a:rPr lang="en-US" sz="900" dirty="0" smtClean="0">
                <a:latin typeface="Courier New" pitchFamily="49" charset="0"/>
                <a:cs typeface="Courier New" pitchFamily="49" charset="0"/>
              </a:rPr>
              <a:t>ad009.lux20.morgan.priv.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12:03:30 orap1n1 Failed to delete host record for </a:t>
            </a:r>
            <a:r>
              <a:rPr lang="en-US" sz="900" dirty="0" smtClean="0">
                <a:latin typeface="Courier New" pitchFamily="49" charset="0"/>
                <a:cs typeface="Courier New" pitchFamily="49" charset="0"/>
              </a:rPr>
              <a:t>orap1n1.lux20.morgan.priv. </a:t>
            </a:r>
            <a:r>
              <a:rPr lang="en-US" sz="900" dirty="0">
                <a:latin typeface="Courier New" pitchFamily="49" charset="0"/>
                <a:cs typeface="Courier New" pitchFamily="49" charset="0"/>
              </a:rPr>
              <a:t>Reason Refused (5</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12:03:30 orap1n1 Updating host records for </a:t>
            </a:r>
            <a:r>
              <a:rPr lang="en-US" sz="900" dirty="0" smtClean="0">
                <a:latin typeface="Courier New" pitchFamily="49" charset="0"/>
                <a:cs typeface="Courier New" pitchFamily="49" charset="0"/>
              </a:rPr>
              <a:t>orap1n1.lux20.morgan.priv </a:t>
            </a:r>
            <a:r>
              <a:rPr lang="en-US" sz="900" dirty="0">
                <a:latin typeface="Courier New" pitchFamily="49" charset="0"/>
                <a:cs typeface="Courier New" pitchFamily="49" charset="0"/>
              </a:rPr>
              <a:t>on </a:t>
            </a:r>
            <a:r>
              <a:rPr lang="en-US" sz="900" dirty="0" smtClean="0">
                <a:latin typeface="Courier New" pitchFamily="49" charset="0"/>
                <a:cs typeface="Courier New" pitchFamily="49" charset="0"/>
              </a:rPr>
              <a:t>ad009.lux20.morgan.priv.</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10 12:03:31 orap1n1 Failed to update host records </a:t>
            </a:r>
            <a:r>
              <a:rPr lang="en-US" sz="900" dirty="0" smtClean="0">
                <a:latin typeface="Courier New" pitchFamily="49" charset="0"/>
                <a:cs typeface="Courier New" pitchFamily="49" charset="0"/>
              </a:rPr>
              <a:t>orap1n1.lux20.morgan.priv: </a:t>
            </a:r>
            <a:r>
              <a:rPr lang="en-US" sz="900" dirty="0">
                <a:latin typeface="Courier New" pitchFamily="49" charset="0"/>
                <a:cs typeface="Courier New" pitchFamily="49" charset="0"/>
              </a:rPr>
              <a:t>Reason Refused (5).</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Log File Research</a:t>
            </a:r>
            <a:endParaRPr lang="en-US" dirty="0"/>
          </a:p>
        </p:txBody>
      </p:sp>
      <p:sp>
        <p:nvSpPr>
          <p:cNvPr id="3" name="TextBox 2"/>
          <p:cNvSpPr txBox="1"/>
          <p:nvPr/>
        </p:nvSpPr>
        <p:spPr>
          <a:xfrm>
            <a:off x="685800" y="762000"/>
            <a:ext cx="7772399" cy="5016758"/>
          </a:xfrm>
          <a:prstGeom prst="rect">
            <a:avLst/>
          </a:prstGeom>
          <a:solidFill>
            <a:schemeClr val="bg1">
              <a:lumMod val="95000"/>
            </a:schemeClr>
          </a:solidFill>
          <a:ln>
            <a:solidFill>
              <a:schemeClr val="tx1"/>
            </a:solidFill>
          </a:ln>
        </p:spPr>
        <p:txBody>
          <a:bodyPr wrap="square" rtlCol="0">
            <a:spAutoFit/>
          </a:bodyPr>
          <a:lstStyle/>
          <a:p>
            <a:r>
              <a:rPr lang="en-US" sz="1000" b="1" dirty="0" smtClean="0"/>
              <a:t>To:</a:t>
            </a:r>
            <a:r>
              <a:rPr lang="en-US" sz="1000" dirty="0" smtClean="0"/>
              <a:t> &lt;system and storage admins&gt;</a:t>
            </a:r>
            <a:br>
              <a:rPr lang="en-US" sz="1000" dirty="0" smtClean="0"/>
            </a:br>
            <a:r>
              <a:rPr lang="en-US" sz="1000" b="1" dirty="0" smtClean="0"/>
              <a:t>Cc:</a:t>
            </a:r>
            <a:r>
              <a:rPr lang="en-US" sz="1000" dirty="0" smtClean="0"/>
              <a:t> &lt;management&gt;</a:t>
            </a:r>
            <a:br>
              <a:rPr lang="en-US" sz="1000" dirty="0" smtClean="0"/>
            </a:br>
            <a:r>
              <a:rPr lang="en-US" sz="1000" b="1" dirty="0" smtClean="0"/>
              <a:t>Subject:</a:t>
            </a:r>
            <a:r>
              <a:rPr lang="en-US" sz="1000" dirty="0" smtClean="0"/>
              <a:t> Need Hardware Information</a:t>
            </a:r>
          </a:p>
          <a:p>
            <a:r>
              <a:rPr lang="en-US" sz="1000" dirty="0" smtClean="0"/>
              <a:t> </a:t>
            </a:r>
          </a:p>
          <a:p>
            <a:r>
              <a:rPr lang="en-US" sz="1000" dirty="0" smtClean="0"/>
              <a:t>Here is the signature of the ASM failure in DC20 over the last two days. Two different databases on different blades:</a:t>
            </a:r>
            <a:r>
              <a:rPr lang="en-US" sz="1000" dirty="0" smtClean="0">
                <a:latin typeface="Arial" pitchFamily="34" charset="0"/>
                <a:cs typeface="Arial" pitchFamily="34" charset="0"/>
              </a:rPr>
              <a:t/>
            </a:r>
            <a:br>
              <a:rPr lang="en-US" sz="1000" dirty="0" smtClean="0">
                <a:latin typeface="Arial" pitchFamily="34" charset="0"/>
                <a:cs typeface="Arial" pitchFamily="34" charset="0"/>
              </a:rPr>
            </a:br>
            <a:r>
              <a:rPr lang="en-US" sz="1000" dirty="0" smtClean="0">
                <a:latin typeface="Arial" pitchFamily="34" charset="0"/>
                <a:cs typeface="Arial" pitchFamily="34" charset="0"/>
              </a:rPr>
              <a:t/>
            </a:r>
            <a:br>
              <a:rPr lang="en-US" sz="1000" dirty="0" smtClean="0">
                <a:latin typeface="Arial" pitchFamily="34" charset="0"/>
                <a:cs typeface="Arial" pitchFamily="34" charset="0"/>
              </a:rPr>
            </a:br>
            <a:r>
              <a:rPr lang="en-US" sz="1000" dirty="0" smtClean="0">
                <a:latin typeface="Courier New" pitchFamily="49" charset="0"/>
                <a:cs typeface="Courier New" pitchFamily="49" charset="0"/>
              </a:rPr>
              <a:t>*** 2013-08-09 11:49:20.023</a:t>
            </a:r>
          </a:p>
          <a:p>
            <a:r>
              <a:rPr lang="en-US" sz="1000" dirty="0" smtClean="0">
                <a:solidFill>
                  <a:srgbClr val="FF0000"/>
                </a:solidFill>
                <a:latin typeface="Courier New" pitchFamily="49" charset="0"/>
                <a:cs typeface="Courier New" pitchFamily="49" charset="0"/>
              </a:rPr>
              <a:t>NOTE: ASMB terminating</a:t>
            </a:r>
          </a:p>
          <a:p>
            <a:r>
              <a:rPr lang="en-US" sz="1000" dirty="0" smtClean="0">
                <a:solidFill>
                  <a:srgbClr val="FF0000"/>
                </a:solidFill>
                <a:latin typeface="Courier New" pitchFamily="49" charset="0"/>
                <a:cs typeface="Courier New" pitchFamily="49" charset="0"/>
              </a:rPr>
              <a:t>ORA-15064: communication failure with ASM instance</a:t>
            </a:r>
          </a:p>
          <a:p>
            <a:r>
              <a:rPr lang="en-US" sz="1000" dirty="0" smtClean="0">
                <a:solidFill>
                  <a:srgbClr val="FF0000"/>
                </a:solidFill>
                <a:latin typeface="Courier New" pitchFamily="49" charset="0"/>
                <a:cs typeface="Courier New" pitchFamily="49" charset="0"/>
              </a:rPr>
              <a:t>ORA-03113: end-of-file on communication channel</a:t>
            </a:r>
          </a:p>
          <a:p>
            <a:r>
              <a:rPr lang="en-US" sz="1000" dirty="0" smtClean="0">
                <a:latin typeface="Courier New" pitchFamily="49" charset="0"/>
                <a:cs typeface="Courier New" pitchFamily="49" charset="0"/>
              </a:rPr>
              <a:t>Process ID:</a:t>
            </a:r>
          </a:p>
          <a:p>
            <a:r>
              <a:rPr lang="en-US" sz="1000" dirty="0" smtClean="0">
                <a:latin typeface="Courier New" pitchFamily="49" charset="0"/>
                <a:cs typeface="Courier New" pitchFamily="49" charset="0"/>
              </a:rPr>
              <a:t>Session ID: 82 Serial number: 9</a:t>
            </a:r>
          </a:p>
          <a:p>
            <a:r>
              <a:rPr lang="en-US" sz="1000" dirty="0" smtClean="0">
                <a:solidFill>
                  <a:srgbClr val="FF0000"/>
                </a:solidFill>
                <a:latin typeface="Courier New" pitchFamily="49" charset="0"/>
                <a:cs typeface="Courier New" pitchFamily="49" charset="0"/>
              </a:rPr>
              <a:t>error 15064 detected in background process</a:t>
            </a:r>
          </a:p>
          <a:p>
            <a:r>
              <a:rPr lang="en-US" sz="1000" dirty="0" smtClean="0">
                <a:solidFill>
                  <a:srgbClr val="FF0000"/>
                </a:solidFill>
                <a:latin typeface="Courier New" pitchFamily="49" charset="0"/>
                <a:cs typeface="Courier New" pitchFamily="49" charset="0"/>
              </a:rPr>
              <a:t>ORA-15064: communication failure with ASM instance</a:t>
            </a:r>
          </a:p>
          <a:p>
            <a:r>
              <a:rPr lang="en-US" sz="1000" dirty="0" smtClean="0">
                <a:solidFill>
                  <a:srgbClr val="FF0000"/>
                </a:solidFill>
                <a:latin typeface="Courier New" pitchFamily="49" charset="0"/>
                <a:cs typeface="Courier New" pitchFamily="49" charset="0"/>
              </a:rPr>
              <a:t>ORA-03113: end-of-file on communication channel</a:t>
            </a:r>
          </a:p>
          <a:p>
            <a:r>
              <a:rPr lang="en-US" sz="1000" dirty="0" smtClean="0">
                <a:latin typeface="Courier New" pitchFamily="49" charset="0"/>
                <a:cs typeface="Courier New" pitchFamily="49" charset="0"/>
              </a:rPr>
              <a:t>Process ID:</a:t>
            </a:r>
          </a:p>
          <a:p>
            <a:r>
              <a:rPr lang="en-US" sz="1000" dirty="0" smtClean="0">
                <a:latin typeface="Courier New" pitchFamily="49" charset="0"/>
                <a:cs typeface="Courier New" pitchFamily="49" charset="0"/>
              </a:rPr>
              <a:t>Session ID: 82 Serial number: 9</a:t>
            </a:r>
          </a:p>
          <a:p>
            <a:r>
              <a:rPr lang="en-US" sz="1000" dirty="0" err="1" smtClean="0">
                <a:latin typeface="Courier New" pitchFamily="49" charset="0"/>
                <a:cs typeface="Courier New" pitchFamily="49" charset="0"/>
              </a:rPr>
              <a:t>kjzduptcctx</a:t>
            </a:r>
            <a:r>
              <a:rPr lang="en-US" sz="1000" dirty="0" smtClean="0">
                <a:latin typeface="Courier New" pitchFamily="49" charset="0"/>
                <a:cs typeface="Courier New" pitchFamily="49" charset="0"/>
              </a:rPr>
              <a:t>: Notifying DIAG for crash event</a:t>
            </a:r>
          </a:p>
          <a:p>
            <a:r>
              <a:rPr lang="en-US" sz="1000" dirty="0" smtClean="0">
                <a:latin typeface="Courier New" pitchFamily="49" charset="0"/>
                <a:cs typeface="Courier New" pitchFamily="49" charset="0"/>
              </a:rPr>
              <a:t>----- Abridged Call Stack Trace -----</a:t>
            </a:r>
          </a:p>
          <a:p>
            <a:r>
              <a:rPr lang="en-US" sz="1000" dirty="0" err="1" smtClean="0">
                <a:latin typeface="Courier New" pitchFamily="49" charset="0"/>
                <a:cs typeface="Courier New" pitchFamily="49" charset="0"/>
              </a:rPr>
              <a:t>ksedsts</a:t>
            </a:r>
            <a:r>
              <a:rPr lang="en-US" sz="1000" dirty="0" smtClean="0">
                <a:latin typeface="Courier New" pitchFamily="49" charset="0"/>
                <a:cs typeface="Courier New" pitchFamily="49" charset="0"/>
              </a:rPr>
              <a:t>()+461&lt;-</a:t>
            </a:r>
            <a:r>
              <a:rPr lang="en-US" sz="1000" dirty="0" err="1" smtClean="0">
                <a:latin typeface="Courier New" pitchFamily="49" charset="0"/>
                <a:cs typeface="Courier New" pitchFamily="49" charset="0"/>
              </a:rPr>
              <a:t>kjzdssdmp</a:t>
            </a:r>
            <a:r>
              <a:rPr lang="en-US" sz="1000" dirty="0" smtClean="0">
                <a:latin typeface="Courier New" pitchFamily="49" charset="0"/>
                <a:cs typeface="Courier New" pitchFamily="49" charset="0"/>
              </a:rPr>
              <a:t>()+267&lt;-</a:t>
            </a:r>
            <a:r>
              <a:rPr lang="en-US" sz="1000" dirty="0" err="1" smtClean="0">
                <a:latin typeface="Courier New" pitchFamily="49" charset="0"/>
                <a:cs typeface="Courier New" pitchFamily="49" charset="0"/>
              </a:rPr>
              <a:t>kjzduptcctx</a:t>
            </a:r>
            <a:r>
              <a:rPr lang="en-US" sz="1000" dirty="0" smtClean="0">
                <a:latin typeface="Courier New" pitchFamily="49" charset="0"/>
                <a:cs typeface="Courier New" pitchFamily="49" charset="0"/>
              </a:rPr>
              <a:t>()+232&lt;-</a:t>
            </a:r>
            <a:r>
              <a:rPr lang="en-US" sz="1000" dirty="0" err="1" smtClean="0">
                <a:latin typeface="Courier New" pitchFamily="49" charset="0"/>
                <a:cs typeface="Courier New" pitchFamily="49" charset="0"/>
              </a:rPr>
              <a:t>kjzdicrshnfy</a:t>
            </a:r>
            <a:r>
              <a:rPr lang="en-US" sz="1000" dirty="0" smtClean="0">
                <a:latin typeface="Courier New" pitchFamily="49" charset="0"/>
                <a:cs typeface="Courier New" pitchFamily="49" charset="0"/>
              </a:rPr>
              <a:t>()+53&lt;-</a:t>
            </a:r>
            <a:r>
              <a:rPr lang="en-US" sz="1000" dirty="0" err="1" smtClean="0">
                <a:latin typeface="Courier New" pitchFamily="49" charset="0"/>
                <a:cs typeface="Courier New" pitchFamily="49" charset="0"/>
              </a:rPr>
              <a:t>ksuitm</a:t>
            </a:r>
            <a:r>
              <a:rPr lang="en-US" sz="1000" dirty="0" smtClean="0">
                <a:latin typeface="Courier New" pitchFamily="49" charset="0"/>
                <a:cs typeface="Courier New" pitchFamily="49" charset="0"/>
              </a:rPr>
              <a:t>()+1325&lt;-</a:t>
            </a:r>
            <a:r>
              <a:rPr lang="en-US" sz="1000" dirty="0" err="1" smtClean="0">
                <a:latin typeface="Courier New" pitchFamily="49" charset="0"/>
                <a:cs typeface="Courier New" pitchFamily="49" charset="0"/>
              </a:rPr>
              <a:t>ksbrdp</a:t>
            </a:r>
            <a:r>
              <a:rPr lang="en-US" sz="1000" dirty="0" smtClean="0">
                <a:latin typeface="Courier New" pitchFamily="49" charset="0"/>
                <a:cs typeface="Courier New" pitchFamily="49" charset="0"/>
              </a:rPr>
              <a:t>()+3344&lt;-</a:t>
            </a:r>
            <a:r>
              <a:rPr lang="en-US" sz="1000" dirty="0" err="1" smtClean="0">
                <a:latin typeface="Courier New" pitchFamily="49" charset="0"/>
                <a:cs typeface="Courier New" pitchFamily="49" charset="0"/>
              </a:rPr>
              <a:t>opirip</a:t>
            </a:r>
            <a:r>
              <a:rPr lang="en-US" sz="1000" dirty="0" smtClean="0">
                <a:latin typeface="Courier New" pitchFamily="49" charset="0"/>
                <a:cs typeface="Courier New" pitchFamily="49" charset="0"/>
              </a:rPr>
              <a:t>()+623&lt;-</a:t>
            </a:r>
            <a:r>
              <a:rPr lang="en-US" sz="1000" dirty="0" err="1" smtClean="0">
                <a:latin typeface="Courier New" pitchFamily="49" charset="0"/>
                <a:cs typeface="Courier New" pitchFamily="49" charset="0"/>
              </a:rPr>
              <a:t>opidrv</a:t>
            </a:r>
            <a:r>
              <a:rPr lang="en-US" sz="1000" dirty="0" smtClean="0">
                <a:latin typeface="Courier New" pitchFamily="49" charset="0"/>
                <a:cs typeface="Courier New" pitchFamily="49" charset="0"/>
              </a:rPr>
              <a:t>()+603&lt;-sou2o()+103&lt;-</a:t>
            </a:r>
            <a:r>
              <a:rPr lang="en-US" sz="1000" dirty="0" err="1" smtClean="0">
                <a:latin typeface="Courier New" pitchFamily="49" charset="0"/>
                <a:cs typeface="Courier New" pitchFamily="49" charset="0"/>
              </a:rPr>
              <a:t>opimai_real</a:t>
            </a:r>
            <a:r>
              <a:rPr lang="en-US" sz="1000" dirty="0" smtClean="0">
                <a:latin typeface="Courier New" pitchFamily="49" charset="0"/>
                <a:cs typeface="Courier New" pitchFamily="49" charset="0"/>
              </a:rPr>
              <a:t>()+266&lt;-</a:t>
            </a:r>
            <a:r>
              <a:rPr lang="en-US" sz="1000" dirty="0" err="1" smtClean="0">
                <a:latin typeface="Courier New" pitchFamily="49" charset="0"/>
                <a:cs typeface="Courier New" pitchFamily="49" charset="0"/>
              </a:rPr>
              <a:t>ssthrdmain</a:t>
            </a:r>
            <a:r>
              <a:rPr lang="en-US" sz="1000" dirty="0" smtClean="0">
                <a:latin typeface="Courier New" pitchFamily="49" charset="0"/>
                <a:cs typeface="Courier New" pitchFamily="49" charset="0"/>
              </a:rPr>
              <a:t>()+252&lt;-main()+201&lt;-__</a:t>
            </a:r>
            <a:r>
              <a:rPr lang="en-US" sz="1000" dirty="0" err="1" smtClean="0">
                <a:latin typeface="Courier New" pitchFamily="49" charset="0"/>
                <a:cs typeface="Courier New" pitchFamily="49" charset="0"/>
              </a:rPr>
              <a:t>libc_start_main</a:t>
            </a:r>
            <a:r>
              <a:rPr lang="en-US" sz="1000" dirty="0" smtClean="0">
                <a:latin typeface="Courier New" pitchFamily="49" charset="0"/>
                <a:cs typeface="Courier New" pitchFamily="49" charset="0"/>
              </a:rPr>
              <a:t>()+244&lt;-_start()+36</a:t>
            </a:r>
          </a:p>
          <a:p>
            <a:r>
              <a:rPr lang="en-US" sz="1000" dirty="0" smtClean="0">
                <a:latin typeface="Courier New" pitchFamily="49" charset="0"/>
                <a:cs typeface="Courier New" pitchFamily="49" charset="0"/>
              </a:rPr>
              <a:t>----- End of Abridged Call Stack Trace -----</a:t>
            </a:r>
          </a:p>
          <a:p>
            <a:r>
              <a:rPr lang="en-US" sz="1000" dirty="0" smtClean="0">
                <a:latin typeface="Courier New" pitchFamily="49" charset="0"/>
                <a:cs typeface="Courier New" pitchFamily="49" charset="0"/>
              </a:rPr>
              <a:t> </a:t>
            </a:r>
          </a:p>
          <a:p>
            <a:r>
              <a:rPr lang="en-US" sz="1000" dirty="0" smtClean="0">
                <a:latin typeface="Courier New" pitchFamily="49" charset="0"/>
                <a:cs typeface="Courier New" pitchFamily="49" charset="0"/>
              </a:rPr>
              <a:t>*** 2013-08-09 11:49:20.134</a:t>
            </a:r>
          </a:p>
          <a:p>
            <a:r>
              <a:rPr lang="en-US" sz="1000" dirty="0" smtClean="0">
                <a:solidFill>
                  <a:srgbClr val="FF0000"/>
                </a:solidFill>
                <a:latin typeface="Courier New" pitchFamily="49" charset="0"/>
                <a:cs typeface="Courier New" pitchFamily="49" charset="0"/>
              </a:rPr>
              <a:t>ASMB (</a:t>
            </a:r>
            <a:r>
              <a:rPr lang="en-US" sz="1000" dirty="0" err="1" smtClean="0">
                <a:solidFill>
                  <a:srgbClr val="FF0000"/>
                </a:solidFill>
                <a:latin typeface="Courier New" pitchFamily="49" charset="0"/>
                <a:cs typeface="Courier New" pitchFamily="49" charset="0"/>
              </a:rPr>
              <a:t>ospid</a:t>
            </a:r>
            <a:r>
              <a:rPr lang="en-US" sz="1000" dirty="0" smtClean="0">
                <a:solidFill>
                  <a:srgbClr val="FF0000"/>
                </a:solidFill>
                <a:latin typeface="Courier New" pitchFamily="49" charset="0"/>
                <a:cs typeface="Courier New" pitchFamily="49" charset="0"/>
              </a:rPr>
              <a:t>: 15341): terminating the instance due to error 15064</a:t>
            </a:r>
          </a:p>
          <a:p>
            <a:r>
              <a:rPr lang="en-US" sz="1000" dirty="0" err="1" smtClean="0">
                <a:solidFill>
                  <a:srgbClr val="FF0000"/>
                </a:solidFill>
                <a:latin typeface="Courier New" pitchFamily="49" charset="0"/>
                <a:cs typeface="Courier New" pitchFamily="49" charset="0"/>
              </a:rPr>
              <a:t>ksuitm</a:t>
            </a:r>
            <a:r>
              <a:rPr lang="en-US" sz="1000" dirty="0" smtClean="0">
                <a:solidFill>
                  <a:srgbClr val="FF0000"/>
                </a:solidFill>
                <a:latin typeface="Courier New" pitchFamily="49" charset="0"/>
                <a:cs typeface="Courier New" pitchFamily="49" charset="0"/>
              </a:rPr>
              <a:t>: waiting up to [5] seconds before killing DIAG(15317)</a:t>
            </a:r>
          </a:p>
          <a:p>
            <a:r>
              <a:rPr lang="en-US" sz="1000" dirty="0" smtClean="0">
                <a:latin typeface="Arial" pitchFamily="34" charset="0"/>
                <a:cs typeface="Arial" pitchFamily="34" charset="0"/>
              </a:rPr>
              <a:t> </a:t>
            </a:r>
          </a:p>
          <a:p>
            <a:r>
              <a:rPr lang="en-US" sz="1000" dirty="0" smtClean="0">
                <a:latin typeface="Arial" pitchFamily="34" charset="0"/>
                <a:cs typeface="Arial" pitchFamily="34" charset="0"/>
              </a:rPr>
              <a:t>Can you help me please with the following:</a:t>
            </a:r>
          </a:p>
          <a:p>
            <a:r>
              <a:rPr lang="en-US" sz="1000" dirty="0" smtClean="0">
                <a:latin typeface="Arial" pitchFamily="34" charset="0"/>
                <a:cs typeface="Arial" pitchFamily="34" charset="0"/>
              </a:rPr>
              <a:t>1.       Are all database blades in the same or different chassis?</a:t>
            </a:r>
          </a:p>
          <a:p>
            <a:r>
              <a:rPr lang="en-US" sz="1000" dirty="0" smtClean="0">
                <a:latin typeface="Arial" pitchFamily="34" charset="0"/>
                <a:cs typeface="Arial" pitchFamily="34" charset="0"/>
              </a:rPr>
              <a:t>2.       What is the storage solution? VSP, </a:t>
            </a:r>
            <a:r>
              <a:rPr lang="en-US" sz="1000" dirty="0" err="1" smtClean="0">
                <a:latin typeface="Arial" pitchFamily="34" charset="0"/>
                <a:cs typeface="Arial" pitchFamily="34" charset="0"/>
              </a:rPr>
              <a:t>NetApp</a:t>
            </a:r>
            <a:r>
              <a:rPr lang="en-US" sz="1000" dirty="0" smtClean="0">
                <a:latin typeface="Arial" pitchFamily="34" charset="0"/>
                <a:cs typeface="Arial" pitchFamily="34" charset="0"/>
              </a:rPr>
              <a:t>? What diagnostics can we pull?</a:t>
            </a:r>
          </a:p>
          <a:p>
            <a:r>
              <a:rPr lang="en-US" sz="1000" dirty="0" smtClean="0">
                <a:latin typeface="Arial" pitchFamily="34" charset="0"/>
                <a:cs typeface="Arial" pitchFamily="34" charset="0"/>
              </a:rPr>
              <a:t>3.       What network infrastructure between the blades and the storage array? What diagnostics can we pull?</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O/S Log: Ruby on RAC?</a:t>
            </a:r>
            <a:endParaRPr lang="en-US" dirty="0"/>
          </a:p>
        </p:txBody>
      </p:sp>
      <p:sp>
        <p:nvSpPr>
          <p:cNvPr id="3" name="TextBox 2"/>
          <p:cNvSpPr txBox="1"/>
          <p:nvPr/>
        </p:nvSpPr>
        <p:spPr>
          <a:xfrm>
            <a:off x="457201" y="1066800"/>
            <a:ext cx="8229600" cy="1615827"/>
          </a:xfrm>
          <a:prstGeom prst="rect">
            <a:avLst/>
          </a:prstGeom>
          <a:solidFill>
            <a:schemeClr val="bg1">
              <a:lumMod val="95000"/>
            </a:schemeClr>
          </a:solidFill>
          <a:ln>
            <a:solidFill>
              <a:schemeClr val="tx1"/>
            </a:solidFill>
          </a:ln>
        </p:spPr>
        <p:txBody>
          <a:bodyPr wrap="square" rtlCol="0">
            <a:spAutoFit/>
          </a:bodyPr>
          <a:lstStyle/>
          <a:p>
            <a:r>
              <a:rPr lang="en-US" sz="900" dirty="0">
                <a:latin typeface="Courier New" pitchFamily="49" charset="0"/>
                <a:cs typeface="Courier New" pitchFamily="49" charset="0"/>
              </a:rPr>
              <a:t>Aug  8 13:04:22 orap1n1 ERROR:  While executing gem ... (Gem::</a:t>
            </a:r>
            <a:r>
              <a:rPr lang="en-US" sz="900" dirty="0" err="1">
                <a:latin typeface="Courier New" pitchFamily="49" charset="0"/>
                <a:cs typeface="Courier New" pitchFamily="49" charset="0"/>
              </a:rPr>
              <a:t>RemoteFetcher</a:t>
            </a: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FetchError</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solidFill>
                  <a:srgbClr val="FF0000"/>
                </a:solidFill>
                <a:latin typeface="Courier New" pitchFamily="49" charset="0"/>
                <a:cs typeface="Courier New" pitchFamily="49" charset="0"/>
              </a:rPr>
              <a:t>Aug  </a:t>
            </a:r>
            <a:r>
              <a:rPr lang="en-US" sz="900" dirty="0">
                <a:solidFill>
                  <a:srgbClr val="FF0000"/>
                </a:solidFill>
                <a:latin typeface="Courier New" pitchFamily="49" charset="0"/>
                <a:cs typeface="Courier New" pitchFamily="49" charset="0"/>
              </a:rPr>
              <a:t>8 13:04:22 orap1n1</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Errno</a:t>
            </a:r>
            <a:r>
              <a:rPr lang="en-US" sz="900" dirty="0">
                <a:latin typeface="Courier New" pitchFamily="49" charset="0"/>
                <a:cs typeface="Courier New" pitchFamily="49" charset="0"/>
              </a:rPr>
              <a:t>::ETIMEDOUT: Connection timed out - connect(2) (http://</a:t>
            </a:r>
            <a:r>
              <a:rPr lang="en-US" sz="900" dirty="0">
                <a:solidFill>
                  <a:srgbClr val="FF0000"/>
                </a:solidFill>
                <a:latin typeface="Courier New" pitchFamily="49" charset="0"/>
                <a:cs typeface="Courier New" pitchFamily="49" charset="0"/>
              </a:rPr>
              <a:t>rubygems.org</a:t>
            </a:r>
            <a:r>
              <a:rPr lang="en-US" sz="900" dirty="0">
                <a:latin typeface="Courier New" pitchFamily="49" charset="0"/>
                <a:cs typeface="Courier New" pitchFamily="49" charset="0"/>
              </a:rPr>
              <a:t>/latest_specs.4.8.gz</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8 13:04:22 orap1n1 INFO:  `gem install -y` is now default and will be </a:t>
            </a:r>
            <a:r>
              <a:rPr lang="en-US" sz="900" dirty="0" smtClean="0">
                <a:latin typeface="Courier New" pitchFamily="49" charset="0"/>
                <a:cs typeface="Courier New" pitchFamily="49" charset="0"/>
              </a:rPr>
              <a:t>removed</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8 13:04:22 orap1n1 INFO:  use --ignore-dependencies to install only the gems you list</a:t>
            </a:r>
            <a:br>
              <a:rPr lang="en-US" sz="900" dirty="0">
                <a:latin typeface="Courier New" pitchFamily="49" charset="0"/>
                <a:cs typeface="Courier New" pitchFamily="49" charset="0"/>
              </a:rPr>
            </a:br>
            <a:r>
              <a:rPr lang="en-US" sz="900" dirty="0">
                <a:latin typeface="Courier New" pitchFamily="49" charset="0"/>
                <a:cs typeface="Courier New" pitchFamily="49" charset="0"/>
              </a:rPr>
              <a:t/>
            </a:r>
            <a:br>
              <a:rPr lang="en-US" sz="900" dirty="0">
                <a:latin typeface="Courier New" pitchFamily="49" charset="0"/>
                <a:cs typeface="Courier New" pitchFamily="49" charset="0"/>
              </a:rPr>
            </a:br>
            <a:r>
              <a:rPr lang="en-US" sz="900" dirty="0" smtClean="0">
                <a:latin typeface="Courier New" pitchFamily="49" charset="0"/>
                <a:cs typeface="Courier New" pitchFamily="49" charset="0"/>
              </a:rPr>
              <a:t/>
            </a:r>
            <a:br>
              <a:rPr lang="en-US" sz="900" dirty="0" smtClean="0">
                <a:latin typeface="Courier New" pitchFamily="49" charset="0"/>
                <a:cs typeface="Courier New" pitchFamily="49" charset="0"/>
              </a:rPr>
            </a:br>
            <a:r>
              <a:rPr lang="en-US" sz="900" dirty="0">
                <a:latin typeface="Courier New" pitchFamily="49" charset="0"/>
                <a:cs typeface="Courier New" pitchFamily="49" charset="0"/>
              </a:rPr>
              <a:t/>
            </a:r>
            <a:br>
              <a:rPr lang="en-US" sz="900" dirty="0">
                <a:latin typeface="Courier New" pitchFamily="49" charset="0"/>
                <a:cs typeface="Courier New" pitchFamily="49" charset="0"/>
              </a:rPr>
            </a:br>
            <a:r>
              <a:rPr lang="en-US" sz="900" dirty="0">
                <a:latin typeface="Courier New" pitchFamily="49" charset="0"/>
                <a:cs typeface="Courier New" pitchFamily="49" charset="0"/>
              </a:rPr>
              <a:t>Aug  8 15:42:41 orap1n1 ERROR:  While executing gem ... (Gem::</a:t>
            </a:r>
            <a:r>
              <a:rPr lang="en-US" sz="900" dirty="0" err="1">
                <a:latin typeface="Courier New" pitchFamily="49" charset="0"/>
                <a:cs typeface="Courier New" pitchFamily="49" charset="0"/>
              </a:rPr>
              <a:t>RemoteFetcher</a:t>
            </a: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FetchError</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solidFill>
                  <a:srgbClr val="FF0000"/>
                </a:solidFill>
                <a:latin typeface="Courier New" pitchFamily="49" charset="0"/>
                <a:cs typeface="Courier New" pitchFamily="49" charset="0"/>
              </a:rPr>
              <a:t>Aug  </a:t>
            </a:r>
            <a:r>
              <a:rPr lang="en-US" sz="900" dirty="0">
                <a:solidFill>
                  <a:srgbClr val="FF0000"/>
                </a:solidFill>
                <a:latin typeface="Courier New" pitchFamily="49" charset="0"/>
                <a:cs typeface="Courier New" pitchFamily="49" charset="0"/>
              </a:rPr>
              <a:t>8 15:42:41 orap1n1</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Errno</a:t>
            </a:r>
            <a:r>
              <a:rPr lang="en-US" sz="900" dirty="0">
                <a:latin typeface="Courier New" pitchFamily="49" charset="0"/>
                <a:cs typeface="Courier New" pitchFamily="49" charset="0"/>
              </a:rPr>
              <a:t>::ETIMEDOUT: Connection timed out - connect(2) (http://</a:t>
            </a:r>
            <a:r>
              <a:rPr lang="en-US" sz="900" dirty="0">
                <a:solidFill>
                  <a:srgbClr val="FF0000"/>
                </a:solidFill>
                <a:latin typeface="Courier New" pitchFamily="49" charset="0"/>
                <a:cs typeface="Courier New" pitchFamily="49" charset="0"/>
              </a:rPr>
              <a:t>rubygems.org</a:t>
            </a:r>
            <a:r>
              <a:rPr lang="en-US" sz="900" dirty="0">
                <a:latin typeface="Courier New" pitchFamily="49" charset="0"/>
                <a:cs typeface="Courier New" pitchFamily="49" charset="0"/>
              </a:rPr>
              <a:t>/latest_specs.4.8.gz</a:t>
            </a:r>
            <a:r>
              <a:rPr lang="en-US" sz="900" dirty="0" smtClean="0">
                <a:latin typeface="Courier New" pitchFamily="49" charset="0"/>
                <a:cs typeface="Courier New" pitchFamily="49" charset="0"/>
              </a:rPr>
              <a:t>)</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8 15:42:41 orap1n1 INFO:  `gem install -y` is now default and will be </a:t>
            </a:r>
            <a:r>
              <a:rPr lang="en-US" sz="900" dirty="0" smtClean="0">
                <a:latin typeface="Courier New" pitchFamily="49" charset="0"/>
                <a:cs typeface="Courier New" pitchFamily="49" charset="0"/>
              </a:rPr>
              <a:t>removed</a:t>
            </a:r>
            <a:br>
              <a:rPr lang="en-US" sz="900" dirty="0" smtClean="0">
                <a:latin typeface="Courier New" pitchFamily="49" charset="0"/>
                <a:cs typeface="Courier New" pitchFamily="49" charset="0"/>
              </a:rPr>
            </a:br>
            <a:r>
              <a:rPr lang="en-US" sz="900" dirty="0" smtClean="0">
                <a:latin typeface="Courier New" pitchFamily="49" charset="0"/>
                <a:cs typeface="Courier New" pitchFamily="49" charset="0"/>
              </a:rPr>
              <a:t>Aug  </a:t>
            </a:r>
            <a:r>
              <a:rPr lang="en-US" sz="900" dirty="0">
                <a:latin typeface="Courier New" pitchFamily="49" charset="0"/>
                <a:cs typeface="Courier New" pitchFamily="49" charset="0"/>
              </a:rPr>
              <a:t>8 15:42:41 orap1n1 INFO:  use --ignore-dependencies to install only the gems you list</a:t>
            </a:r>
          </a:p>
        </p:txBody>
      </p:sp>
      <p:sp>
        <p:nvSpPr>
          <p:cNvPr id="5" name="TextBox 4"/>
          <p:cNvSpPr txBox="1"/>
          <p:nvPr/>
        </p:nvSpPr>
        <p:spPr>
          <a:xfrm>
            <a:off x="1907168" y="4114800"/>
            <a:ext cx="5329665" cy="1200329"/>
          </a:xfrm>
          <a:prstGeom prst="rect">
            <a:avLst/>
          </a:prstGeom>
          <a:noFill/>
        </p:spPr>
        <p:txBody>
          <a:bodyPr wrap="none" rtlCol="0">
            <a:spAutoFit/>
          </a:bodyPr>
          <a:lstStyle/>
          <a:p>
            <a:pPr algn="ctr"/>
            <a:r>
              <a:rPr lang="en-US" dirty="0" smtClean="0"/>
              <a:t>This happened twice just before the outage</a:t>
            </a:r>
            <a:br>
              <a:rPr lang="en-US" dirty="0" smtClean="0"/>
            </a:br>
            <a:r>
              <a:rPr lang="en-US" dirty="0" smtClean="0"/>
              <a:t>the first </a:t>
            </a:r>
            <a:r>
              <a:rPr lang="en-US" dirty="0" smtClean="0"/>
              <a:t>time </a:t>
            </a:r>
            <a:r>
              <a:rPr lang="en-US" dirty="0" smtClean="0"/>
              <a:t>3 hours 53 seconds before the outage</a:t>
            </a:r>
            <a:br>
              <a:rPr lang="en-US" dirty="0" smtClean="0"/>
            </a:br>
            <a:r>
              <a:rPr lang="en-US" dirty="0" smtClean="0"/>
              <a:t/>
            </a:r>
            <a:br>
              <a:rPr lang="en-US" dirty="0" smtClean="0"/>
            </a:br>
            <a:r>
              <a:rPr lang="en-US" dirty="0" smtClean="0"/>
              <a:t>The second time 1 hour 15 minutes before the outage</a:t>
            </a:r>
            <a:endParaRPr lang="en-US" dirty="0">
              <a:solidFill>
                <a:schemeClr val="bg1"/>
              </a:solidFill>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O/S Log: NTP Time Synchronization</a:t>
            </a:r>
            <a:endParaRPr lang="en-US" dirty="0"/>
          </a:p>
        </p:txBody>
      </p:sp>
      <p:sp>
        <p:nvSpPr>
          <p:cNvPr id="3" name="TextBox 2"/>
          <p:cNvSpPr txBox="1"/>
          <p:nvPr/>
        </p:nvSpPr>
        <p:spPr>
          <a:xfrm>
            <a:off x="381000" y="1066800"/>
            <a:ext cx="8382000" cy="3808735"/>
          </a:xfrm>
          <a:prstGeom prst="rect">
            <a:avLst/>
          </a:prstGeom>
          <a:solidFill>
            <a:schemeClr val="bg1">
              <a:lumMod val="95000"/>
            </a:schemeClr>
          </a:solidFill>
          <a:ln>
            <a:solidFill>
              <a:schemeClr val="tx1"/>
            </a:solidFill>
          </a:ln>
        </p:spPr>
        <p:txBody>
          <a:bodyPr wrap="square" rtlCol="0">
            <a:spAutoFit/>
          </a:bodyPr>
          <a:lstStyle/>
          <a:p>
            <a:r>
              <a:rPr lang="en-US" sz="1050" dirty="0">
                <a:latin typeface="Courier New" pitchFamily="49" charset="0"/>
                <a:cs typeface="Courier New" pitchFamily="49" charset="0"/>
              </a:rPr>
              <a:t>Aug  8 12:56:04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[1339]: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 exiting on signal 15</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ntpdate</a:t>
            </a:r>
            <a:r>
              <a:rPr lang="en-US" sz="1050" dirty="0">
                <a:latin typeface="Courier New" pitchFamily="49" charset="0"/>
                <a:cs typeface="Courier New" pitchFamily="49" charset="0"/>
              </a:rPr>
              <a:t>[12406]: step time server 10.2.255.254 </a:t>
            </a:r>
            <a:r>
              <a:rPr lang="en-US" sz="1050" b="1" dirty="0">
                <a:solidFill>
                  <a:srgbClr val="FF0000"/>
                </a:solidFill>
                <a:latin typeface="Courier New" pitchFamily="49" charset="0"/>
                <a:cs typeface="Courier New" pitchFamily="49" charset="0"/>
              </a:rPr>
              <a:t>offset 82.262906 sec</a:t>
            </a:r>
            <a:r>
              <a:rPr lang="en-US" sz="1050" dirty="0">
                <a:latin typeface="Courier New" pitchFamily="49" charset="0"/>
                <a:cs typeface="Courier New" pitchFamily="49" charset="0"/>
              </a:rPr>
              <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[12408]: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 4.2.2p1@1.1570-o Fri Jul 22 18:07:53 UTC 2011 (1)</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precision = 1.000 </a:t>
            </a:r>
            <a:r>
              <a:rPr lang="en-US" sz="1050" dirty="0" err="1" smtClean="0">
                <a:latin typeface="Courier New" pitchFamily="49" charset="0"/>
                <a:cs typeface="Courier New" pitchFamily="49" charset="0"/>
              </a:rPr>
              <a:t>usec</a:t>
            </a:r>
            <a:r>
              <a:rPr lang="en-US" sz="1050" dirty="0">
                <a:latin typeface="Courier New" pitchFamily="49" charset="0"/>
                <a:cs typeface="Courier New" pitchFamily="49" charset="0"/>
              </a:rPr>
              <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wildcard, 0.0.0.0#123 Disabled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wildcard, ::#123 Disabled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bond2, fe80::217:a4ff:fe77:fc18#123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lo, ::1#123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bond0, fe80::217:a4ff:fe77:fc10#123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eth2, fe80::217:a4ff:fe77:fc14#123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eth3, fe80::217:a4ff:fe77:fc16#123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lo, 127.0.0.1#123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eth2, 192.168.0.11#123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eth2:1, 169.254.34.21#123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eth3, 192.168.0.12#123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eth3:1, 169.254.139.181#123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bond0, 10.2.78.11#123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bond0:1, 10.2.78.10#123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bond0:3, 10.2.78.102#123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bond0:4, 10.2.78.100#123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Listening on interface bond2, 10.2.2.14#123 Enabled</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kernel time sync status 0040</a:t>
            </a:r>
            <a:br>
              <a:rPr lang="en-US" sz="1050" dirty="0">
                <a:latin typeface="Courier New" pitchFamily="49" charset="0"/>
                <a:cs typeface="Courier New" pitchFamily="49" charset="0"/>
              </a:rPr>
            </a:br>
            <a:r>
              <a:rPr lang="en-US" sz="1050" dirty="0">
                <a:latin typeface="Courier New" pitchFamily="49" charset="0"/>
                <a:cs typeface="Courier New" pitchFamily="49" charset="0"/>
              </a:rPr>
              <a:t>Aug  8 12:57:27 orap1n1 </a:t>
            </a:r>
            <a:r>
              <a:rPr lang="en-US" sz="1050" dirty="0" err="1">
                <a:latin typeface="Courier New" pitchFamily="49" charset="0"/>
                <a:cs typeface="Courier New" pitchFamily="49" charset="0"/>
              </a:rPr>
              <a:t>ntpd</a:t>
            </a:r>
            <a:r>
              <a:rPr lang="en-US" sz="1050" dirty="0">
                <a:latin typeface="Courier New" pitchFamily="49" charset="0"/>
                <a:cs typeface="Courier New" pitchFamily="49" charset="0"/>
              </a:rPr>
              <a:t>[12409]: frequency initialized 0.000 PPM from /</a:t>
            </a:r>
            <a:r>
              <a:rPr lang="en-US" sz="1050" dirty="0" err="1">
                <a:latin typeface="Courier New" pitchFamily="49" charset="0"/>
                <a:cs typeface="Courier New" pitchFamily="49" charset="0"/>
              </a:rPr>
              <a:t>var</a:t>
            </a:r>
            <a:r>
              <a:rPr lang="en-US" sz="1050" dirty="0">
                <a:latin typeface="Courier New" pitchFamily="49" charset="0"/>
                <a:cs typeface="Courier New" pitchFamily="49" charset="0"/>
              </a:rPr>
              <a:t>/lib/</a:t>
            </a:r>
            <a:r>
              <a:rPr lang="en-US" sz="1050" dirty="0" err="1">
                <a:latin typeface="Courier New" pitchFamily="49" charset="0"/>
                <a:cs typeface="Courier New" pitchFamily="49" charset="0"/>
              </a:rPr>
              <a:t>ntp</a:t>
            </a:r>
            <a:r>
              <a:rPr lang="en-US" sz="1050" dirty="0">
                <a:latin typeface="Courier New" pitchFamily="49" charset="0"/>
                <a:cs typeface="Courier New" pitchFamily="49" charset="0"/>
              </a:rPr>
              <a:t>/drift</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The Puppet Master Conclusions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Two physically distinct RAC clusters were brought down by the use of a totally inappropriate tool  by people that did not understand the implications of what they were doing</a:t>
            </a:r>
          </a:p>
          <a:p>
            <a:pPr>
              <a:defRPr/>
            </a:pPr>
            <a:r>
              <a:rPr lang="en-US" dirty="0" smtClean="0">
                <a:latin typeface="Arial" pitchFamily="34" charset="0"/>
                <a:cs typeface="Arial" pitchFamily="34" charset="0"/>
              </a:rPr>
              <a:t>The DBA team was never informed that the activity was going to take place</a:t>
            </a:r>
          </a:p>
          <a:p>
            <a:pPr>
              <a:defRPr/>
            </a:pPr>
            <a:r>
              <a:rPr lang="en-US" dirty="0" smtClean="0">
                <a:latin typeface="Arial" pitchFamily="34" charset="0"/>
                <a:cs typeface="Arial" pitchFamily="34" charset="0"/>
              </a:rPr>
              <a:t>The DBA team had no access to the change logs</a:t>
            </a:r>
          </a:p>
          <a:p>
            <a:pPr>
              <a:defRPr/>
            </a:pPr>
            <a:r>
              <a:rPr lang="en-US" dirty="0" smtClean="0">
                <a:latin typeface="Arial" pitchFamily="34" charset="0"/>
                <a:cs typeface="Arial" pitchFamily="34" charset="0"/>
              </a:rPr>
              <a:t>The databases were innocent bystanders and there was nothing the DBA team could have done to prevent the outage</a:t>
            </a:r>
          </a:p>
          <a:p>
            <a:pPr>
              <a:defRPr/>
            </a:pPr>
            <a:r>
              <a:rPr lang="en-US" dirty="0" smtClean="0">
                <a:latin typeface="Arial" pitchFamily="34" charset="0"/>
                <a:cs typeface="Arial" pitchFamily="34" charset="0"/>
              </a:rPr>
              <a:t>IT management was at fault for the outage by creating a situation with</a:t>
            </a:r>
          </a:p>
          <a:p>
            <a:pPr lvl="1">
              <a:defRPr/>
            </a:pPr>
            <a:r>
              <a:rPr lang="en-US" dirty="0" smtClean="0">
                <a:latin typeface="Arial" pitchFamily="34" charset="0"/>
                <a:cs typeface="Arial" pitchFamily="34" charset="0"/>
              </a:rPr>
              <a:t>Inadequate communications</a:t>
            </a:r>
          </a:p>
          <a:p>
            <a:pPr lvl="1">
              <a:defRPr/>
            </a:pPr>
            <a:r>
              <a:rPr lang="en-US" dirty="0" smtClean="0">
                <a:latin typeface="Arial" pitchFamily="34" charset="0"/>
                <a:cs typeface="Arial" pitchFamily="34" charset="0"/>
              </a:rPr>
              <a:t>Inadequate training for non-DBAs</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533400"/>
          </a:xfrm>
        </p:spPr>
        <p:txBody>
          <a:bodyPr/>
          <a:lstStyle/>
          <a:p>
            <a:pPr algn="r"/>
            <a:r>
              <a:rPr lang="fr-FR" dirty="0" smtClean="0"/>
              <a:t>Case 2: Jobs and Human Nature</a:t>
            </a:r>
            <a:endParaRPr lang="en-US" sz="12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cd $MORGAN_HOME</a:t>
            </a:r>
            <a:endParaRPr lang="en-US" dirty="0"/>
          </a:p>
        </p:txBody>
      </p:sp>
      <p:pic>
        <p:nvPicPr>
          <p:cNvPr id="7" name="Picture 6"/>
          <p:cNvPicPr>
            <a:picLocks noChangeAspect="1" noChangeArrowheads="1"/>
          </p:cNvPicPr>
          <p:nvPr/>
        </p:nvPicPr>
        <p:blipFill>
          <a:blip r:embed="rId2" cstate="print"/>
          <a:srcRect/>
          <a:stretch>
            <a:fillRect/>
          </a:stretch>
        </p:blipFill>
        <p:spPr bwMode="auto">
          <a:xfrm>
            <a:off x="774700" y="544513"/>
            <a:ext cx="2446338" cy="5659437"/>
          </a:xfrm>
          <a:prstGeom prst="rect">
            <a:avLst/>
          </a:prstGeom>
          <a:noFill/>
          <a:ln w="9525">
            <a:noFill/>
            <a:miter lim="800000"/>
            <a:headEnd/>
            <a:tailEnd/>
          </a:ln>
        </p:spPr>
      </p:pic>
      <p:sp>
        <p:nvSpPr>
          <p:cNvPr id="8" name="Oval 7"/>
          <p:cNvSpPr>
            <a:spLocks noChangeArrowheads="1"/>
          </p:cNvSpPr>
          <p:nvPr/>
        </p:nvSpPr>
        <p:spPr bwMode="auto">
          <a:xfrm>
            <a:off x="1760538" y="1092200"/>
            <a:ext cx="457200" cy="457200"/>
          </a:xfrm>
          <a:prstGeom prst="ellipse">
            <a:avLst/>
          </a:prstGeom>
          <a:noFill/>
          <a:ln w="38100">
            <a:solidFill>
              <a:srgbClr val="FF0000"/>
            </a:solidFill>
            <a:round/>
            <a:headEnd/>
            <a:tailEnd/>
          </a:ln>
        </p:spPr>
        <p:txBody>
          <a:bodyPr anchor="ctr">
            <a:spAutoFit/>
          </a:bodyPr>
          <a:lstStyle/>
          <a:p>
            <a:endParaRPr lang="en-US"/>
          </a:p>
        </p:txBody>
      </p:sp>
      <p:grpSp>
        <p:nvGrpSpPr>
          <p:cNvPr id="2" name="Group 6"/>
          <p:cNvGrpSpPr>
            <a:grpSpLocks/>
          </p:cNvGrpSpPr>
          <p:nvPr/>
        </p:nvGrpSpPr>
        <p:grpSpPr bwMode="auto">
          <a:xfrm>
            <a:off x="3768725" y="1514475"/>
            <a:ext cx="4903788" cy="3570288"/>
            <a:chOff x="3768714" y="1514461"/>
            <a:chExt cx="4903866" cy="3570302"/>
          </a:xfrm>
        </p:grpSpPr>
        <p:pic>
          <p:nvPicPr>
            <p:cNvPr id="10" name="Picture 3"/>
            <p:cNvPicPr>
              <a:picLocks noChangeAspect="1" noChangeArrowheads="1"/>
            </p:cNvPicPr>
            <p:nvPr/>
          </p:nvPicPr>
          <p:blipFill>
            <a:blip r:embed="rId3" cstate="print"/>
            <a:srcRect/>
            <a:stretch>
              <a:fillRect/>
            </a:stretch>
          </p:blipFill>
          <p:spPr bwMode="auto">
            <a:xfrm>
              <a:off x="3768714" y="1514461"/>
              <a:ext cx="4903866" cy="3570302"/>
            </a:xfrm>
            <a:prstGeom prst="rect">
              <a:avLst/>
            </a:prstGeom>
            <a:noFill/>
            <a:ln w="9525">
              <a:noFill/>
              <a:miter lim="800000"/>
              <a:headEnd/>
              <a:tailEnd/>
            </a:ln>
          </p:spPr>
        </p:pic>
        <p:sp>
          <p:nvSpPr>
            <p:cNvPr id="11" name="Oval 4"/>
            <p:cNvSpPr>
              <a:spLocks noChangeArrowheads="1"/>
            </p:cNvSpPr>
            <p:nvPr/>
          </p:nvSpPr>
          <p:spPr bwMode="auto">
            <a:xfrm>
              <a:off x="6835805" y="2743200"/>
              <a:ext cx="1131903" cy="1133856"/>
            </a:xfrm>
            <a:prstGeom prst="ellipse">
              <a:avLst/>
            </a:prstGeom>
            <a:noFill/>
            <a:ln w="38100">
              <a:solidFill>
                <a:srgbClr val="FF0000"/>
              </a:solidFill>
              <a:round/>
              <a:headEnd/>
              <a:tailEnd/>
            </a:ln>
          </p:spPr>
          <p:txBody>
            <a:bodyPr anchor="ctr">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Repeating Issue: User Configured Loads</a:t>
            </a:r>
            <a:endParaRPr lang="en-US" dirty="0"/>
          </a:p>
        </p:txBody>
      </p:sp>
      <p:sp>
        <p:nvSpPr>
          <p:cNvPr id="7" name="TextBox 6"/>
          <p:cNvSpPr txBox="1"/>
          <p:nvPr/>
        </p:nvSpPr>
        <p:spPr>
          <a:xfrm>
            <a:off x="381000" y="1066800"/>
            <a:ext cx="8382000" cy="2154436"/>
          </a:xfrm>
          <a:prstGeom prst="rect">
            <a:avLst/>
          </a:prstGeom>
          <a:solidFill>
            <a:schemeClr val="bg1">
              <a:lumMod val="95000"/>
            </a:schemeClr>
          </a:solidFill>
          <a:ln>
            <a:solidFill>
              <a:schemeClr val="tx1"/>
            </a:solidFill>
          </a:ln>
        </p:spPr>
        <p:txBody>
          <a:bodyPr wrap="square" rtlCol="0">
            <a:spAutoFit/>
          </a:bodyPr>
          <a:lstStyle/>
          <a:p>
            <a:r>
              <a:rPr lang="en-US" sz="2400" b="1" dirty="0" smtClean="0">
                <a:latin typeface="Courier New" pitchFamily="49" charset="0"/>
                <a:cs typeface="Courier New" pitchFamily="49" charset="0"/>
              </a:rPr>
              <a:t>RAC Server Node 1</a:t>
            </a:r>
            <a:r>
              <a:rPr lang="en-US" sz="800" dirty="0" smtClean="0">
                <a:latin typeface="Courier New" pitchFamily="49" charset="0"/>
                <a:cs typeface="Courier New" pitchFamily="49" charset="0"/>
              </a:rPr>
              <a:t/>
            </a:r>
            <a:br>
              <a:rPr lang="en-US" sz="800" dirty="0" smtClean="0">
                <a:latin typeface="Courier New" pitchFamily="49" charset="0"/>
                <a:cs typeface="Courier New" pitchFamily="49" charset="0"/>
              </a:rPr>
            </a:br>
            <a:r>
              <a:rPr lang="en-US" sz="800" dirty="0" smtClean="0">
                <a:latin typeface="Courier New" pitchFamily="49" charset="0"/>
                <a:cs typeface="Courier New" pitchFamily="49" charset="0"/>
              </a:rPr>
              <a:t/>
            </a:r>
            <a:br>
              <a:rPr lang="en-US" sz="800" dirty="0" smtClean="0">
                <a:latin typeface="Courier New" pitchFamily="49" charset="0"/>
                <a:cs typeface="Courier New" pitchFamily="49" charset="0"/>
              </a:rPr>
            </a:br>
            <a:r>
              <a:rPr lang="nn-NO" sz="850" dirty="0">
                <a:latin typeface="Courier New" pitchFamily="49" charset="0"/>
                <a:cs typeface="Courier New" pitchFamily="49" charset="0"/>
              </a:rPr>
              <a:t>MMDD 00   01   02   03   04   05   06   07   08   09   10   11   12   13   14   15   16   17   18   19   20   21   22   23</a:t>
            </a:r>
          </a:p>
          <a:p>
            <a:r>
              <a:rPr lang="nn-NO" sz="850" dirty="0">
                <a:latin typeface="Courier New" pitchFamily="49" charset="0"/>
                <a:cs typeface="Courier New" pitchFamily="49" charset="0"/>
              </a:rPr>
              <a:t>---- ---- ---- ---- ---- ---- ---- ---- ---- ---- ---- ---- ---- ---- ---- ---- ---- ---- ---- ---- ---- ---- ---- ---- ----</a:t>
            </a:r>
          </a:p>
          <a:p>
            <a:r>
              <a:rPr lang="nn-NO" sz="850" dirty="0">
                <a:latin typeface="Courier New" pitchFamily="49" charset="0"/>
                <a:cs typeface="Courier New" pitchFamily="49" charset="0"/>
              </a:rPr>
              <a:t>0804    0    0    0    0    0    0    0    0    0    0    0    0    5   32   18   65   91   13   12   20   84    9   14    9</a:t>
            </a:r>
          </a:p>
          <a:p>
            <a:r>
              <a:rPr lang="nn-NO" sz="850" dirty="0">
                <a:latin typeface="Courier New" pitchFamily="49" charset="0"/>
                <a:cs typeface="Courier New" pitchFamily="49" charset="0"/>
              </a:rPr>
              <a:t>0805  137  112   26   27  141   17   21    9   85   13   21   17   96   23   23   24   91   13   11   21   86   11   14    9</a:t>
            </a:r>
          </a:p>
          <a:p>
            <a:r>
              <a:rPr lang="nn-NO" sz="850" dirty="0">
                <a:latin typeface="Courier New" pitchFamily="49" charset="0"/>
                <a:cs typeface="Courier New" pitchFamily="49" charset="0"/>
              </a:rPr>
              <a:t>0806  151  111   21   24   96   41   50   14   84   22   20   22   91   18   17   18   92   24   10   11   83    9   14   20</a:t>
            </a:r>
          </a:p>
          <a:p>
            <a:r>
              <a:rPr lang="nn-NO" sz="850" dirty="0">
                <a:latin typeface="Courier New" pitchFamily="49" charset="0"/>
                <a:cs typeface="Courier New" pitchFamily="49" charset="0"/>
              </a:rPr>
              <a:t>0807  139  100   32   30   99   43   49   19  105   17   31   14   76   23   27   25  111   20   15   18   86   13   13   10</a:t>
            </a:r>
          </a:p>
          <a:p>
            <a:r>
              <a:rPr lang="nn-NO" sz="850" dirty="0">
                <a:latin typeface="Courier New" pitchFamily="49" charset="0"/>
                <a:cs typeface="Courier New" pitchFamily="49" charset="0"/>
              </a:rPr>
              <a:t>0808  145   99   29   30  109   52   48   11  102   25   47   24  101   23   20   23  117   31   30   16   91   12   11    9</a:t>
            </a:r>
          </a:p>
          <a:p>
            <a:r>
              <a:rPr lang="nn-NO" sz="850" dirty="0">
                <a:latin typeface="Courier New" pitchFamily="49" charset="0"/>
                <a:cs typeface="Courier New" pitchFamily="49" charset="0"/>
              </a:rPr>
              <a:t>0809  123   83   65   37   93   17   25   10  102   23   44   25  111   37   24   29   98   19   29   16   92   16   15    9</a:t>
            </a:r>
          </a:p>
          <a:p>
            <a:r>
              <a:rPr lang="nn-NO" sz="850" dirty="0">
                <a:latin typeface="Courier New" pitchFamily="49" charset="0"/>
                <a:cs typeface="Courier New" pitchFamily="49" charset="0"/>
              </a:rPr>
              <a:t>0810  169  120   52   32  125   58   38    9  109   17   26   14  104   13   17   15   93   13   16   11   61   10   10    9</a:t>
            </a:r>
          </a:p>
          <a:p>
            <a:r>
              <a:rPr lang="nn-NO" sz="850" dirty="0">
                <a:latin typeface="Courier New" pitchFamily="49" charset="0"/>
                <a:cs typeface="Courier New" pitchFamily="49" charset="0"/>
              </a:rPr>
              <a:t>0811  107   82   51   34   85   17   22   10   73   10   12   11   92   32   13   69   65   11   11   10   60    9   12    9</a:t>
            </a:r>
          </a:p>
          <a:p>
            <a:r>
              <a:rPr lang="nn-NO" sz="850" dirty="0">
                <a:latin typeface="Courier New" pitchFamily="49" charset="0"/>
                <a:cs typeface="Courier New" pitchFamily="49" charset="0"/>
              </a:rPr>
              <a:t>0812  149  121   26   15   70   16   24   11   95   34   15   18   34   67   21   21   87   11   13    9   77    9   14    9</a:t>
            </a:r>
          </a:p>
          <a:p>
            <a:r>
              <a:rPr lang="nn-NO" sz="850" dirty="0">
                <a:latin typeface="Courier New" pitchFamily="49" charset="0"/>
                <a:cs typeface="Courier New" pitchFamily="49" charset="0"/>
              </a:rPr>
              <a:t>0813  115   76   55   56   27    9    9    9   11    9    9    0    0    0    0    0    0    0    0    0    0    0    0    0</a:t>
            </a:r>
            <a:endParaRPr lang="en-US" sz="850" dirty="0">
              <a:latin typeface="Courier New" pitchFamily="49" charset="0"/>
              <a:cs typeface="Courier New" pitchFamily="49" charset="0"/>
            </a:endParaRPr>
          </a:p>
        </p:txBody>
      </p:sp>
      <p:sp>
        <p:nvSpPr>
          <p:cNvPr id="8" name="Rectangle 7"/>
          <p:cNvSpPr/>
          <p:nvPr/>
        </p:nvSpPr>
        <p:spPr>
          <a:xfrm>
            <a:off x="2133600" y="1979426"/>
            <a:ext cx="274320" cy="164592"/>
          </a:xfrm>
          <a:prstGeom prst="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19800" y="2209800"/>
            <a:ext cx="274320" cy="164592"/>
          </a:xfrm>
          <a:prstGeom prst="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86951" y="5257800"/>
            <a:ext cx="6770097" cy="923330"/>
          </a:xfrm>
          <a:prstGeom prst="rect">
            <a:avLst/>
          </a:prstGeom>
          <a:noFill/>
        </p:spPr>
        <p:txBody>
          <a:bodyPr wrap="square" rtlCol="0">
            <a:spAutoFit/>
          </a:bodyPr>
          <a:lstStyle/>
          <a:p>
            <a:pPr algn="ctr"/>
            <a:r>
              <a:rPr lang="en-US" dirty="0" smtClean="0"/>
              <a:t>60 corresponds to one change per minute ... the ideal range is 4 to 12 Addressed by resizing redo logs from 400MB to 4GB</a:t>
            </a:r>
            <a:br>
              <a:rPr lang="en-US" dirty="0" smtClean="0"/>
            </a:br>
            <a:r>
              <a:rPr lang="en-US" dirty="0" smtClean="0"/>
              <a:t>And rescheduling many of the jobs</a:t>
            </a:r>
            <a:endParaRPr lang="en-US" dirty="0"/>
          </a:p>
        </p:txBody>
      </p:sp>
      <p:cxnSp>
        <p:nvCxnSpPr>
          <p:cNvPr id="11" name="Straight Arrow Connector 10"/>
          <p:cNvCxnSpPr/>
          <p:nvPr/>
        </p:nvCxnSpPr>
        <p:spPr>
          <a:xfrm flipV="1">
            <a:off x="3581400" y="3196909"/>
            <a:ext cx="0" cy="6649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876800" y="3221236"/>
            <a:ext cx="0" cy="6649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467600" y="3196909"/>
            <a:ext cx="0" cy="6649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270760" y="3235036"/>
            <a:ext cx="0" cy="6649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14400" y="3207272"/>
            <a:ext cx="0" cy="6649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Jobs And Human Nature Conclusions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DBAs must be able to control when and where jobs are scheduled based on run time and resource requirements</a:t>
            </a:r>
          </a:p>
          <a:p>
            <a:pPr>
              <a:defRPr/>
            </a:pPr>
            <a:r>
              <a:rPr lang="en-US" dirty="0" smtClean="0">
                <a:latin typeface="Arial" pitchFamily="34" charset="0"/>
                <a:cs typeface="Arial" pitchFamily="34" charset="0"/>
              </a:rPr>
              <a:t>Applications should NEVER be allowed to schedule multiple jobs to start at the exact same point-in-time</a:t>
            </a:r>
          </a:p>
          <a:p>
            <a:pPr>
              <a:defRPr/>
            </a:pPr>
            <a:r>
              <a:rPr lang="en-US" dirty="0" smtClean="0">
                <a:latin typeface="Arial" pitchFamily="34" charset="0"/>
                <a:cs typeface="Arial" pitchFamily="34" charset="0"/>
              </a:rPr>
              <a:t>Developers need to have partial ownership the problem</a:t>
            </a:r>
          </a:p>
          <a:p>
            <a:pPr>
              <a:defRPr/>
            </a:pPr>
            <a:r>
              <a:rPr lang="en-US" dirty="0" smtClean="0">
                <a:latin typeface="Arial" pitchFamily="34" charset="0"/>
                <a:cs typeface="Arial" pitchFamily="34" charset="0"/>
              </a:rPr>
              <a:t>None of this is likely to ever happen so DBAs need to play defense and monitor job scheduling by creating their own alerts</a:t>
            </a:r>
          </a:p>
          <a:p>
            <a:pPr>
              <a:defRPr/>
            </a:pPr>
            <a:r>
              <a:rPr lang="en-US" dirty="0" smtClean="0">
                <a:latin typeface="Arial" pitchFamily="34" charset="0"/>
                <a:cs typeface="Arial" pitchFamily="34" charset="0"/>
              </a:rPr>
              <a:t>IT management was at fault for the performance hits due to</a:t>
            </a:r>
          </a:p>
          <a:p>
            <a:pPr lvl="1">
              <a:defRPr/>
            </a:pPr>
            <a:r>
              <a:rPr lang="en-US" dirty="0" smtClean="0">
                <a:latin typeface="Arial" pitchFamily="34" charset="0"/>
                <a:cs typeface="Arial" pitchFamily="34" charset="0"/>
              </a:rPr>
              <a:t>Inadequate communications</a:t>
            </a:r>
          </a:p>
          <a:p>
            <a:pPr lvl="1">
              <a:defRPr/>
            </a:pPr>
            <a:r>
              <a:rPr lang="en-US" dirty="0" smtClean="0">
                <a:latin typeface="Arial" pitchFamily="34" charset="0"/>
                <a:cs typeface="Arial" pitchFamily="34" charset="0"/>
              </a:rPr>
              <a:t>Inadequate training for non-DBAs</a:t>
            </a:r>
          </a:p>
          <a:p>
            <a:pPr>
              <a:defRPr/>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533400"/>
          </a:xfrm>
        </p:spPr>
        <p:txBody>
          <a:bodyPr/>
          <a:lstStyle/>
          <a:p>
            <a:pPr algn="r"/>
            <a:r>
              <a:rPr lang="fr-FR" dirty="0" smtClean="0"/>
              <a:t>Case 3: More Jobs and Human Nature</a:t>
            </a:r>
            <a:endParaRPr lang="en-US" sz="12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Unobserved Job Failure</a:t>
            </a:r>
            <a:endParaRPr lang="en-US" dirty="0"/>
          </a:p>
        </p:txBody>
      </p:sp>
      <p:sp>
        <p:nvSpPr>
          <p:cNvPr id="7" name="TextBox 6"/>
          <p:cNvSpPr txBox="1"/>
          <p:nvPr/>
        </p:nvSpPr>
        <p:spPr>
          <a:xfrm>
            <a:off x="1447800" y="1600200"/>
            <a:ext cx="184731" cy="369332"/>
          </a:xfrm>
          <a:prstGeom prst="rect">
            <a:avLst/>
          </a:prstGeom>
          <a:noFill/>
        </p:spPr>
        <p:txBody>
          <a:bodyPr wrap="none" rtlCol="0">
            <a:spAutoFit/>
          </a:bodyPr>
          <a:lstStyle/>
          <a:p>
            <a:endParaRPr lang="en-US" dirty="0"/>
          </a:p>
        </p:txBody>
      </p:sp>
      <p:sp>
        <p:nvSpPr>
          <p:cNvPr id="8" name="TextBox 7"/>
          <p:cNvSpPr txBox="1"/>
          <p:nvPr/>
        </p:nvSpPr>
        <p:spPr>
          <a:xfrm>
            <a:off x="381000" y="1066800"/>
            <a:ext cx="8305800" cy="2031325"/>
          </a:xfrm>
          <a:prstGeom prst="rect">
            <a:avLst/>
          </a:prstGeom>
          <a:solidFill>
            <a:schemeClr val="bg1">
              <a:lumMod val="95000"/>
            </a:schemeClr>
          </a:solidFill>
          <a:ln>
            <a:solidFill>
              <a:schemeClr val="tx1"/>
            </a:solidFill>
          </a:ln>
        </p:spPr>
        <p:txBody>
          <a:bodyPr wrap="square" rtlCol="0">
            <a:spAutoFit/>
          </a:bodyPr>
          <a:lstStyle/>
          <a:p>
            <a:r>
              <a:rPr lang="en-US" sz="900" dirty="0" smtClean="0">
                <a:latin typeface="Courier New" pitchFamily="49" charset="0"/>
                <a:cs typeface="Courier New" pitchFamily="49" charset="0"/>
              </a:rPr>
              <a:t>SQL&gt; SELECT </a:t>
            </a:r>
            <a:r>
              <a:rPr lang="en-US" sz="900" dirty="0">
                <a:latin typeface="Courier New" pitchFamily="49" charset="0"/>
                <a:cs typeface="Courier New" pitchFamily="49" charset="0"/>
              </a:rPr>
              <a:t>owner, </a:t>
            </a:r>
            <a:r>
              <a:rPr lang="en-US" sz="900" dirty="0" err="1">
                <a:latin typeface="Courier New" pitchFamily="49" charset="0"/>
                <a:cs typeface="Courier New" pitchFamily="49" charset="0"/>
              </a:rPr>
              <a:t>job_name</a:t>
            </a:r>
            <a:r>
              <a:rPr lang="en-US" sz="900" dirty="0">
                <a:latin typeface="Courier New" pitchFamily="49" charset="0"/>
                <a:cs typeface="Courier New" pitchFamily="49" charset="0"/>
              </a:rPr>
              <a:t>, </a:t>
            </a:r>
            <a:r>
              <a:rPr lang="en-US" sz="900" dirty="0" err="1" smtClean="0">
                <a:latin typeface="Courier New" pitchFamily="49" charset="0"/>
                <a:cs typeface="Courier New" pitchFamily="49" charset="0"/>
              </a:rPr>
              <a:t>job_type</a:t>
            </a:r>
            <a:r>
              <a:rPr lang="en-US" sz="900" dirty="0" smtClean="0">
                <a:latin typeface="Courier New" pitchFamily="49" charset="0"/>
                <a:cs typeface="Courier New" pitchFamily="49" charset="0"/>
              </a:rPr>
              <a:t>, </a:t>
            </a:r>
            <a:r>
              <a:rPr lang="en-US" sz="900" dirty="0" err="1">
                <a:latin typeface="Courier New" pitchFamily="49" charset="0"/>
                <a:cs typeface="Courier New" pitchFamily="49" charset="0"/>
              </a:rPr>
              <a:t>trunc</a:t>
            </a: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start_date</a:t>
            </a:r>
            <a:r>
              <a:rPr lang="en-US" sz="900" dirty="0">
                <a:latin typeface="Courier New" pitchFamily="49" charset="0"/>
                <a:cs typeface="Courier New" pitchFamily="49" charset="0"/>
              </a:rPr>
              <a:t>) SDATE, </a:t>
            </a:r>
            <a:r>
              <a:rPr lang="en-US" sz="900" dirty="0" err="1">
                <a:latin typeface="Courier New" pitchFamily="49" charset="0"/>
                <a:cs typeface="Courier New" pitchFamily="49" charset="0"/>
              </a:rPr>
              <a:t>trunc</a:t>
            </a: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next_run_date</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nxtrun</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failure_count</a:t>
            </a:r>
            <a:endParaRPr lang="en-US" sz="900" dirty="0">
              <a:latin typeface="Courier New" pitchFamily="49" charset="0"/>
              <a:cs typeface="Courier New" pitchFamily="49" charset="0"/>
            </a:endParaRPr>
          </a:p>
          <a:p>
            <a:r>
              <a:rPr lang="en-US" sz="900" dirty="0">
                <a:latin typeface="Courier New" pitchFamily="49" charset="0"/>
                <a:cs typeface="Courier New" pitchFamily="49" charset="0"/>
              </a:rPr>
              <a:t>  2  </a:t>
            </a:r>
            <a:r>
              <a:rPr lang="en-US" sz="900" dirty="0" smtClean="0">
                <a:latin typeface="Courier New" pitchFamily="49" charset="0"/>
                <a:cs typeface="Courier New" pitchFamily="49" charset="0"/>
              </a:rPr>
              <a:t>FROM </a:t>
            </a:r>
            <a:r>
              <a:rPr lang="en-US" sz="900" dirty="0" err="1">
                <a:latin typeface="Courier New" pitchFamily="49" charset="0"/>
                <a:cs typeface="Courier New" pitchFamily="49" charset="0"/>
              </a:rPr>
              <a:t>dba_scheduler_jobs</a:t>
            </a:r>
            <a:endParaRPr lang="en-US" sz="900" dirty="0">
              <a:latin typeface="Courier New" pitchFamily="49" charset="0"/>
              <a:cs typeface="Courier New" pitchFamily="49" charset="0"/>
            </a:endParaRPr>
          </a:p>
          <a:p>
            <a:r>
              <a:rPr lang="en-US" sz="900" dirty="0">
                <a:latin typeface="Courier New" pitchFamily="49" charset="0"/>
                <a:cs typeface="Courier New" pitchFamily="49" charset="0"/>
              </a:rPr>
              <a:t>  3* </a:t>
            </a:r>
            <a:r>
              <a:rPr lang="en-US" sz="900" dirty="0" smtClean="0">
                <a:latin typeface="Courier New" pitchFamily="49" charset="0"/>
                <a:cs typeface="Courier New" pitchFamily="49" charset="0"/>
              </a:rPr>
              <a:t>WHERE </a:t>
            </a:r>
            <a:r>
              <a:rPr lang="en-US" sz="900" dirty="0" err="1">
                <a:latin typeface="Courier New" pitchFamily="49" charset="0"/>
                <a:cs typeface="Courier New" pitchFamily="49" charset="0"/>
              </a:rPr>
              <a:t>failure_count</a:t>
            </a:r>
            <a:r>
              <a:rPr lang="en-US" sz="900" dirty="0">
                <a:latin typeface="Courier New" pitchFamily="49" charset="0"/>
                <a:cs typeface="Courier New" pitchFamily="49" charset="0"/>
              </a:rPr>
              <a:t> &lt;&gt; 0;</a:t>
            </a:r>
            <a:br>
              <a:rPr lang="en-US" sz="900" dirty="0">
                <a:latin typeface="Courier New" pitchFamily="49" charset="0"/>
                <a:cs typeface="Courier New" pitchFamily="49" charset="0"/>
              </a:rPr>
            </a:br>
            <a:r>
              <a:rPr lang="en-US" sz="900" dirty="0">
                <a:latin typeface="Courier New" pitchFamily="49" charset="0"/>
                <a:cs typeface="Courier New" pitchFamily="49" charset="0"/>
              </a:rPr>
              <a:t/>
            </a:r>
            <a:br>
              <a:rPr lang="en-US" sz="900" dirty="0">
                <a:latin typeface="Courier New" pitchFamily="49" charset="0"/>
                <a:cs typeface="Courier New" pitchFamily="49" charset="0"/>
              </a:rPr>
            </a:br>
            <a:r>
              <a:rPr lang="en-US" sz="900" dirty="0">
                <a:latin typeface="Courier New" pitchFamily="49" charset="0"/>
                <a:cs typeface="Courier New" pitchFamily="49" charset="0"/>
              </a:rPr>
              <a:t>OWNER           JOB_NAME                       STATE      SDATE                NXTRUN               FAILURE_COUNT</a:t>
            </a:r>
          </a:p>
          <a:p>
            <a:r>
              <a:rPr lang="en-US" sz="900" dirty="0">
                <a:latin typeface="Courier New" pitchFamily="49" charset="0"/>
                <a:cs typeface="Courier New" pitchFamily="49" charset="0"/>
              </a:rPr>
              <a:t>--------------- ------------------------------ ---------- -------------------- -------------------- -------------</a:t>
            </a:r>
          </a:p>
          <a:p>
            <a:r>
              <a:rPr lang="en-US" sz="900" dirty="0">
                <a:latin typeface="Courier New" pitchFamily="49" charset="0"/>
                <a:cs typeface="Courier New" pitchFamily="49" charset="0"/>
              </a:rPr>
              <a:t>SYS             SM$CLEAN_AUTO_SPLIT_MERGE      SCHEDULED  14-MAR-2011 00:00:00 14-AUG-2013 00:00:00            17</a:t>
            </a:r>
          </a:p>
          <a:p>
            <a:r>
              <a:rPr lang="en-US" sz="900" dirty="0">
                <a:latin typeface="Courier New" pitchFamily="49" charset="0"/>
                <a:cs typeface="Courier New" pitchFamily="49" charset="0"/>
              </a:rPr>
              <a:t>SYS             RSE$CLEAN_RECOVERABLE_SCRIPT   SCHEDULED  14-MAR-2011 00:00:00 14-AUG-2013 00:00:00            20</a:t>
            </a:r>
          </a:p>
          <a:p>
            <a:r>
              <a:rPr lang="en-US" sz="900" dirty="0">
                <a:latin typeface="Courier New" pitchFamily="49" charset="0"/>
                <a:cs typeface="Courier New" pitchFamily="49" charset="0"/>
              </a:rPr>
              <a:t>SYS             DRA_REEVALUATE_OPEN_FAILURES   SCHEDULED                                                       10</a:t>
            </a:r>
          </a:p>
          <a:p>
            <a:r>
              <a:rPr lang="en-US" sz="900" dirty="0">
                <a:latin typeface="Courier New" pitchFamily="49" charset="0"/>
                <a:cs typeface="Courier New" pitchFamily="49" charset="0"/>
              </a:rPr>
              <a:t>ORACLE_OCM      MGMT_CONFIG_JOB                SCHEDULED                                                        4</a:t>
            </a:r>
          </a:p>
          <a:p>
            <a:r>
              <a:rPr lang="en-US" sz="900" dirty="0">
                <a:latin typeface="Courier New" pitchFamily="49" charset="0"/>
                <a:cs typeface="Courier New" pitchFamily="49" charset="0"/>
              </a:rPr>
              <a:t>EXFSYS          RLM$SCHDNEGACTION              SCHEDULED  13-AUG-2013 00:00:00 13-AUG-2013 00:00:00             3</a:t>
            </a:r>
          </a:p>
          <a:p>
            <a:r>
              <a:rPr lang="en-US" sz="900" dirty="0">
                <a:latin typeface="Courier New" pitchFamily="49" charset="0"/>
                <a:cs typeface="Courier New" pitchFamily="49" charset="0"/>
              </a:rPr>
              <a:t>EXFSYS          RLM$EVTCLEANUP                 SCHEDULED  27-APR-2011 00:00:00 13-AUG-2013 00:00:00             2</a:t>
            </a:r>
          </a:p>
          <a:p>
            <a:r>
              <a:rPr lang="en-US" sz="900" dirty="0">
                <a:latin typeface="Courier New" pitchFamily="49" charset="0"/>
                <a:cs typeface="Courier New" pitchFamily="49" charset="0"/>
              </a:rPr>
              <a:t>RDBA5           LONG_RUN_SESS_JOB              SCHEDULED  12-AUG-2013 00:00:00 13-AUG-2013 00:00:00             1</a:t>
            </a:r>
          </a:p>
          <a:p>
            <a:r>
              <a:rPr lang="en-US" sz="900" dirty="0">
                <a:latin typeface="Courier New" pitchFamily="49" charset="0"/>
                <a:cs typeface="Courier New" pitchFamily="49" charset="0"/>
              </a:rPr>
              <a:t>EISAI_PROD_TMS  </a:t>
            </a:r>
            <a:r>
              <a:rPr lang="en-US" sz="900" dirty="0" smtClean="0">
                <a:latin typeface="Courier New" pitchFamily="49" charset="0"/>
                <a:cs typeface="Courier New" pitchFamily="49" charset="0"/>
              </a:rPr>
              <a:t>POPULATE_MORGAN_CATALOG        </a:t>
            </a:r>
            <a:r>
              <a:rPr lang="en-US" sz="900" dirty="0">
                <a:latin typeface="Courier New" pitchFamily="49" charset="0"/>
                <a:cs typeface="Courier New" pitchFamily="49" charset="0"/>
              </a:rPr>
              <a:t>DISABLED   01-JUN-2009 00:00:00 08-AUG-2013 00:00:00          2559</a:t>
            </a:r>
          </a:p>
        </p:txBody>
      </p:sp>
      <p:sp>
        <p:nvSpPr>
          <p:cNvPr id="9" name="Rectangle 8"/>
          <p:cNvSpPr/>
          <p:nvPr/>
        </p:nvSpPr>
        <p:spPr>
          <a:xfrm>
            <a:off x="412174" y="2871216"/>
            <a:ext cx="7893626" cy="182880"/>
          </a:xfrm>
          <a:prstGeom prst="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199" y="1066800"/>
            <a:ext cx="8229601" cy="2308324"/>
          </a:xfrm>
          <a:prstGeom prst="rect">
            <a:avLst/>
          </a:prstGeom>
          <a:solidFill>
            <a:schemeClr val="bg1">
              <a:lumMod val="95000"/>
            </a:schemeClr>
          </a:solidFill>
          <a:ln>
            <a:solidFill>
              <a:schemeClr val="tx1"/>
            </a:solidFill>
          </a:ln>
        </p:spPr>
        <p:txBody>
          <a:bodyPr wrap="square" rtlCol="0">
            <a:spAutoFit/>
          </a:bodyPr>
          <a:lstStyle/>
          <a:p>
            <a:r>
              <a:rPr lang="en-US" sz="800" dirty="0" smtClean="0">
                <a:latin typeface="Courier New" pitchFamily="49" charset="0"/>
                <a:cs typeface="Courier New" pitchFamily="49" charset="0"/>
              </a:rPr>
              <a:t>SQL&gt; SELECT </a:t>
            </a:r>
            <a:r>
              <a:rPr lang="en-US" sz="800" dirty="0">
                <a:latin typeface="Courier New" pitchFamily="49" charset="0"/>
                <a:cs typeface="Courier New" pitchFamily="49" charset="0"/>
              </a:rPr>
              <a:t>owner, </a:t>
            </a:r>
            <a:r>
              <a:rPr lang="en-US" sz="800" dirty="0" err="1">
                <a:latin typeface="Courier New" pitchFamily="49" charset="0"/>
                <a:cs typeface="Courier New" pitchFamily="49" charset="0"/>
              </a:rPr>
              <a:t>job_name</a:t>
            </a:r>
            <a:r>
              <a:rPr lang="en-US" sz="800" dirty="0">
                <a:latin typeface="Courier New" pitchFamily="49" charset="0"/>
                <a:cs typeface="Courier New" pitchFamily="49" charset="0"/>
              </a:rPr>
              <a:t>, </a:t>
            </a:r>
            <a:r>
              <a:rPr lang="en-US" sz="800" dirty="0" err="1" smtClean="0">
                <a:latin typeface="Courier New" pitchFamily="49" charset="0"/>
                <a:cs typeface="Courier New" pitchFamily="49" charset="0"/>
              </a:rPr>
              <a:t>job_type</a:t>
            </a:r>
            <a:r>
              <a:rPr lang="en-US" sz="800" dirty="0">
                <a:latin typeface="Courier New" pitchFamily="49" charset="0"/>
                <a:cs typeface="Courier New" pitchFamily="49" charset="0"/>
              </a:rPr>
              <a:t>, state, </a:t>
            </a:r>
            <a:r>
              <a:rPr lang="en-US" sz="800" dirty="0" err="1">
                <a:latin typeface="Courier New" pitchFamily="49" charset="0"/>
                <a:cs typeface="Courier New" pitchFamily="49" charset="0"/>
              </a:rPr>
              <a:t>trunc</a:t>
            </a:r>
            <a:r>
              <a:rPr lang="en-US" sz="800" dirty="0">
                <a:latin typeface="Courier New" pitchFamily="49" charset="0"/>
                <a:cs typeface="Courier New" pitchFamily="49" charset="0"/>
              </a:rPr>
              <a:t>(</a:t>
            </a:r>
            <a:r>
              <a:rPr lang="en-US" sz="800" dirty="0" err="1">
                <a:latin typeface="Courier New" pitchFamily="49" charset="0"/>
                <a:cs typeface="Courier New" pitchFamily="49" charset="0"/>
              </a:rPr>
              <a:t>start_date</a:t>
            </a:r>
            <a:r>
              <a:rPr lang="en-US" sz="800" dirty="0">
                <a:latin typeface="Courier New" pitchFamily="49" charset="0"/>
                <a:cs typeface="Courier New" pitchFamily="49" charset="0"/>
              </a:rPr>
              <a:t>) SDATE, </a:t>
            </a:r>
            <a:r>
              <a:rPr lang="en-US" sz="800" dirty="0" err="1">
                <a:latin typeface="Courier New" pitchFamily="49" charset="0"/>
                <a:cs typeface="Courier New" pitchFamily="49" charset="0"/>
              </a:rPr>
              <a:t>trunc</a:t>
            </a:r>
            <a:r>
              <a:rPr lang="en-US" sz="800" dirty="0">
                <a:latin typeface="Courier New" pitchFamily="49" charset="0"/>
                <a:cs typeface="Courier New" pitchFamily="49" charset="0"/>
              </a:rPr>
              <a:t>(</a:t>
            </a:r>
            <a:r>
              <a:rPr lang="en-US" sz="800" dirty="0" err="1">
                <a:latin typeface="Courier New" pitchFamily="49" charset="0"/>
                <a:cs typeface="Courier New" pitchFamily="49" charset="0"/>
              </a:rPr>
              <a:t>next_run_date</a:t>
            </a:r>
            <a:r>
              <a:rPr lang="en-US" sz="800" dirty="0">
                <a:latin typeface="Courier New" pitchFamily="49" charset="0"/>
                <a:cs typeface="Courier New" pitchFamily="49" charset="0"/>
              </a:rPr>
              <a:t>) NXTRUN, </a:t>
            </a:r>
            <a:r>
              <a:rPr lang="en-US" sz="800" dirty="0" err="1">
                <a:latin typeface="Courier New" pitchFamily="49" charset="0"/>
                <a:cs typeface="Courier New" pitchFamily="49" charset="0"/>
              </a:rPr>
              <a:t>failure_count</a:t>
            </a:r>
            <a:endParaRPr lang="en-US" sz="800" dirty="0">
              <a:latin typeface="Courier New" pitchFamily="49" charset="0"/>
              <a:cs typeface="Courier New" pitchFamily="49" charset="0"/>
            </a:endParaRPr>
          </a:p>
          <a:p>
            <a:r>
              <a:rPr lang="en-US" sz="800" dirty="0" smtClean="0">
                <a:latin typeface="Courier New" pitchFamily="49" charset="0"/>
                <a:cs typeface="Courier New" pitchFamily="49" charset="0"/>
              </a:rPr>
              <a:t>  2  FROM </a:t>
            </a:r>
            <a:r>
              <a:rPr lang="en-US" sz="800" dirty="0" err="1">
                <a:latin typeface="Courier New" pitchFamily="49" charset="0"/>
                <a:cs typeface="Courier New" pitchFamily="49" charset="0"/>
              </a:rPr>
              <a:t>dba_scheduler_jobs</a:t>
            </a:r>
            <a:endParaRPr lang="en-US" sz="800" dirty="0">
              <a:latin typeface="Courier New" pitchFamily="49" charset="0"/>
              <a:cs typeface="Courier New" pitchFamily="49" charset="0"/>
            </a:endParaRPr>
          </a:p>
          <a:p>
            <a:r>
              <a:rPr lang="en-US" sz="800" dirty="0" smtClean="0">
                <a:latin typeface="Courier New" pitchFamily="49" charset="0"/>
                <a:cs typeface="Courier New" pitchFamily="49" charset="0"/>
              </a:rPr>
              <a:t>  3  WHERE </a:t>
            </a:r>
            <a:r>
              <a:rPr lang="en-US" sz="800" dirty="0" err="1">
                <a:latin typeface="Courier New" pitchFamily="49" charset="0"/>
                <a:cs typeface="Courier New" pitchFamily="49" charset="0"/>
              </a:rPr>
              <a:t>failure_count</a:t>
            </a:r>
            <a:r>
              <a:rPr lang="en-US" sz="800" dirty="0">
                <a:latin typeface="Courier New" pitchFamily="49" charset="0"/>
                <a:cs typeface="Courier New" pitchFamily="49" charset="0"/>
              </a:rPr>
              <a:t> &gt; 0</a:t>
            </a:r>
          </a:p>
          <a:p>
            <a:r>
              <a:rPr lang="en-US" sz="800" dirty="0" smtClean="0">
                <a:latin typeface="Courier New" pitchFamily="49" charset="0"/>
                <a:cs typeface="Courier New" pitchFamily="49" charset="0"/>
              </a:rPr>
              <a:t>  4</a:t>
            </a:r>
            <a:r>
              <a:rPr lang="en-US" sz="800" dirty="0">
                <a:latin typeface="Courier New" pitchFamily="49" charset="0"/>
                <a:cs typeface="Courier New" pitchFamily="49" charset="0"/>
              </a:rPr>
              <a:t>* </a:t>
            </a:r>
            <a:r>
              <a:rPr lang="en-US" sz="800" dirty="0" smtClean="0">
                <a:latin typeface="Courier New" pitchFamily="49" charset="0"/>
                <a:cs typeface="Courier New" pitchFamily="49" charset="0"/>
              </a:rPr>
              <a:t>ORDER BY 6;</a:t>
            </a:r>
            <a:endParaRPr lang="en-US" sz="800" dirty="0">
              <a:latin typeface="Courier New" pitchFamily="49" charset="0"/>
              <a:cs typeface="Courier New" pitchFamily="49" charset="0"/>
            </a:endParaRPr>
          </a:p>
          <a:p>
            <a:r>
              <a:rPr lang="en-US" sz="800" dirty="0">
                <a:latin typeface="Courier New" pitchFamily="49" charset="0"/>
                <a:cs typeface="Courier New" pitchFamily="49" charset="0"/>
              </a:rPr>
              <a:t/>
            </a:r>
            <a:br>
              <a:rPr lang="en-US" sz="800" dirty="0">
                <a:latin typeface="Courier New" pitchFamily="49" charset="0"/>
                <a:cs typeface="Courier New" pitchFamily="49" charset="0"/>
              </a:rPr>
            </a:br>
            <a:r>
              <a:rPr lang="en-US" sz="800" dirty="0">
                <a:latin typeface="Courier New" pitchFamily="49" charset="0"/>
                <a:cs typeface="Courier New" pitchFamily="49" charset="0"/>
              </a:rPr>
              <a:t>OWNER           JOB_NAME                       STATE      SDATE                NXTRUN               FAILURE_COUNT</a:t>
            </a:r>
          </a:p>
          <a:p>
            <a:r>
              <a:rPr lang="en-US" sz="800" dirty="0">
                <a:latin typeface="Courier New" pitchFamily="49" charset="0"/>
                <a:cs typeface="Courier New" pitchFamily="49" charset="0"/>
              </a:rPr>
              <a:t>--------------- ------------------------------ ---------- -------------------- -------------------- -------------</a:t>
            </a:r>
          </a:p>
          <a:p>
            <a:r>
              <a:rPr lang="en-US" sz="800" dirty="0">
                <a:latin typeface="Courier New" pitchFamily="49" charset="0"/>
                <a:cs typeface="Courier New" pitchFamily="49" charset="0"/>
              </a:rPr>
              <a:t>SYS             </a:t>
            </a:r>
            <a:r>
              <a:rPr lang="en-US" sz="800" dirty="0" smtClean="0">
                <a:latin typeface="Courier New" pitchFamily="49" charset="0"/>
                <a:cs typeface="Courier New" pitchFamily="49" charset="0"/>
              </a:rPr>
              <a:t>PVX_STUDENT                    </a:t>
            </a:r>
            <a:r>
              <a:rPr lang="en-US" sz="800" dirty="0">
                <a:latin typeface="Courier New" pitchFamily="49" charset="0"/>
                <a:cs typeface="Courier New" pitchFamily="49" charset="0"/>
              </a:rPr>
              <a:t>SCHEDULED  </a:t>
            </a:r>
            <a:r>
              <a:rPr lang="en-US" sz="800" dirty="0" smtClean="0">
                <a:latin typeface="Courier New" pitchFamily="49" charset="0"/>
                <a:cs typeface="Courier New" pitchFamily="49" charset="0"/>
              </a:rPr>
              <a:t>29-MAR-2013          09-AUG-2013                    122</a:t>
            </a:r>
            <a:br>
              <a:rPr lang="en-US" sz="800" dirty="0" smtClean="0">
                <a:latin typeface="Courier New" pitchFamily="49" charset="0"/>
                <a:cs typeface="Courier New" pitchFamily="49" charset="0"/>
              </a:rPr>
            </a:br>
            <a:endParaRPr lang="en-US" sz="800" dirty="0">
              <a:latin typeface="Courier New" pitchFamily="49" charset="0"/>
              <a:cs typeface="Courier New" pitchFamily="49" charset="0"/>
            </a:endParaRPr>
          </a:p>
          <a:p>
            <a:r>
              <a:rPr lang="en-US" sz="800" dirty="0" smtClean="0">
                <a:latin typeface="Courier New" pitchFamily="49" charset="0"/>
                <a:cs typeface="Courier New" pitchFamily="49" charset="0"/>
              </a:rPr>
              <a:t/>
            </a:r>
            <a:br>
              <a:rPr lang="en-US" sz="800" dirty="0" smtClean="0">
                <a:latin typeface="Courier New" pitchFamily="49" charset="0"/>
                <a:cs typeface="Courier New" pitchFamily="49" charset="0"/>
              </a:rPr>
            </a:br>
            <a:r>
              <a:rPr lang="en-US" sz="800" dirty="0" smtClean="0">
                <a:latin typeface="Courier New" pitchFamily="49" charset="0"/>
                <a:cs typeface="Courier New" pitchFamily="49" charset="0"/>
              </a:rPr>
              <a:t>Called out in Jira CO-9060 for the following exception:</a:t>
            </a:r>
            <a:br>
              <a:rPr lang="en-US" sz="800" dirty="0" smtClean="0">
                <a:latin typeface="Courier New" pitchFamily="49" charset="0"/>
                <a:cs typeface="Courier New" pitchFamily="49" charset="0"/>
              </a:rPr>
            </a:br>
            <a:r>
              <a:rPr lang="en-US" sz="800" dirty="0" smtClean="0">
                <a:latin typeface="Courier New" pitchFamily="49" charset="0"/>
                <a:cs typeface="Courier New" pitchFamily="49" charset="0"/>
              </a:rPr>
              <a:t/>
            </a:r>
            <a:br>
              <a:rPr lang="en-US" sz="800" dirty="0" smtClean="0">
                <a:latin typeface="Courier New" pitchFamily="49" charset="0"/>
                <a:cs typeface="Courier New" pitchFamily="49" charset="0"/>
              </a:rPr>
            </a:br>
            <a:r>
              <a:rPr lang="en-US" sz="800" dirty="0" smtClean="0">
                <a:latin typeface="Courier New" pitchFamily="49" charset="0"/>
                <a:cs typeface="Courier New" pitchFamily="49" charset="0"/>
              </a:rPr>
              <a:t/>
            </a:r>
            <a:br>
              <a:rPr lang="en-US" sz="800" dirty="0" smtClean="0">
                <a:latin typeface="Courier New" pitchFamily="49" charset="0"/>
                <a:cs typeface="Courier New" pitchFamily="49" charset="0"/>
              </a:rPr>
            </a:br>
            <a:r>
              <a:rPr lang="en-US" sz="800" dirty="0" smtClean="0">
                <a:latin typeface="Courier New" pitchFamily="49" charset="0"/>
                <a:cs typeface="Courier New" pitchFamily="49" charset="0"/>
              </a:rPr>
              <a:t> </a:t>
            </a:r>
            <a:r>
              <a:rPr lang="en-US" sz="800" dirty="0" smtClean="0"/>
              <a:t>r-succe-ds:aukoras1n4 </a:t>
            </a:r>
            <a:r>
              <a:rPr lang="en-US" sz="800" dirty="0" err="1"/>
              <a:t>Logscan</a:t>
            </a:r>
            <a:r>
              <a:rPr lang="en-US" sz="800" dirty="0"/>
              <a:t> matched patterns in /</a:t>
            </a:r>
            <a:r>
              <a:rPr lang="en-US" sz="800" dirty="0" smtClean="0"/>
              <a:t>app/oracle/base/</a:t>
            </a:r>
            <a:r>
              <a:rPr lang="en-US" sz="800" dirty="0" err="1" smtClean="0"/>
              <a:t>diag</a:t>
            </a:r>
            <a:r>
              <a:rPr lang="en-US" sz="800" dirty="0" smtClean="0"/>
              <a:t>/</a:t>
            </a:r>
            <a:r>
              <a:rPr lang="en-US" sz="800" dirty="0" err="1" smtClean="0"/>
              <a:t>rdbms</a:t>
            </a:r>
            <a:r>
              <a:rPr lang="en-US" sz="800" dirty="0" smtClean="0"/>
              <a:t>/auksce54/AUKSCE541/trace/alert_AUKSCE541.log </a:t>
            </a:r>
            <a:r>
              <a:rPr lang="en-US" sz="800" dirty="0"/>
              <a:t>RDBA WARN + Errors in file /</a:t>
            </a:r>
            <a:r>
              <a:rPr lang="en-US" sz="800" dirty="0" smtClean="0"/>
              <a:t>app/oracle/base/</a:t>
            </a:r>
            <a:r>
              <a:rPr lang="en-US" sz="800" dirty="0" err="1" smtClean="0"/>
              <a:t>diag</a:t>
            </a:r>
            <a:r>
              <a:rPr lang="en-US" sz="800" dirty="0" smtClean="0"/>
              <a:t>/</a:t>
            </a:r>
            <a:r>
              <a:rPr lang="en-US" sz="800" dirty="0" err="1" smtClean="0"/>
              <a:t>rdbms</a:t>
            </a:r>
            <a:r>
              <a:rPr lang="en-US" sz="800" dirty="0" smtClean="0"/>
              <a:t>/auksce54/AUKSCE541/trace/AUKSCE541_j000_12172.trc</a:t>
            </a:r>
            <a:r>
              <a:rPr lang="en-US" sz="800" dirty="0"/>
              <a:t>: + ORA-12012: error on auto execute of job "SYS"."PVX_STUDENT_REFRESH" W ORA-06550: line 1, column 797: + </a:t>
            </a:r>
            <a:r>
              <a:rPr lang="en-US" sz="800" dirty="0" smtClean="0"/>
              <a:t> PLS-00103</a:t>
            </a:r>
            <a:r>
              <a:rPr lang="en-US" sz="800" dirty="0"/>
              <a:t>: Encountered the symbol "PVX_STUDENT" when expecting one of the following: + + ) , * &amp; = - + &lt; / &gt; at in is mod remainder not rem =&gt; + &lt;&gt; or != or ~= &gt;= &lt;= &lt;&gt; and or like like2 + like4 </a:t>
            </a:r>
            <a:r>
              <a:rPr lang="en-US" sz="800" dirty="0" err="1"/>
              <a:t>likec</a:t>
            </a:r>
            <a:r>
              <a:rPr lang="en-US" sz="800" dirty="0"/>
              <a:t> as between from using || </a:t>
            </a:r>
            <a:r>
              <a:rPr lang="en-US" sz="800" dirty="0" err="1" smtClean="0"/>
              <a:t>multiset</a:t>
            </a:r>
            <a:r>
              <a:rPr lang="en-US" sz="800" dirty="0" smtClean="0"/>
              <a:t> </a:t>
            </a:r>
            <a:r>
              <a:rPr lang="en-US" sz="800" dirty="0"/>
              <a:t>member -------------------------- alert.pl v5.3.120207 </a:t>
            </a:r>
            <a:r>
              <a:rPr lang="en-US" sz="800" dirty="0" smtClean="0"/>
              <a:t>mon_hub:auktusc01 (auktusc01</a:t>
            </a:r>
            <a:r>
              <a:rPr lang="en-US" sz="800" dirty="0"/>
              <a:t>) run_time:2013-Aug-08 08:01:43 </a:t>
            </a:r>
            <a:r>
              <a:rPr lang="en-US" sz="800" dirty="0" err="1"/>
              <a:t>client:R</a:t>
            </a:r>
            <a:r>
              <a:rPr lang="en-US" sz="800" dirty="0"/>
              <a:t>-SUCCE-DS </a:t>
            </a:r>
            <a:r>
              <a:rPr lang="en-US" sz="800" dirty="0" smtClean="0"/>
              <a:t>server:auktusc01 entity:aukoras1n4 </a:t>
            </a:r>
            <a:r>
              <a:rPr lang="en-US" sz="800" dirty="0" err="1"/>
              <a:t>entity_type:OPSYS</a:t>
            </a:r>
            <a:r>
              <a:rPr lang="en-US" sz="800" dirty="0"/>
              <a:t> processed by ftp_mail_proc.pl on </a:t>
            </a:r>
            <a:r>
              <a:rPr lang="en-US" sz="800" dirty="0" err="1"/>
              <a:t>delphi</a:t>
            </a:r>
            <a:r>
              <a:rPr lang="en-US" sz="800" dirty="0"/>
              <a:t> at 8-Aug-2013 07:03 </a:t>
            </a:r>
            <a:endParaRPr lang="en-US" sz="800" dirty="0">
              <a:latin typeface="Courier New" pitchFamily="49" charset="0"/>
              <a:cs typeface="Courier New" pitchFamily="49" charset="0"/>
            </a:endParaRPr>
          </a:p>
        </p:txBody>
      </p:sp>
      <p:sp>
        <p:nvSpPr>
          <p:cNvPr id="4" name="Text Placeholder 3"/>
          <p:cNvSpPr>
            <a:spLocks noGrp="1"/>
          </p:cNvSpPr>
          <p:nvPr>
            <p:ph type="body" sz="quarter" idx="10"/>
          </p:nvPr>
        </p:nvSpPr>
        <p:spPr/>
        <p:txBody>
          <a:bodyPr/>
          <a:lstStyle/>
          <a:p>
            <a:r>
              <a:rPr lang="en-US" dirty="0" smtClean="0"/>
              <a:t>Another Unobserved Job Failure</a:t>
            </a:r>
            <a:endParaRPr lang="en-US" dirty="0"/>
          </a:p>
        </p:txBody>
      </p:sp>
      <p:sp>
        <p:nvSpPr>
          <p:cNvPr id="11" name="Rectangle 10"/>
          <p:cNvSpPr/>
          <p:nvPr/>
        </p:nvSpPr>
        <p:spPr>
          <a:xfrm>
            <a:off x="457200" y="1920240"/>
            <a:ext cx="7223760" cy="182880"/>
          </a:xfrm>
          <a:prstGeom prst="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Jobs And Human Nature Conclusions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Sorry DBAs you don't get off blameless on this one</a:t>
            </a:r>
          </a:p>
          <a:p>
            <a:pPr>
              <a:defRPr/>
            </a:pPr>
            <a:r>
              <a:rPr lang="en-US" dirty="0" smtClean="0">
                <a:latin typeface="Arial" pitchFamily="34" charset="0"/>
                <a:cs typeface="Arial" pitchFamily="34" charset="0"/>
              </a:rPr>
              <a:t>As a DBA you MUST know what is happening on your system and you need to monitor more than just your email and the alert log</a:t>
            </a:r>
          </a:p>
          <a:p>
            <a:pPr lvl="1">
              <a:defRPr/>
            </a:pPr>
            <a:r>
              <a:rPr lang="en-US" dirty="0" smtClean="0">
                <a:latin typeface="Arial" pitchFamily="34" charset="0"/>
                <a:cs typeface="Arial" pitchFamily="34" charset="0"/>
              </a:rPr>
              <a:t>/</a:t>
            </a:r>
            <a:r>
              <a:rPr lang="en-US" dirty="0" err="1" smtClean="0">
                <a:latin typeface="Arial" pitchFamily="34" charset="0"/>
                <a:cs typeface="Arial" pitchFamily="34" charset="0"/>
              </a:rPr>
              <a:t>var</a:t>
            </a:r>
            <a:r>
              <a:rPr lang="en-US" dirty="0" smtClean="0">
                <a:latin typeface="Arial" pitchFamily="34" charset="0"/>
                <a:cs typeface="Arial" pitchFamily="34" charset="0"/>
              </a:rPr>
              <a:t>/log/messages</a:t>
            </a:r>
          </a:p>
          <a:p>
            <a:pPr lvl="1">
              <a:defRPr/>
            </a:pPr>
            <a:r>
              <a:rPr lang="en-US" dirty="0" smtClean="0">
                <a:latin typeface="Arial" pitchFamily="34" charset="0"/>
                <a:cs typeface="Arial" pitchFamily="34" charset="0"/>
              </a:rPr>
              <a:t>alert log</a:t>
            </a:r>
          </a:p>
          <a:p>
            <a:pPr lvl="1">
              <a:defRPr/>
            </a:pPr>
            <a:r>
              <a:rPr lang="en-US" dirty="0" err="1" smtClean="0">
                <a:latin typeface="Arial" pitchFamily="34" charset="0"/>
                <a:cs typeface="Arial" pitchFamily="34" charset="0"/>
              </a:rPr>
              <a:t>clusterware</a:t>
            </a:r>
            <a:r>
              <a:rPr lang="en-US" dirty="0" smtClean="0">
                <a:latin typeface="Arial" pitchFamily="34" charset="0"/>
                <a:cs typeface="Arial" pitchFamily="34" charset="0"/>
              </a:rPr>
              <a:t> logs</a:t>
            </a:r>
          </a:p>
          <a:p>
            <a:pPr lvl="1">
              <a:defRPr/>
            </a:pPr>
            <a:r>
              <a:rPr lang="en-US" dirty="0" smtClean="0">
                <a:latin typeface="Arial" pitchFamily="34" charset="0"/>
                <a:cs typeface="Arial" pitchFamily="34" charset="0"/>
              </a:rPr>
              <a:t>ASM log</a:t>
            </a:r>
          </a:p>
          <a:p>
            <a:pPr lvl="1">
              <a:defRPr/>
            </a:pPr>
            <a:r>
              <a:rPr lang="en-US" dirty="0" smtClean="0">
                <a:latin typeface="Arial" pitchFamily="34" charset="0"/>
                <a:cs typeface="Arial" pitchFamily="34" charset="0"/>
              </a:rPr>
              <a:t>listener log</a:t>
            </a:r>
          </a:p>
          <a:p>
            <a:pPr lvl="1">
              <a:defRPr/>
            </a:pPr>
            <a:r>
              <a:rPr lang="en-US" dirty="0" smtClean="0">
                <a:latin typeface="Arial" pitchFamily="34" charset="0"/>
                <a:cs typeface="Arial" pitchFamily="34" charset="0"/>
              </a:rPr>
              <a:t>backup logs</a:t>
            </a:r>
          </a:p>
          <a:p>
            <a:pPr lvl="1">
              <a:defRPr/>
            </a:pPr>
            <a:r>
              <a:rPr lang="en-US" dirty="0" smtClean="0">
                <a:latin typeface="Arial" pitchFamily="34" charset="0"/>
                <a:cs typeface="Arial" pitchFamily="34" charset="0"/>
              </a:rPr>
              <a:t>job scheduling logs</a:t>
            </a:r>
          </a:p>
          <a:p>
            <a:pPr lvl="1">
              <a:defRPr/>
            </a:pPr>
            <a:r>
              <a:rPr lang="en-US" dirty="0" smtClean="0">
                <a:latin typeface="Arial" pitchFamily="34" charset="0"/>
                <a:cs typeface="Arial" pitchFamily="34" charset="0"/>
              </a:rPr>
              <a:t>AUD$ and FGA$</a:t>
            </a:r>
          </a:p>
          <a:p>
            <a:pPr lvl="1">
              <a:defRPr/>
            </a:pPr>
            <a:r>
              <a:rPr lang="en-US" dirty="0" smtClean="0">
                <a:latin typeface="Arial" pitchFamily="34" charset="0"/>
                <a:cs typeface="Arial" pitchFamily="34" charset="0"/>
              </a:rPr>
              <a:t>SQL*Loader and External table loading logs</a:t>
            </a:r>
          </a:p>
          <a:p>
            <a:pPr lvl="1">
              <a:defRPr/>
            </a:pPr>
            <a:r>
              <a:rPr lang="en-US" dirty="0" smtClean="0">
                <a:latin typeface="Arial" pitchFamily="34" charset="0"/>
                <a:cs typeface="Arial" pitchFamily="34" charset="0"/>
              </a:rPr>
              <a:t>DataPump logs</a:t>
            </a:r>
          </a:p>
          <a:p>
            <a:pPr lvl="1">
              <a:defRPr/>
            </a:pPr>
            <a:r>
              <a:rPr lang="en-US" dirty="0" smtClean="0">
                <a:latin typeface="Arial" pitchFamily="34" charset="0"/>
                <a:cs typeface="Arial" pitchFamily="34" charset="0"/>
              </a:rPr>
              <a:t>And no you can not rely on OEM Cloud Control for most of this</a:t>
            </a:r>
          </a:p>
          <a:p>
            <a:pPr>
              <a:defRPr/>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1066800"/>
          </a:xfrm>
        </p:spPr>
        <p:txBody>
          <a:bodyPr/>
          <a:lstStyle/>
          <a:p>
            <a:pPr algn="r"/>
            <a:r>
              <a:rPr lang="fr-FR" dirty="0" smtClean="0"/>
              <a:t>Case4: Port Exhaustion</a:t>
            </a:r>
            <a:br>
              <a:rPr lang="fr-FR" dirty="0" smtClean="0"/>
            </a:br>
            <a:r>
              <a:rPr lang="fr-FR" dirty="0" smtClean="0"/>
              <a:t/>
            </a:r>
            <a:br>
              <a:rPr lang="fr-FR" dirty="0" smtClean="0"/>
            </a:br>
            <a:r>
              <a:rPr lang="fr-FR" sz="1400" dirty="0" smtClean="0"/>
              <a:t>Hint: It is not caused by drinking too much port</a:t>
            </a:r>
            <a:endParaRPr lang="en-US" sz="14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 The Beginning </a:t>
            </a:r>
            <a:r>
              <a:rPr lang="en-US" sz="1200" dirty="0" smtClean="0"/>
              <a:t>(1:4)</a:t>
            </a:r>
            <a:endParaRPr lang="en-US" sz="1200" dirty="0"/>
          </a:p>
        </p:txBody>
      </p:sp>
      <p:sp>
        <p:nvSpPr>
          <p:cNvPr id="5" name="Text Placeholder 4"/>
          <p:cNvSpPr>
            <a:spLocks noGrp="1"/>
          </p:cNvSpPr>
          <p:nvPr>
            <p:ph type="body" sz="quarter" idx="11"/>
          </p:nvPr>
        </p:nvSpPr>
        <p:spPr>
          <a:xfrm>
            <a:off x="457200" y="762000"/>
            <a:ext cx="8229600" cy="609600"/>
          </a:xfrm>
        </p:spPr>
        <p:txBody>
          <a:bodyPr/>
          <a:lstStyle/>
          <a:p>
            <a:pPr>
              <a:defRPr/>
            </a:pPr>
            <a:r>
              <a:rPr lang="en-US" dirty="0" smtClean="0">
                <a:latin typeface="Arial" pitchFamily="34" charset="0"/>
                <a:cs typeface="Arial" pitchFamily="34" charset="0"/>
              </a:rPr>
              <a:t>Customer Reports are stuck in the queue</a:t>
            </a:r>
          </a:p>
        </p:txBody>
      </p:sp>
      <p:sp>
        <p:nvSpPr>
          <p:cNvPr id="7" name="TextBox 6"/>
          <p:cNvSpPr txBox="1"/>
          <p:nvPr/>
        </p:nvSpPr>
        <p:spPr>
          <a:xfrm>
            <a:off x="685800" y="1676400"/>
            <a:ext cx="7772400" cy="4247317"/>
          </a:xfrm>
          <a:prstGeom prst="rect">
            <a:avLst/>
          </a:prstGeom>
          <a:solidFill>
            <a:schemeClr val="bg1">
              <a:lumMod val="95000"/>
            </a:schemeClr>
          </a:solidFill>
          <a:ln>
            <a:solidFill>
              <a:schemeClr val="tx1"/>
            </a:solidFill>
          </a:ln>
        </p:spPr>
        <p:txBody>
          <a:bodyPr wrap="square" rtlCol="0">
            <a:spAutoFit/>
          </a:bodyPr>
          <a:lstStyle/>
          <a:p>
            <a:pPr marL="280988" lvl="0" indent="-280988" defTabSz="762000" eaLnBrk="0" fontAlgn="base" hangingPunct="0">
              <a:spcBef>
                <a:spcPct val="0"/>
              </a:spcBef>
              <a:spcAft>
                <a:spcPct val="0"/>
              </a:spcAft>
              <a:buClr>
                <a:srgbClr val="0093D3"/>
              </a:buClr>
              <a:buSzPct val="120000"/>
              <a:tabLst>
                <a:tab pos="461963" algn="l"/>
              </a:tabLst>
              <a:defRPr/>
            </a:pPr>
            <a:r>
              <a:rPr lang="en-US" dirty="0" smtClean="0"/>
              <a:t>Hi Ops</a:t>
            </a:r>
            <a:br>
              <a:rPr lang="en-US" dirty="0" smtClean="0"/>
            </a:br>
            <a:r>
              <a:rPr lang="en-US" dirty="0" smtClean="0"/>
              <a:t/>
            </a:r>
            <a:br>
              <a:rPr lang="en-US" dirty="0" smtClean="0"/>
            </a:br>
            <a:r>
              <a:rPr lang="en-US" dirty="0" smtClean="0"/>
              <a:t>Report Jobs are getting stuck in Waiting in Queue. Also, having performance issues with Admin side </a:t>
            </a:r>
            <a:br>
              <a:rPr lang="en-US" dirty="0" smtClean="0"/>
            </a:br>
            <a:r>
              <a:rPr lang="en-US" dirty="0" smtClean="0"/>
              <a:t/>
            </a:r>
            <a:br>
              <a:rPr lang="en-US" dirty="0" smtClean="0"/>
            </a:br>
            <a:r>
              <a:rPr lang="en-US" dirty="0" smtClean="0"/>
              <a:t>Thanks, </a:t>
            </a:r>
            <a:br>
              <a:rPr lang="en-US" dirty="0" smtClean="0"/>
            </a:br>
            <a:r>
              <a:rPr lang="en-US" dirty="0" smtClean="0"/>
              <a:t>J</a:t>
            </a:r>
            <a:br>
              <a:rPr lang="en-US" dirty="0" smtClean="0"/>
            </a:br>
            <a:r>
              <a:rPr lang="en-US" dirty="0" smtClean="0"/>
              <a:t/>
            </a:r>
            <a:br>
              <a:rPr lang="en-US" dirty="0" smtClean="0"/>
            </a:br>
            <a:r>
              <a:rPr lang="en-US" dirty="0" smtClean="0"/>
              <a:t>Step to Recreate </a:t>
            </a:r>
            <a:br>
              <a:rPr lang="en-US" dirty="0" smtClean="0"/>
            </a:br>
            <a:r>
              <a:rPr lang="en-US" dirty="0" smtClean="0"/>
              <a:t/>
            </a:r>
            <a:br>
              <a:rPr lang="en-US" dirty="0" smtClean="0"/>
            </a:br>
            <a:r>
              <a:rPr lang="en-US" dirty="0" smtClean="0"/>
              <a:t>1. Log into Website</a:t>
            </a:r>
            <a:br>
              <a:rPr lang="en-US" dirty="0" smtClean="0"/>
            </a:br>
            <a:r>
              <a:rPr lang="en-US" dirty="0" smtClean="0"/>
              <a:t>2. Navigate to Reports </a:t>
            </a:r>
            <a:br>
              <a:rPr lang="en-US" dirty="0" smtClean="0"/>
            </a:br>
            <a:r>
              <a:rPr lang="en-US" dirty="0" smtClean="0"/>
              <a:t>3. Search for Account Data </a:t>
            </a:r>
            <a:br>
              <a:rPr lang="en-US" dirty="0" smtClean="0"/>
            </a:br>
            <a:r>
              <a:rPr lang="en-US" dirty="0" smtClean="0"/>
              <a:t>4. Run the report for </a:t>
            </a:r>
            <a:r>
              <a:rPr lang="en-US" dirty="0" err="1" smtClean="0"/>
              <a:t>morgand</a:t>
            </a:r>
            <a:r>
              <a:rPr lang="en-US" dirty="0" smtClean="0"/>
              <a:t> </a:t>
            </a:r>
            <a:br>
              <a:rPr lang="en-US" dirty="0" smtClean="0"/>
            </a:br>
            <a:r>
              <a:rPr lang="en-US" dirty="0" smtClean="0"/>
              <a:t>5. Notice that the report is stuck in Waiting in Queue </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 The Beginning </a:t>
            </a:r>
            <a:r>
              <a:rPr lang="en-US" sz="1200" dirty="0" smtClean="0"/>
              <a:t>(2:4)</a:t>
            </a:r>
            <a:endParaRPr lang="en-US" sz="1200" dirty="0"/>
          </a:p>
        </p:txBody>
      </p:sp>
      <p:sp>
        <p:nvSpPr>
          <p:cNvPr id="5" name="Text Placeholder 4"/>
          <p:cNvSpPr>
            <a:spLocks noGrp="1"/>
          </p:cNvSpPr>
          <p:nvPr>
            <p:ph type="body" sz="quarter" idx="11"/>
          </p:nvPr>
        </p:nvSpPr>
        <p:spPr>
          <a:xfrm>
            <a:off x="457200" y="762000"/>
            <a:ext cx="8229600" cy="609600"/>
          </a:xfrm>
        </p:spPr>
        <p:txBody>
          <a:bodyPr/>
          <a:lstStyle/>
          <a:p>
            <a:pPr>
              <a:defRPr/>
            </a:pPr>
            <a:r>
              <a:rPr lang="en-US" dirty="0" smtClean="0">
                <a:latin typeface="Arial" pitchFamily="34" charset="0"/>
                <a:cs typeface="Arial" pitchFamily="34" charset="0"/>
              </a:rPr>
              <a:t>The website generated an HTTP403 error</a:t>
            </a:r>
          </a:p>
        </p:txBody>
      </p:sp>
      <p:sp>
        <p:nvSpPr>
          <p:cNvPr id="6" name="TextBox 5"/>
          <p:cNvSpPr txBox="1"/>
          <p:nvPr/>
        </p:nvSpPr>
        <p:spPr>
          <a:xfrm>
            <a:off x="685800" y="1676400"/>
            <a:ext cx="7772400" cy="3970318"/>
          </a:xfrm>
          <a:prstGeom prst="rect">
            <a:avLst/>
          </a:prstGeom>
          <a:solidFill>
            <a:schemeClr val="bg1">
              <a:lumMod val="95000"/>
            </a:schemeClr>
          </a:solidFill>
          <a:ln>
            <a:solidFill>
              <a:schemeClr val="tx1"/>
            </a:solidFill>
          </a:ln>
        </p:spPr>
        <p:txBody>
          <a:bodyPr wrap="square" rtlCol="0">
            <a:spAutoFit/>
          </a:bodyPr>
          <a:lstStyle/>
          <a:p>
            <a:r>
              <a:rPr lang="en-US" dirty="0" smtClean="0"/>
              <a:t>As a partner we got communication that the previously assigned sandboxes will be brought down. </a:t>
            </a:r>
            <a:br>
              <a:rPr lang="en-US" dirty="0" smtClean="0"/>
            </a:br>
            <a:r>
              <a:rPr lang="en-US" dirty="0" smtClean="0"/>
              <a:t/>
            </a:r>
            <a:br>
              <a:rPr lang="en-US" dirty="0" smtClean="0"/>
            </a:br>
            <a:r>
              <a:rPr lang="en-US" dirty="0" smtClean="0"/>
              <a:t>Instead -as a partner- we got a them demo environment assigned (Tenant ID: PARTNER0001 which we have integrated with a  customer database instance (</a:t>
            </a:r>
            <a:r>
              <a:rPr lang="en-US" dirty="0" err="1" smtClean="0"/>
              <a:t>xxxdemo</a:t>
            </a:r>
            <a:r>
              <a:rPr lang="en-US" dirty="0" smtClean="0"/>
              <a:t> ace4morgan). </a:t>
            </a:r>
            <a:br>
              <a:rPr lang="en-US" dirty="0" smtClean="0"/>
            </a:br>
            <a:r>
              <a:rPr lang="en-US" dirty="0" smtClean="0"/>
              <a:t/>
            </a:r>
            <a:br>
              <a:rPr lang="en-US" dirty="0" smtClean="0"/>
            </a:br>
            <a:r>
              <a:rPr lang="en-US" dirty="0" smtClean="0"/>
              <a:t>Everything was working fine (including integration). </a:t>
            </a:r>
            <a:br>
              <a:rPr lang="en-US" dirty="0" smtClean="0"/>
            </a:br>
            <a:r>
              <a:rPr lang="en-US" dirty="0" smtClean="0"/>
              <a:t>Today I tried to access the instance via the partner and via the direct </a:t>
            </a:r>
            <a:r>
              <a:rPr lang="en-US" dirty="0" err="1" smtClean="0"/>
              <a:t>url</a:t>
            </a:r>
            <a:r>
              <a:rPr lang="en-US" dirty="0" smtClean="0"/>
              <a:t> (https://partner0001.demo.xxx.com/admin/nativelogin.jsp) but in both case an error is displayed on the screen (see attachment). </a:t>
            </a:r>
            <a:br>
              <a:rPr lang="en-US" dirty="0" smtClean="0"/>
            </a:br>
            <a:r>
              <a:rPr lang="en-US" dirty="0" smtClean="0"/>
              <a:t/>
            </a:r>
            <a:br>
              <a:rPr lang="en-US" dirty="0" smtClean="0"/>
            </a:br>
            <a:r>
              <a:rPr lang="en-US" dirty="0" smtClean="0"/>
              <a:t>We need this be fixed as soon as possible! </a:t>
            </a:r>
            <a:br>
              <a:rPr lang="en-US" dirty="0" smtClean="0"/>
            </a:br>
            <a:r>
              <a:rPr lang="en-US" dirty="0" smtClean="0"/>
              <a:t>(major customer demo session on Friday!)</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 The Beginning </a:t>
            </a:r>
            <a:r>
              <a:rPr lang="en-US" sz="1200" dirty="0" smtClean="0"/>
              <a:t>(3:4)</a:t>
            </a:r>
            <a:endParaRPr lang="en-US" sz="1200" dirty="0"/>
          </a:p>
        </p:txBody>
      </p:sp>
      <p:pic>
        <p:nvPicPr>
          <p:cNvPr id="8" name="Picture 2"/>
          <p:cNvPicPr>
            <a:picLocks noChangeAspect="1" noChangeArrowheads="1"/>
          </p:cNvPicPr>
          <p:nvPr/>
        </p:nvPicPr>
        <p:blipFill>
          <a:blip r:embed="rId2" cstate="print"/>
          <a:srcRect/>
          <a:stretch>
            <a:fillRect/>
          </a:stretch>
        </p:blipFill>
        <p:spPr bwMode="auto">
          <a:xfrm>
            <a:off x="136525" y="938213"/>
            <a:ext cx="8869363" cy="4979987"/>
          </a:xfrm>
          <a:prstGeom prst="rect">
            <a:avLst/>
          </a:prstGeom>
          <a:noFill/>
          <a:ln w="9525">
            <a:no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The Morgan's Library Web Site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46063" y="912813"/>
            <a:ext cx="8650287" cy="5030787"/>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15252718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 The Beginning </a:t>
            </a:r>
            <a:r>
              <a:rPr lang="en-US" sz="1200" dirty="0" smtClean="0"/>
              <a:t>(4:4)</a:t>
            </a:r>
            <a:endParaRPr lang="en-US" sz="1200" dirty="0"/>
          </a:p>
        </p:txBody>
      </p:sp>
      <p:pic>
        <p:nvPicPr>
          <p:cNvPr id="5" name="Picture 5"/>
          <p:cNvPicPr>
            <a:picLocks noChangeAspect="1" noChangeArrowheads="1"/>
          </p:cNvPicPr>
          <p:nvPr/>
        </p:nvPicPr>
        <p:blipFill>
          <a:blip r:embed="rId2" cstate="print"/>
          <a:srcRect/>
          <a:stretch>
            <a:fillRect/>
          </a:stretch>
        </p:blipFill>
        <p:spPr bwMode="auto">
          <a:xfrm>
            <a:off x="176213" y="903288"/>
            <a:ext cx="8789987" cy="5049837"/>
          </a:xfrm>
          <a:prstGeom prst="rect">
            <a:avLst/>
          </a:prstGeom>
          <a:noFill/>
          <a:ln w="9525">
            <a:no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How Does An Application Server Connect to RAC?</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Do you connect to the SCAN IP by name or number?</a:t>
            </a:r>
          </a:p>
          <a:p>
            <a:pPr>
              <a:defRPr/>
            </a:pPr>
            <a:r>
              <a:rPr lang="en-US" dirty="0" smtClean="0">
                <a:latin typeface="Arial" pitchFamily="34" charset="0"/>
                <a:cs typeface="Arial" pitchFamily="34" charset="0"/>
              </a:rPr>
              <a:t>If a name ... a DNS server resolves the name to an IP</a:t>
            </a:r>
          </a:p>
          <a:p>
            <a:pPr>
              <a:defRPr/>
            </a:pPr>
            <a:r>
              <a:rPr lang="en-US" dirty="0" smtClean="0">
                <a:latin typeface="Arial" pitchFamily="34" charset="0"/>
                <a:cs typeface="Arial" pitchFamily="34" charset="0"/>
              </a:rPr>
              <a:t>To avoid single points of failure you should have two or more DNS servers with a load balancer, or two, in front of them</a:t>
            </a:r>
          </a:p>
          <a:p>
            <a:pPr>
              <a:defRPr/>
            </a:pPr>
            <a:r>
              <a:rPr lang="en-US" dirty="0" smtClean="0">
                <a:latin typeface="Arial" pitchFamily="34" charset="0"/>
                <a:cs typeface="Arial" pitchFamily="34" charset="0"/>
              </a:rPr>
              <a:t>The SCAN IP points to a VIP which may again need to be resolved from a name to a physical IP address</a:t>
            </a:r>
          </a:p>
          <a:p>
            <a:pPr>
              <a:defRPr/>
            </a:pPr>
            <a:r>
              <a:rPr lang="en-US" dirty="0" smtClean="0">
                <a:latin typeface="Arial" pitchFamily="34" charset="0"/>
                <a:cs typeface="Arial" pitchFamily="34" charset="0"/>
              </a:rPr>
              <a:t>The VIP may again point to a name which must be resolved to a physical IP address</a:t>
            </a:r>
          </a:p>
          <a:p>
            <a:pPr>
              <a:defRPr/>
            </a:pPr>
            <a:r>
              <a:rPr lang="en-US" dirty="0" smtClean="0">
                <a:latin typeface="Arial" pitchFamily="34" charset="0"/>
                <a:cs typeface="Arial" pitchFamily="34" charset="0"/>
              </a:rPr>
              <a:t>Most servers cache DNS entries to improve speed</a:t>
            </a:r>
          </a:p>
          <a:p>
            <a:pPr lvl="1">
              <a:defRPr/>
            </a:pPr>
            <a:r>
              <a:rPr lang="en-US" dirty="0" smtClean="0">
                <a:latin typeface="Arial" pitchFamily="34" charset="0"/>
                <a:cs typeface="Arial" pitchFamily="34" charset="0"/>
              </a:rPr>
              <a:t>Do you know if yours do?</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Triaging a Connection Problem</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Try to connect to the cluster?</a:t>
            </a:r>
          </a:p>
          <a:p>
            <a:pPr lvl="1">
              <a:defRPr/>
            </a:pPr>
            <a:r>
              <a:rPr lang="en-US" dirty="0" smtClean="0">
                <a:latin typeface="Arial" pitchFamily="34" charset="0"/>
                <a:cs typeface="Arial" pitchFamily="34" charset="0"/>
              </a:rPr>
              <a:t>From where?</a:t>
            </a:r>
          </a:p>
          <a:p>
            <a:pPr lvl="1">
              <a:defRPr/>
            </a:pPr>
            <a:r>
              <a:rPr lang="en-US" dirty="0" smtClean="0">
                <a:latin typeface="Arial" pitchFamily="34" charset="0"/>
                <a:cs typeface="Arial" pitchFamily="34" charset="0"/>
              </a:rPr>
              <a:t>With what tool?</a:t>
            </a:r>
          </a:p>
          <a:p>
            <a:pPr lvl="1">
              <a:defRPr/>
            </a:pPr>
            <a:r>
              <a:rPr lang="en-US" dirty="0" smtClean="0">
                <a:latin typeface="Arial" pitchFamily="34" charset="0"/>
                <a:cs typeface="Arial" pitchFamily="34" charset="0"/>
              </a:rPr>
              <a:t>To the SCAN, VIP, or physical IP?</a:t>
            </a:r>
          </a:p>
          <a:p>
            <a:pPr>
              <a:defRPr/>
            </a:pPr>
            <a:r>
              <a:rPr lang="en-US" dirty="0" smtClean="0">
                <a:latin typeface="Arial" pitchFamily="34" charset="0"/>
                <a:cs typeface="Arial" pitchFamily="34" charset="0"/>
              </a:rPr>
              <a:t>Ping the IP addresses</a:t>
            </a:r>
          </a:p>
          <a:p>
            <a:pPr>
              <a:defRPr/>
            </a:pPr>
            <a:r>
              <a:rPr lang="en-US" dirty="0" smtClean="0">
                <a:latin typeface="Arial" pitchFamily="34" charset="0"/>
                <a:cs typeface="Arial" pitchFamily="34" charset="0"/>
              </a:rPr>
              <a:t>Run Trace Route on the IP addresses</a:t>
            </a:r>
          </a:p>
          <a:p>
            <a:pPr>
              <a:defRPr/>
            </a:pPr>
            <a:r>
              <a:rPr lang="en-US" dirty="0" smtClean="0">
                <a:latin typeface="Arial" pitchFamily="34" charset="0"/>
                <a:cs typeface="Arial" pitchFamily="34" charset="0"/>
              </a:rPr>
              <a:t>Read the listener log</a:t>
            </a:r>
          </a:p>
          <a:p>
            <a:pPr>
              <a:defRPr/>
            </a:pPr>
            <a:r>
              <a:rPr lang="en-US" dirty="0" smtClean="0">
                <a:latin typeface="Arial" pitchFamily="34" charset="0"/>
                <a:cs typeface="Arial" pitchFamily="34" charset="0"/>
              </a:rPr>
              <a:t>Read the database alert log</a:t>
            </a:r>
          </a:p>
          <a:p>
            <a:pPr>
              <a:defRPr/>
            </a:pPr>
            <a:r>
              <a:rPr lang="en-US" dirty="0" smtClean="0">
                <a:latin typeface="Arial" pitchFamily="34" charset="0"/>
                <a:cs typeface="Arial" pitchFamily="34" charset="0"/>
              </a:rPr>
              <a:t>Call the network admins who will tell you</a:t>
            </a:r>
            <a:br>
              <a:rPr lang="en-US" dirty="0" smtClean="0">
                <a:latin typeface="Arial" pitchFamily="34" charset="0"/>
                <a:cs typeface="Arial" pitchFamily="34" charset="0"/>
              </a:rPr>
            </a:br>
            <a:r>
              <a:rPr lang="en-US" dirty="0" smtClean="0">
                <a:latin typeface="Arial" pitchFamily="34" charset="0"/>
                <a:cs typeface="Arial" pitchFamily="34" charset="0"/>
              </a:rPr>
              <a:t>                          everything looks good ...</a:t>
            </a:r>
            <a:br>
              <a:rPr lang="en-US" dirty="0" smtClean="0">
                <a:latin typeface="Arial" pitchFamily="34" charset="0"/>
                <a:cs typeface="Arial" pitchFamily="34" charset="0"/>
              </a:rPr>
            </a:br>
            <a:r>
              <a:rPr lang="en-US" dirty="0" smtClean="0">
                <a:latin typeface="Arial" pitchFamily="34" charset="0"/>
                <a:cs typeface="Arial" pitchFamily="34" charset="0"/>
              </a:rPr>
              <a:t>                          the network is just Ok ...</a:t>
            </a:r>
            <a:br>
              <a:rPr lang="en-US" dirty="0" smtClean="0">
                <a:latin typeface="Arial" pitchFamily="34" charset="0"/>
                <a:cs typeface="Arial" pitchFamily="34" charset="0"/>
              </a:rPr>
            </a:br>
            <a:r>
              <a:rPr lang="en-US" dirty="0" smtClean="0">
                <a:latin typeface="Arial" pitchFamily="34" charset="0"/>
                <a:cs typeface="Arial" pitchFamily="34" charset="0"/>
              </a:rPr>
              <a:t>                          the network is always Ok</a:t>
            </a:r>
            <a:br>
              <a:rPr lang="en-US" dirty="0" smtClean="0">
                <a:latin typeface="Arial" pitchFamily="34" charset="0"/>
                <a:cs typeface="Arial" pitchFamily="34" charset="0"/>
              </a:rPr>
            </a:br>
            <a:r>
              <a:rPr lang="en-US" dirty="0" smtClean="0">
                <a:latin typeface="Arial" pitchFamily="34" charset="0"/>
                <a:cs typeface="Arial" pitchFamily="34" charset="0"/>
              </a:rPr>
              <a:t>                          the network will always be Ok</a:t>
            </a:r>
          </a:p>
        </p:txBody>
      </p:sp>
      <p:grpSp>
        <p:nvGrpSpPr>
          <p:cNvPr id="6" name="Group 5"/>
          <p:cNvGrpSpPr/>
          <p:nvPr/>
        </p:nvGrpSpPr>
        <p:grpSpPr>
          <a:xfrm>
            <a:off x="838200" y="4876800"/>
            <a:ext cx="1790700" cy="1104900"/>
            <a:chOff x="1066800" y="4876800"/>
            <a:chExt cx="1790700" cy="1104900"/>
          </a:xfrm>
        </p:grpSpPr>
        <p:grpSp>
          <p:nvGrpSpPr>
            <p:cNvPr id="7" name="Group 11"/>
            <p:cNvGrpSpPr/>
            <p:nvPr/>
          </p:nvGrpSpPr>
          <p:grpSpPr>
            <a:xfrm>
              <a:off x="1066800" y="4876800"/>
              <a:ext cx="1790700" cy="266700"/>
              <a:chOff x="2667000" y="3840480"/>
              <a:chExt cx="1790700" cy="266700"/>
            </a:xfrm>
          </p:grpSpPr>
          <p:pic>
            <p:nvPicPr>
              <p:cNvPr id="29" name="Picture 2" descr="http://madsenworld.dk/anigif/light/green_bl.gif"/>
              <p:cNvPicPr>
                <a:picLocks noChangeAspect="1" noChangeArrowheads="1" noCrop="1"/>
              </p:cNvPicPr>
              <p:nvPr/>
            </p:nvPicPr>
            <p:blipFill>
              <a:blip r:embed="rId2" cstate="print"/>
              <a:srcRect/>
              <a:stretch>
                <a:fillRect/>
              </a:stretch>
            </p:blipFill>
            <p:spPr bwMode="auto">
              <a:xfrm>
                <a:off x="2667000" y="3840480"/>
                <a:ext cx="266700" cy="266700"/>
              </a:xfrm>
              <a:prstGeom prst="rect">
                <a:avLst/>
              </a:prstGeom>
              <a:noFill/>
              <a:ln>
                <a:solidFill>
                  <a:schemeClr val="tx1"/>
                </a:solidFill>
              </a:ln>
            </p:spPr>
          </p:pic>
          <p:pic>
            <p:nvPicPr>
              <p:cNvPr id="30" name="Picture 2" descr="http://madsenworld.dk/anigif/light/green_bl.gif"/>
              <p:cNvPicPr>
                <a:picLocks noChangeAspect="1" noChangeArrowheads="1" noCrop="1"/>
              </p:cNvPicPr>
              <p:nvPr/>
            </p:nvPicPr>
            <p:blipFill>
              <a:blip r:embed="rId2" cstate="print"/>
              <a:srcRect/>
              <a:stretch>
                <a:fillRect/>
              </a:stretch>
            </p:blipFill>
            <p:spPr bwMode="auto">
              <a:xfrm>
                <a:off x="2971800" y="3840480"/>
                <a:ext cx="266700" cy="266700"/>
              </a:xfrm>
              <a:prstGeom prst="rect">
                <a:avLst/>
              </a:prstGeom>
              <a:noFill/>
              <a:ln>
                <a:solidFill>
                  <a:schemeClr val="tx1"/>
                </a:solidFill>
              </a:ln>
            </p:spPr>
          </p:pic>
          <p:pic>
            <p:nvPicPr>
              <p:cNvPr id="31" name="Picture 2" descr="http://madsenworld.dk/anigif/light/green_bl.gif"/>
              <p:cNvPicPr>
                <a:picLocks noChangeAspect="1" noChangeArrowheads="1" noCrop="1"/>
              </p:cNvPicPr>
              <p:nvPr/>
            </p:nvPicPr>
            <p:blipFill>
              <a:blip r:embed="rId2" cstate="print"/>
              <a:srcRect/>
              <a:stretch>
                <a:fillRect/>
              </a:stretch>
            </p:blipFill>
            <p:spPr bwMode="auto">
              <a:xfrm>
                <a:off x="3276600" y="3840480"/>
                <a:ext cx="266700" cy="266700"/>
              </a:xfrm>
              <a:prstGeom prst="rect">
                <a:avLst/>
              </a:prstGeom>
              <a:noFill/>
              <a:ln>
                <a:solidFill>
                  <a:schemeClr val="tx1"/>
                </a:solidFill>
              </a:ln>
            </p:spPr>
          </p:pic>
          <p:pic>
            <p:nvPicPr>
              <p:cNvPr id="32" name="Picture 2" descr="http://madsenworld.dk/anigif/light/green_bl.gif"/>
              <p:cNvPicPr>
                <a:picLocks noChangeAspect="1" noChangeArrowheads="1" noCrop="1"/>
              </p:cNvPicPr>
              <p:nvPr/>
            </p:nvPicPr>
            <p:blipFill>
              <a:blip r:embed="rId2" cstate="print"/>
              <a:srcRect/>
              <a:stretch>
                <a:fillRect/>
              </a:stretch>
            </p:blipFill>
            <p:spPr bwMode="auto">
              <a:xfrm>
                <a:off x="3581400" y="3840480"/>
                <a:ext cx="266700" cy="266700"/>
              </a:xfrm>
              <a:prstGeom prst="rect">
                <a:avLst/>
              </a:prstGeom>
              <a:noFill/>
              <a:ln>
                <a:solidFill>
                  <a:schemeClr val="tx1"/>
                </a:solidFill>
              </a:ln>
            </p:spPr>
          </p:pic>
          <p:pic>
            <p:nvPicPr>
              <p:cNvPr id="33" name="Picture 2" descr="http://madsenworld.dk/anigif/light/green_bl.gif"/>
              <p:cNvPicPr>
                <a:picLocks noChangeAspect="1" noChangeArrowheads="1" noCrop="1"/>
              </p:cNvPicPr>
              <p:nvPr/>
            </p:nvPicPr>
            <p:blipFill>
              <a:blip r:embed="rId2" cstate="print"/>
              <a:srcRect/>
              <a:stretch>
                <a:fillRect/>
              </a:stretch>
            </p:blipFill>
            <p:spPr bwMode="auto">
              <a:xfrm>
                <a:off x="3886200" y="3840480"/>
                <a:ext cx="266700" cy="266700"/>
              </a:xfrm>
              <a:prstGeom prst="rect">
                <a:avLst/>
              </a:prstGeom>
              <a:noFill/>
              <a:ln>
                <a:solidFill>
                  <a:schemeClr val="tx1"/>
                </a:solidFill>
              </a:ln>
            </p:spPr>
          </p:pic>
          <p:pic>
            <p:nvPicPr>
              <p:cNvPr id="34" name="Picture 2" descr="http://madsenworld.dk/anigif/light/green_bl.gif"/>
              <p:cNvPicPr>
                <a:picLocks noChangeAspect="1" noChangeArrowheads="1" noCrop="1"/>
              </p:cNvPicPr>
              <p:nvPr/>
            </p:nvPicPr>
            <p:blipFill>
              <a:blip r:embed="rId2" cstate="print"/>
              <a:srcRect/>
              <a:stretch>
                <a:fillRect/>
              </a:stretch>
            </p:blipFill>
            <p:spPr bwMode="auto">
              <a:xfrm>
                <a:off x="4191000" y="3840480"/>
                <a:ext cx="266700" cy="266700"/>
              </a:xfrm>
              <a:prstGeom prst="rect">
                <a:avLst/>
              </a:prstGeom>
              <a:noFill/>
              <a:ln>
                <a:solidFill>
                  <a:schemeClr val="tx1"/>
                </a:solidFill>
              </a:ln>
            </p:spPr>
          </p:pic>
        </p:grpSp>
        <p:grpSp>
          <p:nvGrpSpPr>
            <p:cNvPr id="8" name="Group 11"/>
            <p:cNvGrpSpPr/>
            <p:nvPr/>
          </p:nvGrpSpPr>
          <p:grpSpPr>
            <a:xfrm>
              <a:off x="1066800" y="5486400"/>
              <a:ext cx="1790700" cy="266700"/>
              <a:chOff x="2667000" y="3840480"/>
              <a:chExt cx="1790700" cy="266700"/>
            </a:xfrm>
          </p:grpSpPr>
          <p:pic>
            <p:nvPicPr>
              <p:cNvPr id="23" name="Picture 2" descr="http://madsenworld.dk/anigif/light/green_bl.gif"/>
              <p:cNvPicPr>
                <a:picLocks noChangeAspect="1" noChangeArrowheads="1" noCrop="1"/>
              </p:cNvPicPr>
              <p:nvPr/>
            </p:nvPicPr>
            <p:blipFill>
              <a:blip r:embed="rId2" cstate="print"/>
              <a:srcRect/>
              <a:stretch>
                <a:fillRect/>
              </a:stretch>
            </p:blipFill>
            <p:spPr bwMode="auto">
              <a:xfrm>
                <a:off x="2667000" y="3840480"/>
                <a:ext cx="266700" cy="266700"/>
              </a:xfrm>
              <a:prstGeom prst="rect">
                <a:avLst/>
              </a:prstGeom>
              <a:noFill/>
              <a:ln>
                <a:solidFill>
                  <a:schemeClr val="tx1"/>
                </a:solidFill>
              </a:ln>
            </p:spPr>
          </p:pic>
          <p:pic>
            <p:nvPicPr>
              <p:cNvPr id="24" name="Picture 2" descr="http://madsenworld.dk/anigif/light/green_bl.gif"/>
              <p:cNvPicPr>
                <a:picLocks noChangeAspect="1" noChangeArrowheads="1" noCrop="1"/>
              </p:cNvPicPr>
              <p:nvPr/>
            </p:nvPicPr>
            <p:blipFill>
              <a:blip r:embed="rId2" cstate="print"/>
              <a:srcRect/>
              <a:stretch>
                <a:fillRect/>
              </a:stretch>
            </p:blipFill>
            <p:spPr bwMode="auto">
              <a:xfrm>
                <a:off x="2971800" y="3840480"/>
                <a:ext cx="266700" cy="266700"/>
              </a:xfrm>
              <a:prstGeom prst="rect">
                <a:avLst/>
              </a:prstGeom>
              <a:noFill/>
              <a:ln>
                <a:solidFill>
                  <a:schemeClr val="tx1"/>
                </a:solidFill>
              </a:ln>
            </p:spPr>
          </p:pic>
          <p:pic>
            <p:nvPicPr>
              <p:cNvPr id="25" name="Picture 2" descr="http://madsenworld.dk/anigif/light/green_bl.gif"/>
              <p:cNvPicPr>
                <a:picLocks noChangeAspect="1" noChangeArrowheads="1" noCrop="1"/>
              </p:cNvPicPr>
              <p:nvPr/>
            </p:nvPicPr>
            <p:blipFill>
              <a:blip r:embed="rId2" cstate="print"/>
              <a:srcRect/>
              <a:stretch>
                <a:fillRect/>
              </a:stretch>
            </p:blipFill>
            <p:spPr bwMode="auto">
              <a:xfrm>
                <a:off x="3276600" y="3840480"/>
                <a:ext cx="266700" cy="266700"/>
              </a:xfrm>
              <a:prstGeom prst="rect">
                <a:avLst/>
              </a:prstGeom>
              <a:noFill/>
              <a:ln>
                <a:solidFill>
                  <a:schemeClr val="tx1"/>
                </a:solidFill>
              </a:ln>
            </p:spPr>
          </p:pic>
          <p:pic>
            <p:nvPicPr>
              <p:cNvPr id="26" name="Picture 2" descr="http://madsenworld.dk/anigif/light/green_bl.gif"/>
              <p:cNvPicPr>
                <a:picLocks noChangeAspect="1" noChangeArrowheads="1" noCrop="1"/>
              </p:cNvPicPr>
              <p:nvPr/>
            </p:nvPicPr>
            <p:blipFill>
              <a:blip r:embed="rId2" cstate="print"/>
              <a:srcRect/>
              <a:stretch>
                <a:fillRect/>
              </a:stretch>
            </p:blipFill>
            <p:spPr bwMode="auto">
              <a:xfrm>
                <a:off x="3581400" y="3840480"/>
                <a:ext cx="266700" cy="266700"/>
              </a:xfrm>
              <a:prstGeom prst="rect">
                <a:avLst/>
              </a:prstGeom>
              <a:noFill/>
              <a:ln>
                <a:solidFill>
                  <a:schemeClr val="tx1"/>
                </a:solidFill>
              </a:ln>
            </p:spPr>
          </p:pic>
          <p:pic>
            <p:nvPicPr>
              <p:cNvPr id="27" name="Picture 2" descr="http://madsenworld.dk/anigif/light/green_bl.gif"/>
              <p:cNvPicPr>
                <a:picLocks noChangeAspect="1" noChangeArrowheads="1" noCrop="1"/>
              </p:cNvPicPr>
              <p:nvPr/>
            </p:nvPicPr>
            <p:blipFill>
              <a:blip r:embed="rId2" cstate="print"/>
              <a:srcRect/>
              <a:stretch>
                <a:fillRect/>
              </a:stretch>
            </p:blipFill>
            <p:spPr bwMode="auto">
              <a:xfrm>
                <a:off x="3886200" y="3840480"/>
                <a:ext cx="266700" cy="266700"/>
              </a:xfrm>
              <a:prstGeom prst="rect">
                <a:avLst/>
              </a:prstGeom>
              <a:noFill/>
              <a:ln>
                <a:solidFill>
                  <a:schemeClr val="tx1"/>
                </a:solidFill>
              </a:ln>
            </p:spPr>
          </p:pic>
          <p:pic>
            <p:nvPicPr>
              <p:cNvPr id="28" name="Picture 2" descr="http://madsenworld.dk/anigif/light/green_bl.gif"/>
              <p:cNvPicPr>
                <a:picLocks noChangeAspect="1" noChangeArrowheads="1" noCrop="1"/>
              </p:cNvPicPr>
              <p:nvPr/>
            </p:nvPicPr>
            <p:blipFill>
              <a:blip r:embed="rId2" cstate="print"/>
              <a:srcRect/>
              <a:stretch>
                <a:fillRect/>
              </a:stretch>
            </p:blipFill>
            <p:spPr bwMode="auto">
              <a:xfrm>
                <a:off x="4191000" y="3840480"/>
                <a:ext cx="266700" cy="266700"/>
              </a:xfrm>
              <a:prstGeom prst="rect">
                <a:avLst/>
              </a:prstGeom>
              <a:noFill/>
              <a:ln>
                <a:solidFill>
                  <a:schemeClr val="tx1"/>
                </a:solidFill>
              </a:ln>
            </p:spPr>
          </p:pic>
        </p:grpSp>
        <p:grpSp>
          <p:nvGrpSpPr>
            <p:cNvPr id="9" name="Group 11"/>
            <p:cNvGrpSpPr/>
            <p:nvPr/>
          </p:nvGrpSpPr>
          <p:grpSpPr>
            <a:xfrm>
              <a:off x="1066800" y="5181600"/>
              <a:ext cx="1790700" cy="266700"/>
              <a:chOff x="2667000" y="3840480"/>
              <a:chExt cx="1790700" cy="266700"/>
            </a:xfrm>
          </p:grpSpPr>
          <p:pic>
            <p:nvPicPr>
              <p:cNvPr id="17" name="Picture 2" descr="http://madsenworld.dk/anigif/light/green_bl.gif"/>
              <p:cNvPicPr>
                <a:picLocks noChangeAspect="1" noChangeArrowheads="1" noCrop="1"/>
              </p:cNvPicPr>
              <p:nvPr/>
            </p:nvPicPr>
            <p:blipFill>
              <a:blip r:embed="rId2" cstate="print"/>
              <a:srcRect/>
              <a:stretch>
                <a:fillRect/>
              </a:stretch>
            </p:blipFill>
            <p:spPr bwMode="auto">
              <a:xfrm>
                <a:off x="2667000" y="3840480"/>
                <a:ext cx="266700" cy="266700"/>
              </a:xfrm>
              <a:prstGeom prst="rect">
                <a:avLst/>
              </a:prstGeom>
              <a:noFill/>
              <a:ln>
                <a:solidFill>
                  <a:schemeClr val="tx1"/>
                </a:solidFill>
              </a:ln>
            </p:spPr>
          </p:pic>
          <p:pic>
            <p:nvPicPr>
              <p:cNvPr id="18" name="Picture 2" descr="http://madsenworld.dk/anigif/light/green_bl.gif"/>
              <p:cNvPicPr>
                <a:picLocks noChangeAspect="1" noChangeArrowheads="1" noCrop="1"/>
              </p:cNvPicPr>
              <p:nvPr/>
            </p:nvPicPr>
            <p:blipFill>
              <a:blip r:embed="rId2" cstate="print"/>
              <a:srcRect/>
              <a:stretch>
                <a:fillRect/>
              </a:stretch>
            </p:blipFill>
            <p:spPr bwMode="auto">
              <a:xfrm>
                <a:off x="2971800" y="3840480"/>
                <a:ext cx="266700" cy="266700"/>
              </a:xfrm>
              <a:prstGeom prst="rect">
                <a:avLst/>
              </a:prstGeom>
              <a:noFill/>
              <a:ln>
                <a:solidFill>
                  <a:schemeClr val="tx1"/>
                </a:solidFill>
              </a:ln>
            </p:spPr>
          </p:pic>
          <p:pic>
            <p:nvPicPr>
              <p:cNvPr id="19" name="Picture 2" descr="http://madsenworld.dk/anigif/light/green_bl.gif"/>
              <p:cNvPicPr>
                <a:picLocks noChangeAspect="1" noChangeArrowheads="1" noCrop="1"/>
              </p:cNvPicPr>
              <p:nvPr/>
            </p:nvPicPr>
            <p:blipFill>
              <a:blip r:embed="rId2" cstate="print"/>
              <a:srcRect/>
              <a:stretch>
                <a:fillRect/>
              </a:stretch>
            </p:blipFill>
            <p:spPr bwMode="auto">
              <a:xfrm>
                <a:off x="3276600" y="3840480"/>
                <a:ext cx="266700" cy="266700"/>
              </a:xfrm>
              <a:prstGeom prst="rect">
                <a:avLst/>
              </a:prstGeom>
              <a:noFill/>
              <a:ln>
                <a:solidFill>
                  <a:schemeClr val="tx1"/>
                </a:solidFill>
              </a:ln>
            </p:spPr>
          </p:pic>
          <p:pic>
            <p:nvPicPr>
              <p:cNvPr id="20" name="Picture 2" descr="http://madsenworld.dk/anigif/light/green_bl.gif"/>
              <p:cNvPicPr>
                <a:picLocks noChangeAspect="1" noChangeArrowheads="1" noCrop="1"/>
              </p:cNvPicPr>
              <p:nvPr/>
            </p:nvPicPr>
            <p:blipFill>
              <a:blip r:embed="rId2" cstate="print"/>
              <a:srcRect/>
              <a:stretch>
                <a:fillRect/>
              </a:stretch>
            </p:blipFill>
            <p:spPr bwMode="auto">
              <a:xfrm>
                <a:off x="3581400" y="3840480"/>
                <a:ext cx="266700" cy="266700"/>
              </a:xfrm>
              <a:prstGeom prst="rect">
                <a:avLst/>
              </a:prstGeom>
              <a:noFill/>
              <a:ln>
                <a:solidFill>
                  <a:schemeClr val="tx1"/>
                </a:solidFill>
              </a:ln>
            </p:spPr>
          </p:pic>
          <p:pic>
            <p:nvPicPr>
              <p:cNvPr id="21" name="Picture 2" descr="http://madsenworld.dk/anigif/light/green_bl.gif"/>
              <p:cNvPicPr>
                <a:picLocks noChangeAspect="1" noChangeArrowheads="1" noCrop="1"/>
              </p:cNvPicPr>
              <p:nvPr/>
            </p:nvPicPr>
            <p:blipFill>
              <a:blip r:embed="rId2" cstate="print"/>
              <a:srcRect/>
              <a:stretch>
                <a:fillRect/>
              </a:stretch>
            </p:blipFill>
            <p:spPr bwMode="auto">
              <a:xfrm>
                <a:off x="3886200" y="3840480"/>
                <a:ext cx="266700" cy="266700"/>
              </a:xfrm>
              <a:prstGeom prst="rect">
                <a:avLst/>
              </a:prstGeom>
              <a:noFill/>
              <a:ln>
                <a:solidFill>
                  <a:schemeClr val="tx1"/>
                </a:solidFill>
              </a:ln>
            </p:spPr>
          </p:pic>
          <p:pic>
            <p:nvPicPr>
              <p:cNvPr id="22" name="Picture 2" descr="http://madsenworld.dk/anigif/light/green_bl.gif"/>
              <p:cNvPicPr>
                <a:picLocks noChangeAspect="1" noChangeArrowheads="1" noCrop="1"/>
              </p:cNvPicPr>
              <p:nvPr/>
            </p:nvPicPr>
            <p:blipFill>
              <a:blip r:embed="rId2" cstate="print"/>
              <a:srcRect/>
              <a:stretch>
                <a:fillRect/>
              </a:stretch>
            </p:blipFill>
            <p:spPr bwMode="auto">
              <a:xfrm>
                <a:off x="4191000" y="3840480"/>
                <a:ext cx="266700" cy="266700"/>
              </a:xfrm>
              <a:prstGeom prst="rect">
                <a:avLst/>
              </a:prstGeom>
              <a:noFill/>
              <a:ln>
                <a:solidFill>
                  <a:schemeClr val="tx1"/>
                </a:solidFill>
              </a:ln>
            </p:spPr>
          </p:pic>
        </p:grpSp>
        <p:grpSp>
          <p:nvGrpSpPr>
            <p:cNvPr id="10" name="Group 11"/>
            <p:cNvGrpSpPr/>
            <p:nvPr/>
          </p:nvGrpSpPr>
          <p:grpSpPr>
            <a:xfrm>
              <a:off x="1066800" y="5715000"/>
              <a:ext cx="1790700" cy="266700"/>
              <a:chOff x="2667000" y="3840480"/>
              <a:chExt cx="1790700" cy="266700"/>
            </a:xfrm>
          </p:grpSpPr>
          <p:pic>
            <p:nvPicPr>
              <p:cNvPr id="11" name="Picture 2" descr="http://madsenworld.dk/anigif/light/green_bl.gif"/>
              <p:cNvPicPr>
                <a:picLocks noChangeAspect="1" noChangeArrowheads="1" noCrop="1"/>
              </p:cNvPicPr>
              <p:nvPr/>
            </p:nvPicPr>
            <p:blipFill>
              <a:blip r:embed="rId2" cstate="print"/>
              <a:srcRect/>
              <a:stretch>
                <a:fillRect/>
              </a:stretch>
            </p:blipFill>
            <p:spPr bwMode="auto">
              <a:xfrm>
                <a:off x="2667000" y="3840480"/>
                <a:ext cx="266700" cy="266700"/>
              </a:xfrm>
              <a:prstGeom prst="rect">
                <a:avLst/>
              </a:prstGeom>
              <a:noFill/>
              <a:ln>
                <a:solidFill>
                  <a:schemeClr val="tx1"/>
                </a:solidFill>
              </a:ln>
            </p:spPr>
          </p:pic>
          <p:pic>
            <p:nvPicPr>
              <p:cNvPr id="12" name="Picture 2" descr="http://madsenworld.dk/anigif/light/green_bl.gif"/>
              <p:cNvPicPr>
                <a:picLocks noChangeAspect="1" noChangeArrowheads="1" noCrop="1"/>
              </p:cNvPicPr>
              <p:nvPr/>
            </p:nvPicPr>
            <p:blipFill>
              <a:blip r:embed="rId2" cstate="print"/>
              <a:srcRect/>
              <a:stretch>
                <a:fillRect/>
              </a:stretch>
            </p:blipFill>
            <p:spPr bwMode="auto">
              <a:xfrm>
                <a:off x="2971800" y="3840480"/>
                <a:ext cx="266700" cy="266700"/>
              </a:xfrm>
              <a:prstGeom prst="rect">
                <a:avLst/>
              </a:prstGeom>
              <a:noFill/>
              <a:ln>
                <a:solidFill>
                  <a:schemeClr val="tx1"/>
                </a:solidFill>
              </a:ln>
            </p:spPr>
          </p:pic>
          <p:pic>
            <p:nvPicPr>
              <p:cNvPr id="13" name="Picture 2" descr="http://madsenworld.dk/anigif/light/green_bl.gif"/>
              <p:cNvPicPr>
                <a:picLocks noChangeAspect="1" noChangeArrowheads="1" noCrop="1"/>
              </p:cNvPicPr>
              <p:nvPr/>
            </p:nvPicPr>
            <p:blipFill>
              <a:blip r:embed="rId2" cstate="print"/>
              <a:srcRect/>
              <a:stretch>
                <a:fillRect/>
              </a:stretch>
            </p:blipFill>
            <p:spPr bwMode="auto">
              <a:xfrm>
                <a:off x="3276600" y="3840480"/>
                <a:ext cx="266700" cy="266700"/>
              </a:xfrm>
              <a:prstGeom prst="rect">
                <a:avLst/>
              </a:prstGeom>
              <a:noFill/>
              <a:ln>
                <a:solidFill>
                  <a:schemeClr val="tx1"/>
                </a:solidFill>
              </a:ln>
            </p:spPr>
          </p:pic>
          <p:pic>
            <p:nvPicPr>
              <p:cNvPr id="14" name="Picture 2" descr="http://madsenworld.dk/anigif/light/green_bl.gif"/>
              <p:cNvPicPr>
                <a:picLocks noChangeAspect="1" noChangeArrowheads="1" noCrop="1"/>
              </p:cNvPicPr>
              <p:nvPr/>
            </p:nvPicPr>
            <p:blipFill>
              <a:blip r:embed="rId2" cstate="print"/>
              <a:srcRect/>
              <a:stretch>
                <a:fillRect/>
              </a:stretch>
            </p:blipFill>
            <p:spPr bwMode="auto">
              <a:xfrm>
                <a:off x="3581400" y="3840480"/>
                <a:ext cx="266700" cy="266700"/>
              </a:xfrm>
              <a:prstGeom prst="rect">
                <a:avLst/>
              </a:prstGeom>
              <a:noFill/>
              <a:ln>
                <a:solidFill>
                  <a:schemeClr val="tx1"/>
                </a:solidFill>
              </a:ln>
            </p:spPr>
          </p:pic>
          <p:pic>
            <p:nvPicPr>
              <p:cNvPr id="15" name="Picture 2" descr="http://madsenworld.dk/anigif/light/green_bl.gif"/>
              <p:cNvPicPr>
                <a:picLocks noChangeAspect="1" noChangeArrowheads="1" noCrop="1"/>
              </p:cNvPicPr>
              <p:nvPr/>
            </p:nvPicPr>
            <p:blipFill>
              <a:blip r:embed="rId2" cstate="print"/>
              <a:srcRect/>
              <a:stretch>
                <a:fillRect/>
              </a:stretch>
            </p:blipFill>
            <p:spPr bwMode="auto">
              <a:xfrm>
                <a:off x="3886200" y="3840480"/>
                <a:ext cx="266700" cy="266700"/>
              </a:xfrm>
              <a:prstGeom prst="rect">
                <a:avLst/>
              </a:prstGeom>
              <a:noFill/>
              <a:ln>
                <a:solidFill>
                  <a:schemeClr val="tx1"/>
                </a:solidFill>
              </a:ln>
            </p:spPr>
          </p:pic>
          <p:pic>
            <p:nvPicPr>
              <p:cNvPr id="16" name="Picture 2" descr="http://madsenworld.dk/anigif/light/green_bl.gif"/>
              <p:cNvPicPr>
                <a:picLocks noChangeAspect="1" noChangeArrowheads="1" noCrop="1"/>
              </p:cNvPicPr>
              <p:nvPr/>
            </p:nvPicPr>
            <p:blipFill>
              <a:blip r:embed="rId2" cstate="print"/>
              <a:srcRect/>
              <a:stretch>
                <a:fillRect/>
              </a:stretch>
            </p:blipFill>
            <p:spPr bwMode="auto">
              <a:xfrm>
                <a:off x="4191000" y="3840480"/>
                <a:ext cx="266700" cy="266700"/>
              </a:xfrm>
              <a:prstGeom prst="rect">
                <a:avLst/>
              </a:prstGeom>
              <a:noFill/>
              <a:ln>
                <a:solidFill>
                  <a:schemeClr val="tx1"/>
                </a:solidFill>
              </a:ln>
            </p:spPr>
          </p:pic>
        </p:grpSp>
      </p:gr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RESOLVE.CONF </a:t>
            </a:r>
            <a:r>
              <a:rPr lang="en-US" sz="1200" dirty="0" smtClean="0"/>
              <a:t>(1:3)</a:t>
            </a:r>
            <a:endParaRPr lang="en-US" sz="1200" dirty="0"/>
          </a:p>
        </p:txBody>
      </p:sp>
      <p:pic>
        <p:nvPicPr>
          <p:cNvPr id="7" name="Picture 2"/>
          <p:cNvPicPr>
            <a:picLocks noChangeAspect="1" noChangeArrowheads="1"/>
          </p:cNvPicPr>
          <p:nvPr/>
        </p:nvPicPr>
        <p:blipFill>
          <a:blip r:embed="rId2" cstate="print"/>
          <a:srcRect/>
          <a:stretch>
            <a:fillRect/>
          </a:stretch>
        </p:blipFill>
        <p:spPr bwMode="auto">
          <a:xfrm>
            <a:off x="622300" y="1066800"/>
            <a:ext cx="7899400" cy="4830763"/>
          </a:xfrm>
          <a:prstGeom prst="rect">
            <a:avLst/>
          </a:prstGeom>
          <a:noFill/>
          <a:ln w="9525">
            <a:no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RESOLVE.CONF </a:t>
            </a:r>
            <a:r>
              <a:rPr lang="en-US" sz="1200" dirty="0" smtClean="0"/>
              <a:t>(2:3)</a:t>
            </a:r>
            <a:endParaRPr lang="en-US" sz="1200" dirty="0"/>
          </a:p>
        </p:txBody>
      </p:sp>
      <p:pic>
        <p:nvPicPr>
          <p:cNvPr id="5" name="Picture 2"/>
          <p:cNvPicPr>
            <a:picLocks noChangeAspect="1" noChangeArrowheads="1"/>
          </p:cNvPicPr>
          <p:nvPr/>
        </p:nvPicPr>
        <p:blipFill>
          <a:blip r:embed="rId2" cstate="print"/>
          <a:srcRect/>
          <a:stretch>
            <a:fillRect/>
          </a:stretch>
        </p:blipFill>
        <p:spPr bwMode="auto">
          <a:xfrm>
            <a:off x="681831" y="1066800"/>
            <a:ext cx="7780337" cy="3040063"/>
          </a:xfrm>
          <a:prstGeom prst="rect">
            <a:avLst/>
          </a:prstGeom>
          <a:noFill/>
          <a:ln w="9525">
            <a:no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RESOLVE.CONF </a:t>
            </a:r>
            <a:r>
              <a:rPr lang="en-US" sz="1200" dirty="0" smtClean="0"/>
              <a:t>(3:3)</a:t>
            </a:r>
            <a:endParaRPr lang="en-US" sz="1200" dirty="0"/>
          </a:p>
        </p:txBody>
      </p:sp>
      <p:pic>
        <p:nvPicPr>
          <p:cNvPr id="6" name="Picture 2"/>
          <p:cNvPicPr>
            <a:picLocks noChangeAspect="1" noChangeArrowheads="1"/>
          </p:cNvPicPr>
          <p:nvPr/>
        </p:nvPicPr>
        <p:blipFill>
          <a:blip r:embed="rId2" cstate="print"/>
          <a:srcRect/>
          <a:stretch>
            <a:fillRect/>
          </a:stretch>
        </p:blipFill>
        <p:spPr bwMode="auto">
          <a:xfrm>
            <a:off x="711993" y="1066800"/>
            <a:ext cx="7720013" cy="5040313"/>
          </a:xfrm>
          <a:prstGeom prst="rect">
            <a:avLst/>
          </a:prstGeom>
          <a:noFill/>
          <a:ln w="9525">
            <a:no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Resolution: The DNS Admin POV</a:t>
            </a:r>
            <a:endParaRPr lang="en-US" dirty="0"/>
          </a:p>
        </p:txBody>
      </p:sp>
      <p:grpSp>
        <p:nvGrpSpPr>
          <p:cNvPr id="6" name="Group 46"/>
          <p:cNvGrpSpPr/>
          <p:nvPr/>
        </p:nvGrpSpPr>
        <p:grpSpPr>
          <a:xfrm>
            <a:off x="6934200" y="152400"/>
            <a:ext cx="1981200" cy="762000"/>
            <a:chOff x="6019800" y="3505200"/>
            <a:chExt cx="1981200" cy="762000"/>
          </a:xfrm>
        </p:grpSpPr>
        <p:sp>
          <p:nvSpPr>
            <p:cNvPr id="7" name="Rectangle 6"/>
            <p:cNvSpPr/>
            <p:nvPr/>
          </p:nvSpPr>
          <p:spPr>
            <a:xfrm>
              <a:off x="6019800" y="3505200"/>
              <a:ext cx="1981200"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madsenworld.dk/anigif/light/blinkdio.gif"/>
            <p:cNvPicPr>
              <a:picLocks noChangeAspect="1" noChangeArrowheads="1" noCrop="1"/>
            </p:cNvPicPr>
            <p:nvPr/>
          </p:nvPicPr>
          <p:blipFill>
            <a:blip r:embed="rId2" cstate="print"/>
            <a:srcRect/>
            <a:stretch>
              <a:fillRect/>
            </a:stretch>
          </p:blipFill>
          <p:spPr bwMode="auto">
            <a:xfrm>
              <a:off x="6096000" y="3581400"/>
              <a:ext cx="304800" cy="304800"/>
            </a:xfrm>
            <a:prstGeom prst="rect">
              <a:avLst/>
            </a:prstGeom>
            <a:noFill/>
          </p:spPr>
        </p:pic>
        <p:pic>
          <p:nvPicPr>
            <p:cNvPr id="9" name="Picture 2" descr="http://madsenworld.dk/anigif/light/blinkdio.gif"/>
            <p:cNvPicPr>
              <a:picLocks noChangeAspect="1" noChangeArrowheads="1" noCrop="1"/>
            </p:cNvPicPr>
            <p:nvPr/>
          </p:nvPicPr>
          <p:blipFill>
            <a:blip r:embed="rId2" cstate="print"/>
            <a:srcRect/>
            <a:stretch>
              <a:fillRect/>
            </a:stretch>
          </p:blipFill>
          <p:spPr bwMode="auto">
            <a:xfrm>
              <a:off x="6096000" y="3886200"/>
              <a:ext cx="304800" cy="304800"/>
            </a:xfrm>
            <a:prstGeom prst="rect">
              <a:avLst/>
            </a:prstGeom>
            <a:noFill/>
          </p:spPr>
        </p:pic>
        <p:pic>
          <p:nvPicPr>
            <p:cNvPr id="10" name="Picture 2" descr="http://madsenworld.dk/anigif/light/blinkdio.gif"/>
            <p:cNvPicPr>
              <a:picLocks noChangeAspect="1" noChangeArrowheads="1" noCrop="1"/>
            </p:cNvPicPr>
            <p:nvPr/>
          </p:nvPicPr>
          <p:blipFill>
            <a:blip r:embed="rId2" cstate="print"/>
            <a:srcRect/>
            <a:stretch>
              <a:fillRect/>
            </a:stretch>
          </p:blipFill>
          <p:spPr bwMode="auto">
            <a:xfrm>
              <a:off x="6400800" y="3581400"/>
              <a:ext cx="304800" cy="304800"/>
            </a:xfrm>
            <a:prstGeom prst="rect">
              <a:avLst/>
            </a:prstGeom>
            <a:noFill/>
          </p:spPr>
        </p:pic>
        <p:pic>
          <p:nvPicPr>
            <p:cNvPr id="11" name="Picture 2" descr="http://madsenworld.dk/anigif/light/blinkdio.gif"/>
            <p:cNvPicPr>
              <a:picLocks noChangeAspect="1" noChangeArrowheads="1" noCrop="1"/>
            </p:cNvPicPr>
            <p:nvPr/>
          </p:nvPicPr>
          <p:blipFill>
            <a:blip r:embed="rId2" cstate="print"/>
            <a:srcRect/>
            <a:stretch>
              <a:fillRect/>
            </a:stretch>
          </p:blipFill>
          <p:spPr bwMode="auto">
            <a:xfrm>
              <a:off x="6400800" y="3886200"/>
              <a:ext cx="304800" cy="304800"/>
            </a:xfrm>
            <a:prstGeom prst="rect">
              <a:avLst/>
            </a:prstGeom>
            <a:noFill/>
          </p:spPr>
        </p:pic>
        <p:pic>
          <p:nvPicPr>
            <p:cNvPr id="12" name="Picture 2" descr="http://madsenworld.dk/anigif/light/blinkdio.gif"/>
            <p:cNvPicPr>
              <a:picLocks noChangeAspect="1" noChangeArrowheads="1" noCrop="1"/>
            </p:cNvPicPr>
            <p:nvPr/>
          </p:nvPicPr>
          <p:blipFill>
            <a:blip r:embed="rId2" cstate="print"/>
            <a:srcRect/>
            <a:stretch>
              <a:fillRect/>
            </a:stretch>
          </p:blipFill>
          <p:spPr bwMode="auto">
            <a:xfrm>
              <a:off x="6705600" y="3581400"/>
              <a:ext cx="304800" cy="304800"/>
            </a:xfrm>
            <a:prstGeom prst="rect">
              <a:avLst/>
            </a:prstGeom>
            <a:noFill/>
          </p:spPr>
        </p:pic>
        <p:pic>
          <p:nvPicPr>
            <p:cNvPr id="13" name="Picture 2" descr="http://madsenworld.dk/anigif/light/blinkdio.gif"/>
            <p:cNvPicPr>
              <a:picLocks noChangeAspect="1" noChangeArrowheads="1" noCrop="1"/>
            </p:cNvPicPr>
            <p:nvPr/>
          </p:nvPicPr>
          <p:blipFill>
            <a:blip r:embed="rId2" cstate="print"/>
            <a:srcRect/>
            <a:stretch>
              <a:fillRect/>
            </a:stretch>
          </p:blipFill>
          <p:spPr bwMode="auto">
            <a:xfrm>
              <a:off x="6705600" y="3886200"/>
              <a:ext cx="304800" cy="304800"/>
            </a:xfrm>
            <a:prstGeom prst="rect">
              <a:avLst/>
            </a:prstGeom>
            <a:noFill/>
          </p:spPr>
        </p:pic>
        <p:pic>
          <p:nvPicPr>
            <p:cNvPr id="14" name="Picture 2" descr="http://madsenworld.dk/anigif/light/blinkdio.gif"/>
            <p:cNvPicPr>
              <a:picLocks noChangeAspect="1" noChangeArrowheads="1" noCrop="1"/>
            </p:cNvPicPr>
            <p:nvPr/>
          </p:nvPicPr>
          <p:blipFill>
            <a:blip r:embed="rId2" cstate="print"/>
            <a:srcRect/>
            <a:stretch>
              <a:fillRect/>
            </a:stretch>
          </p:blipFill>
          <p:spPr bwMode="auto">
            <a:xfrm>
              <a:off x="7010400" y="3581400"/>
              <a:ext cx="304800" cy="304800"/>
            </a:xfrm>
            <a:prstGeom prst="rect">
              <a:avLst/>
            </a:prstGeom>
            <a:noFill/>
          </p:spPr>
        </p:pic>
        <p:pic>
          <p:nvPicPr>
            <p:cNvPr id="15" name="Picture 2" descr="http://madsenworld.dk/anigif/light/blinkdio.gif"/>
            <p:cNvPicPr>
              <a:picLocks noChangeAspect="1" noChangeArrowheads="1" noCrop="1"/>
            </p:cNvPicPr>
            <p:nvPr/>
          </p:nvPicPr>
          <p:blipFill>
            <a:blip r:embed="rId2" cstate="print"/>
            <a:srcRect/>
            <a:stretch>
              <a:fillRect/>
            </a:stretch>
          </p:blipFill>
          <p:spPr bwMode="auto">
            <a:xfrm>
              <a:off x="7010400" y="3886200"/>
              <a:ext cx="304800" cy="304800"/>
            </a:xfrm>
            <a:prstGeom prst="rect">
              <a:avLst/>
            </a:prstGeom>
            <a:noFill/>
          </p:spPr>
        </p:pic>
        <p:pic>
          <p:nvPicPr>
            <p:cNvPr id="16" name="Picture 2" descr="http://madsenworld.dk/anigif/light/blinkdio.gif"/>
            <p:cNvPicPr>
              <a:picLocks noChangeAspect="1" noChangeArrowheads="1" noCrop="1"/>
            </p:cNvPicPr>
            <p:nvPr/>
          </p:nvPicPr>
          <p:blipFill>
            <a:blip r:embed="rId2" cstate="print"/>
            <a:srcRect/>
            <a:stretch>
              <a:fillRect/>
            </a:stretch>
          </p:blipFill>
          <p:spPr bwMode="auto">
            <a:xfrm>
              <a:off x="7315200" y="3581400"/>
              <a:ext cx="304800" cy="304800"/>
            </a:xfrm>
            <a:prstGeom prst="rect">
              <a:avLst/>
            </a:prstGeom>
            <a:noFill/>
          </p:spPr>
        </p:pic>
        <p:pic>
          <p:nvPicPr>
            <p:cNvPr id="17" name="Picture 2" descr="http://madsenworld.dk/anigif/light/blinkdio.gif"/>
            <p:cNvPicPr>
              <a:picLocks noChangeAspect="1" noChangeArrowheads="1" noCrop="1"/>
            </p:cNvPicPr>
            <p:nvPr/>
          </p:nvPicPr>
          <p:blipFill>
            <a:blip r:embed="rId2" cstate="print"/>
            <a:srcRect/>
            <a:stretch>
              <a:fillRect/>
            </a:stretch>
          </p:blipFill>
          <p:spPr bwMode="auto">
            <a:xfrm>
              <a:off x="7315200" y="3886200"/>
              <a:ext cx="304800" cy="304800"/>
            </a:xfrm>
            <a:prstGeom prst="rect">
              <a:avLst/>
            </a:prstGeom>
            <a:noFill/>
          </p:spPr>
        </p:pic>
        <p:pic>
          <p:nvPicPr>
            <p:cNvPr id="18" name="Picture 2" descr="http://madsenworld.dk/anigif/light/blinkdio.gif"/>
            <p:cNvPicPr>
              <a:picLocks noChangeAspect="1" noChangeArrowheads="1" noCrop="1"/>
            </p:cNvPicPr>
            <p:nvPr/>
          </p:nvPicPr>
          <p:blipFill>
            <a:blip r:embed="rId2" cstate="print"/>
            <a:srcRect/>
            <a:stretch>
              <a:fillRect/>
            </a:stretch>
          </p:blipFill>
          <p:spPr bwMode="auto">
            <a:xfrm>
              <a:off x="7620000" y="3581400"/>
              <a:ext cx="304800" cy="304800"/>
            </a:xfrm>
            <a:prstGeom prst="rect">
              <a:avLst/>
            </a:prstGeom>
            <a:noFill/>
          </p:spPr>
        </p:pic>
        <p:pic>
          <p:nvPicPr>
            <p:cNvPr id="19" name="Picture 2" descr="http://madsenworld.dk/anigif/light/blinkdio.gif"/>
            <p:cNvPicPr>
              <a:picLocks noChangeAspect="1" noChangeArrowheads="1" noCrop="1"/>
            </p:cNvPicPr>
            <p:nvPr/>
          </p:nvPicPr>
          <p:blipFill>
            <a:blip r:embed="rId2" cstate="print"/>
            <a:srcRect/>
            <a:stretch>
              <a:fillRect/>
            </a:stretch>
          </p:blipFill>
          <p:spPr bwMode="auto">
            <a:xfrm>
              <a:off x="7620000" y="3886200"/>
              <a:ext cx="304800" cy="304800"/>
            </a:xfrm>
            <a:prstGeom prst="rect">
              <a:avLst/>
            </a:prstGeom>
            <a:noFill/>
          </p:spPr>
        </p:pic>
      </p:grpSp>
      <p:sp>
        <p:nvSpPr>
          <p:cNvPr id="20" name="TextBox 19"/>
          <p:cNvSpPr txBox="1"/>
          <p:nvPr/>
        </p:nvSpPr>
        <p:spPr>
          <a:xfrm>
            <a:off x="685799" y="914400"/>
            <a:ext cx="7772401" cy="5401479"/>
          </a:xfrm>
          <a:prstGeom prst="rect">
            <a:avLst/>
          </a:prstGeom>
          <a:noFill/>
        </p:spPr>
        <p:txBody>
          <a:bodyPr wrap="square" rtlCol="0">
            <a:spAutoFit/>
          </a:bodyPr>
          <a:lstStyle/>
          <a:p>
            <a:r>
              <a:rPr lang="en-US" sz="1600" dirty="0" smtClean="0"/>
              <a:t>On August 7th, we experienced a 2 hour outage that impacted more than 150 customers. In researching this outage it was noticed that DNS caching had been disabled on the Oracle Database Servers. Also, in going through the logs on the F5 Local Traffic Manager (LTM), is was noticed that there were 39,696 port exhaustion errors on port 53 going to the three DNS servers, starting at approximately 4am and ending slightly after 3pm. There were also an additional 625,665 port exhaustion error messages that were dropped in the logs, bringing the total to 665,361 port exhaustion error messages.</a:t>
            </a:r>
            <a:br>
              <a:rPr lang="en-US" sz="1600" dirty="0" smtClean="0"/>
            </a:br>
            <a:r>
              <a:rPr lang="en-US" sz="1600" dirty="0" smtClean="0"/>
              <a:t/>
            </a:r>
            <a:br>
              <a:rPr lang="en-US" sz="1600" dirty="0" smtClean="0"/>
            </a:br>
            <a:r>
              <a:rPr lang="en-US" sz="1600" dirty="0" smtClean="0"/>
              <a:t>Further research discovered that there was a </a:t>
            </a:r>
            <a:r>
              <a:rPr lang="en-US" sz="1600" dirty="0" err="1" smtClean="0"/>
              <a:t>misconfiguration</a:t>
            </a:r>
            <a:r>
              <a:rPr lang="en-US" sz="1600" dirty="0" smtClean="0"/>
              <a:t> in the resolv.conf file on the servers in the data center. The resolv.conf file on these servers looked like this:</a:t>
            </a:r>
            <a:r>
              <a:rPr lang="en-US" sz="1400" dirty="0" smtClean="0"/>
              <a:t/>
            </a:r>
            <a:br>
              <a:rPr lang="en-US" sz="1400" dirty="0" smtClean="0"/>
            </a:br>
            <a:r>
              <a:rPr lang="en-US" sz="1600" dirty="0" smtClean="0"/>
              <a:t/>
            </a:r>
            <a:br>
              <a:rPr lang="en-US" sz="1600" dirty="0" smtClean="0"/>
            </a:br>
            <a:r>
              <a:rPr lang="en-US" sz="1100" dirty="0" smtClean="0">
                <a:latin typeface="Courier New" pitchFamily="49" charset="0"/>
                <a:cs typeface="Courier New" pitchFamily="49" charset="0"/>
              </a:rPr>
              <a:t>search </a:t>
            </a:r>
            <a:r>
              <a:rPr lang="en-US" sz="1100" dirty="0" err="1" smtClean="0">
                <a:latin typeface="Courier New" pitchFamily="49" charset="0"/>
                <a:cs typeface="Courier New" pitchFamily="49" charset="0"/>
              </a:rPr>
              <a:t>morgan.priv</a:t>
            </a: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nameserver 10.24.244.200 (VIP pointing to servers listed below)</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nameserver 10.24.244.21 (Bind server 01)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nameserver 10.24.244.25 (Bind server 02)</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nameserver 10.24.244.29 (Bind server 03)</a:t>
            </a:r>
            <a:r>
              <a:rPr lang="en-US" sz="1600" dirty="0" smtClean="0"/>
              <a:t/>
            </a:r>
            <a:br>
              <a:rPr lang="en-US" sz="1600" dirty="0" smtClean="0"/>
            </a:br>
            <a:r>
              <a:rPr lang="en-US" sz="1600" dirty="0" smtClean="0"/>
              <a:t/>
            </a:r>
            <a:br>
              <a:rPr lang="en-US" sz="1600" dirty="0" smtClean="0"/>
            </a:br>
            <a:r>
              <a:rPr lang="en-US" sz="1400" dirty="0" smtClean="0"/>
              <a:t>This results in the first DNS query going to the VIP for hostname and reverse IP resolution, and then to the three DNS servers. However, the 3 DNS servers which were supposed to be the alternative option to the VIP are also pointing to the same VIP. This basically sets up an infinite loop until the DNS queries time out.</a:t>
            </a:r>
            <a:br>
              <a:rPr lang="en-US" sz="1400" dirty="0" smtClean="0"/>
            </a:br>
            <a:r>
              <a:rPr lang="en-US" sz="1400" dirty="0" smtClean="0"/>
              <a:t/>
            </a:r>
            <a:br>
              <a:rPr lang="en-US" sz="1400" dirty="0" smtClean="0"/>
            </a:br>
            <a:r>
              <a:rPr lang="en-US" sz="1400" dirty="0" smtClean="0"/>
              <a:t>The recommended resolution was to remove the VIP and have the servers query the DNS servers directly.</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Resolution: The DNS Admin POV</a:t>
            </a:r>
            <a:endParaRPr lang="en-US" dirty="0"/>
          </a:p>
        </p:txBody>
      </p:sp>
      <p:grpSp>
        <p:nvGrpSpPr>
          <p:cNvPr id="2" name="Group 46"/>
          <p:cNvGrpSpPr/>
          <p:nvPr/>
        </p:nvGrpSpPr>
        <p:grpSpPr>
          <a:xfrm>
            <a:off x="6934200" y="152400"/>
            <a:ext cx="1981200" cy="762000"/>
            <a:chOff x="6019800" y="3505200"/>
            <a:chExt cx="1981200" cy="762000"/>
          </a:xfrm>
        </p:grpSpPr>
        <p:sp>
          <p:nvSpPr>
            <p:cNvPr id="7" name="Rectangle 6"/>
            <p:cNvSpPr/>
            <p:nvPr/>
          </p:nvSpPr>
          <p:spPr>
            <a:xfrm>
              <a:off x="6019800" y="3505200"/>
              <a:ext cx="1981200"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madsenworld.dk/anigif/light/blinkdio.gif"/>
            <p:cNvPicPr>
              <a:picLocks noChangeAspect="1" noChangeArrowheads="1" noCrop="1"/>
            </p:cNvPicPr>
            <p:nvPr/>
          </p:nvPicPr>
          <p:blipFill>
            <a:blip r:embed="rId2" cstate="print"/>
            <a:srcRect/>
            <a:stretch>
              <a:fillRect/>
            </a:stretch>
          </p:blipFill>
          <p:spPr bwMode="auto">
            <a:xfrm>
              <a:off x="6096000" y="3581400"/>
              <a:ext cx="304800" cy="304800"/>
            </a:xfrm>
            <a:prstGeom prst="rect">
              <a:avLst/>
            </a:prstGeom>
            <a:noFill/>
          </p:spPr>
        </p:pic>
        <p:pic>
          <p:nvPicPr>
            <p:cNvPr id="9" name="Picture 2" descr="http://madsenworld.dk/anigif/light/blinkdio.gif"/>
            <p:cNvPicPr>
              <a:picLocks noChangeAspect="1" noChangeArrowheads="1" noCrop="1"/>
            </p:cNvPicPr>
            <p:nvPr/>
          </p:nvPicPr>
          <p:blipFill>
            <a:blip r:embed="rId2" cstate="print"/>
            <a:srcRect/>
            <a:stretch>
              <a:fillRect/>
            </a:stretch>
          </p:blipFill>
          <p:spPr bwMode="auto">
            <a:xfrm>
              <a:off x="6096000" y="3886200"/>
              <a:ext cx="304800" cy="304800"/>
            </a:xfrm>
            <a:prstGeom prst="rect">
              <a:avLst/>
            </a:prstGeom>
            <a:noFill/>
          </p:spPr>
        </p:pic>
        <p:pic>
          <p:nvPicPr>
            <p:cNvPr id="10" name="Picture 2" descr="http://madsenworld.dk/anigif/light/blinkdio.gif"/>
            <p:cNvPicPr>
              <a:picLocks noChangeAspect="1" noChangeArrowheads="1" noCrop="1"/>
            </p:cNvPicPr>
            <p:nvPr/>
          </p:nvPicPr>
          <p:blipFill>
            <a:blip r:embed="rId2" cstate="print"/>
            <a:srcRect/>
            <a:stretch>
              <a:fillRect/>
            </a:stretch>
          </p:blipFill>
          <p:spPr bwMode="auto">
            <a:xfrm>
              <a:off x="6400800" y="3581400"/>
              <a:ext cx="304800" cy="304800"/>
            </a:xfrm>
            <a:prstGeom prst="rect">
              <a:avLst/>
            </a:prstGeom>
            <a:noFill/>
          </p:spPr>
        </p:pic>
        <p:pic>
          <p:nvPicPr>
            <p:cNvPr id="11" name="Picture 2" descr="http://madsenworld.dk/anigif/light/blinkdio.gif"/>
            <p:cNvPicPr>
              <a:picLocks noChangeAspect="1" noChangeArrowheads="1" noCrop="1"/>
            </p:cNvPicPr>
            <p:nvPr/>
          </p:nvPicPr>
          <p:blipFill>
            <a:blip r:embed="rId2" cstate="print"/>
            <a:srcRect/>
            <a:stretch>
              <a:fillRect/>
            </a:stretch>
          </p:blipFill>
          <p:spPr bwMode="auto">
            <a:xfrm>
              <a:off x="6400800" y="3886200"/>
              <a:ext cx="304800" cy="304800"/>
            </a:xfrm>
            <a:prstGeom prst="rect">
              <a:avLst/>
            </a:prstGeom>
            <a:noFill/>
          </p:spPr>
        </p:pic>
        <p:pic>
          <p:nvPicPr>
            <p:cNvPr id="12" name="Picture 2" descr="http://madsenworld.dk/anigif/light/blinkdio.gif"/>
            <p:cNvPicPr>
              <a:picLocks noChangeAspect="1" noChangeArrowheads="1" noCrop="1"/>
            </p:cNvPicPr>
            <p:nvPr/>
          </p:nvPicPr>
          <p:blipFill>
            <a:blip r:embed="rId2" cstate="print"/>
            <a:srcRect/>
            <a:stretch>
              <a:fillRect/>
            </a:stretch>
          </p:blipFill>
          <p:spPr bwMode="auto">
            <a:xfrm>
              <a:off x="6705600" y="3581400"/>
              <a:ext cx="304800" cy="304800"/>
            </a:xfrm>
            <a:prstGeom prst="rect">
              <a:avLst/>
            </a:prstGeom>
            <a:noFill/>
          </p:spPr>
        </p:pic>
        <p:pic>
          <p:nvPicPr>
            <p:cNvPr id="13" name="Picture 2" descr="http://madsenworld.dk/anigif/light/blinkdio.gif"/>
            <p:cNvPicPr>
              <a:picLocks noChangeAspect="1" noChangeArrowheads="1" noCrop="1"/>
            </p:cNvPicPr>
            <p:nvPr/>
          </p:nvPicPr>
          <p:blipFill>
            <a:blip r:embed="rId2" cstate="print"/>
            <a:srcRect/>
            <a:stretch>
              <a:fillRect/>
            </a:stretch>
          </p:blipFill>
          <p:spPr bwMode="auto">
            <a:xfrm>
              <a:off x="6705600" y="3886200"/>
              <a:ext cx="304800" cy="304800"/>
            </a:xfrm>
            <a:prstGeom prst="rect">
              <a:avLst/>
            </a:prstGeom>
            <a:noFill/>
          </p:spPr>
        </p:pic>
        <p:pic>
          <p:nvPicPr>
            <p:cNvPr id="14" name="Picture 2" descr="http://madsenworld.dk/anigif/light/blinkdio.gif"/>
            <p:cNvPicPr>
              <a:picLocks noChangeAspect="1" noChangeArrowheads="1" noCrop="1"/>
            </p:cNvPicPr>
            <p:nvPr/>
          </p:nvPicPr>
          <p:blipFill>
            <a:blip r:embed="rId2" cstate="print"/>
            <a:srcRect/>
            <a:stretch>
              <a:fillRect/>
            </a:stretch>
          </p:blipFill>
          <p:spPr bwMode="auto">
            <a:xfrm>
              <a:off x="7010400" y="3581400"/>
              <a:ext cx="304800" cy="304800"/>
            </a:xfrm>
            <a:prstGeom prst="rect">
              <a:avLst/>
            </a:prstGeom>
            <a:noFill/>
          </p:spPr>
        </p:pic>
        <p:pic>
          <p:nvPicPr>
            <p:cNvPr id="15" name="Picture 2" descr="http://madsenworld.dk/anigif/light/blinkdio.gif"/>
            <p:cNvPicPr>
              <a:picLocks noChangeAspect="1" noChangeArrowheads="1" noCrop="1"/>
            </p:cNvPicPr>
            <p:nvPr/>
          </p:nvPicPr>
          <p:blipFill>
            <a:blip r:embed="rId2" cstate="print"/>
            <a:srcRect/>
            <a:stretch>
              <a:fillRect/>
            </a:stretch>
          </p:blipFill>
          <p:spPr bwMode="auto">
            <a:xfrm>
              <a:off x="7010400" y="3886200"/>
              <a:ext cx="304800" cy="304800"/>
            </a:xfrm>
            <a:prstGeom prst="rect">
              <a:avLst/>
            </a:prstGeom>
            <a:noFill/>
          </p:spPr>
        </p:pic>
        <p:pic>
          <p:nvPicPr>
            <p:cNvPr id="16" name="Picture 2" descr="http://madsenworld.dk/anigif/light/blinkdio.gif"/>
            <p:cNvPicPr>
              <a:picLocks noChangeAspect="1" noChangeArrowheads="1" noCrop="1"/>
            </p:cNvPicPr>
            <p:nvPr/>
          </p:nvPicPr>
          <p:blipFill>
            <a:blip r:embed="rId2" cstate="print"/>
            <a:srcRect/>
            <a:stretch>
              <a:fillRect/>
            </a:stretch>
          </p:blipFill>
          <p:spPr bwMode="auto">
            <a:xfrm>
              <a:off x="7315200" y="3581400"/>
              <a:ext cx="304800" cy="304800"/>
            </a:xfrm>
            <a:prstGeom prst="rect">
              <a:avLst/>
            </a:prstGeom>
            <a:noFill/>
          </p:spPr>
        </p:pic>
        <p:pic>
          <p:nvPicPr>
            <p:cNvPr id="17" name="Picture 2" descr="http://madsenworld.dk/anigif/light/blinkdio.gif"/>
            <p:cNvPicPr>
              <a:picLocks noChangeAspect="1" noChangeArrowheads="1" noCrop="1"/>
            </p:cNvPicPr>
            <p:nvPr/>
          </p:nvPicPr>
          <p:blipFill>
            <a:blip r:embed="rId2" cstate="print"/>
            <a:srcRect/>
            <a:stretch>
              <a:fillRect/>
            </a:stretch>
          </p:blipFill>
          <p:spPr bwMode="auto">
            <a:xfrm>
              <a:off x="7315200" y="3886200"/>
              <a:ext cx="304800" cy="304800"/>
            </a:xfrm>
            <a:prstGeom prst="rect">
              <a:avLst/>
            </a:prstGeom>
            <a:noFill/>
          </p:spPr>
        </p:pic>
        <p:pic>
          <p:nvPicPr>
            <p:cNvPr id="18" name="Picture 2" descr="http://madsenworld.dk/anigif/light/blinkdio.gif"/>
            <p:cNvPicPr>
              <a:picLocks noChangeAspect="1" noChangeArrowheads="1" noCrop="1"/>
            </p:cNvPicPr>
            <p:nvPr/>
          </p:nvPicPr>
          <p:blipFill>
            <a:blip r:embed="rId2" cstate="print"/>
            <a:srcRect/>
            <a:stretch>
              <a:fillRect/>
            </a:stretch>
          </p:blipFill>
          <p:spPr bwMode="auto">
            <a:xfrm>
              <a:off x="7620000" y="3581400"/>
              <a:ext cx="304800" cy="304800"/>
            </a:xfrm>
            <a:prstGeom prst="rect">
              <a:avLst/>
            </a:prstGeom>
            <a:noFill/>
          </p:spPr>
        </p:pic>
        <p:pic>
          <p:nvPicPr>
            <p:cNvPr id="19" name="Picture 2" descr="http://madsenworld.dk/anigif/light/blinkdio.gif"/>
            <p:cNvPicPr>
              <a:picLocks noChangeAspect="1" noChangeArrowheads="1" noCrop="1"/>
            </p:cNvPicPr>
            <p:nvPr/>
          </p:nvPicPr>
          <p:blipFill>
            <a:blip r:embed="rId2" cstate="print"/>
            <a:srcRect/>
            <a:stretch>
              <a:fillRect/>
            </a:stretch>
          </p:blipFill>
          <p:spPr bwMode="auto">
            <a:xfrm>
              <a:off x="7620000" y="3886200"/>
              <a:ext cx="304800" cy="304800"/>
            </a:xfrm>
            <a:prstGeom prst="rect">
              <a:avLst/>
            </a:prstGeom>
            <a:noFill/>
          </p:spPr>
        </p:pic>
      </p:grpSp>
      <p:sp>
        <p:nvSpPr>
          <p:cNvPr id="21" name="TextBox 20"/>
          <p:cNvSpPr txBox="1"/>
          <p:nvPr/>
        </p:nvSpPr>
        <p:spPr>
          <a:xfrm>
            <a:off x="685799" y="914400"/>
            <a:ext cx="7772401" cy="4185761"/>
          </a:xfrm>
          <a:prstGeom prst="rect">
            <a:avLst/>
          </a:prstGeom>
          <a:noFill/>
        </p:spPr>
        <p:txBody>
          <a:bodyPr wrap="square" rtlCol="0">
            <a:spAutoFit/>
          </a:bodyPr>
          <a:lstStyle/>
          <a:p>
            <a:r>
              <a:rPr lang="en-US" sz="1400" dirty="0" smtClean="0"/>
              <a:t>These graphs give an overview of what was happening throughout August 7th on the  servers.  I noticed that there is a sudden drop in connections right around 10:40am;  and returning at around 10:45 am.</a:t>
            </a:r>
          </a:p>
          <a:p>
            <a:endParaRPr lang="en-US" sz="1400" dirty="0" smtClean="0"/>
          </a:p>
          <a:p>
            <a:r>
              <a:rPr lang="en-US" sz="1400" dirty="0" smtClean="0"/>
              <a:t>If you look at the files I’ve sent out previously, there is actually less evidence of port exhaustion between 10:22 and 10:42; with increasing levels of port exhaustion as connections and activity increases after about 12:07pm.</a:t>
            </a:r>
          </a:p>
          <a:p>
            <a:endParaRPr lang="en-US" sz="1400" dirty="0" smtClean="0"/>
          </a:p>
          <a:p>
            <a:r>
              <a:rPr lang="en-US" sz="1400" dirty="0" smtClean="0"/>
              <a:t>Additionally, I went back over the last few days and looked for port exhaustion for the DNS servers on port 53 and found the following:</a:t>
            </a:r>
          </a:p>
          <a:p>
            <a:endParaRPr lang="en-US" sz="1400" dirty="0" smtClean="0"/>
          </a:p>
          <a:p>
            <a:r>
              <a:rPr lang="en-US" sz="1400" dirty="0" smtClean="0">
                <a:latin typeface="Courier New" pitchFamily="49" charset="0"/>
                <a:cs typeface="Courier New" pitchFamily="49" charset="0"/>
              </a:rPr>
              <a:t>Jul 29 –     16 port exhaustion errors</a:t>
            </a:r>
          </a:p>
          <a:p>
            <a:r>
              <a:rPr lang="en-US" sz="1400" dirty="0" smtClean="0">
                <a:latin typeface="Courier New" pitchFamily="49" charset="0"/>
                <a:cs typeface="Courier New" pitchFamily="49" charset="0"/>
              </a:rPr>
              <a:t>Jul 30 –      7 port exhaustion errors</a:t>
            </a:r>
          </a:p>
          <a:p>
            <a:r>
              <a:rPr lang="en-US" sz="1400" dirty="0" smtClean="0">
                <a:latin typeface="Courier New" pitchFamily="49" charset="0"/>
                <a:cs typeface="Courier New" pitchFamily="49" charset="0"/>
              </a:rPr>
              <a:t>Jul 31 –      8 port exhaustion errors</a:t>
            </a:r>
          </a:p>
          <a:p>
            <a:r>
              <a:rPr lang="en-US" sz="1400" dirty="0" smtClean="0">
                <a:latin typeface="Courier New" pitchFamily="49" charset="0"/>
                <a:cs typeface="Courier New" pitchFamily="49" charset="0"/>
              </a:rPr>
              <a:t>Aug 1  –      6 port exhaustion errors</a:t>
            </a:r>
          </a:p>
          <a:p>
            <a:r>
              <a:rPr lang="en-US" sz="1400" dirty="0" smtClean="0">
                <a:latin typeface="Courier New" pitchFamily="49" charset="0"/>
                <a:cs typeface="Courier New" pitchFamily="49" charset="0"/>
              </a:rPr>
              <a:t>Aug 2  – 38,711 port exhaustion errors</a:t>
            </a:r>
          </a:p>
          <a:p>
            <a:r>
              <a:rPr lang="en-US" sz="1400" dirty="0" smtClean="0">
                <a:latin typeface="Courier New" pitchFamily="49" charset="0"/>
                <a:cs typeface="Courier New" pitchFamily="49" charset="0"/>
              </a:rPr>
              <a:t>Aug 3  – 26,023 port exhaustion errors</a:t>
            </a:r>
          </a:p>
          <a:p>
            <a:r>
              <a:rPr lang="en-US" sz="1400" dirty="0" smtClean="0">
                <a:latin typeface="Courier New" pitchFamily="49" charset="0"/>
                <a:cs typeface="Courier New" pitchFamily="49" charset="0"/>
              </a:rPr>
              <a:t>Aug 4  – 22,614 port exhaustion errors</a:t>
            </a:r>
          </a:p>
          <a:p>
            <a:r>
              <a:rPr lang="en-US" sz="1400" dirty="0" smtClean="0">
                <a:latin typeface="Courier New" pitchFamily="49" charset="0"/>
                <a:cs typeface="Courier New" pitchFamily="49" charset="0"/>
              </a:rPr>
              <a:t>Aug 5  –     20 port exhaustion errors</a:t>
            </a:r>
          </a:p>
          <a:p>
            <a:r>
              <a:rPr lang="en-US" sz="1400" dirty="0" smtClean="0">
                <a:latin typeface="Courier New" pitchFamily="49" charset="0"/>
                <a:cs typeface="Courier New" pitchFamily="49" charset="0"/>
              </a:rPr>
              <a:t>Aug 6  – 11,282 port exhaustion errors</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Resolution: The DNS Admin POV</a:t>
            </a:r>
            <a:endParaRPr lang="en-US" dirty="0"/>
          </a:p>
        </p:txBody>
      </p:sp>
      <p:grpSp>
        <p:nvGrpSpPr>
          <p:cNvPr id="2" name="Group 46"/>
          <p:cNvGrpSpPr/>
          <p:nvPr/>
        </p:nvGrpSpPr>
        <p:grpSpPr>
          <a:xfrm>
            <a:off x="6934200" y="152400"/>
            <a:ext cx="1981200" cy="762000"/>
            <a:chOff x="6019800" y="3505200"/>
            <a:chExt cx="1981200" cy="762000"/>
          </a:xfrm>
        </p:grpSpPr>
        <p:sp>
          <p:nvSpPr>
            <p:cNvPr id="7" name="Rectangle 6"/>
            <p:cNvSpPr/>
            <p:nvPr/>
          </p:nvSpPr>
          <p:spPr>
            <a:xfrm>
              <a:off x="6019800" y="3505200"/>
              <a:ext cx="1981200"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madsenworld.dk/anigif/light/blinkdio.gif"/>
            <p:cNvPicPr>
              <a:picLocks noChangeAspect="1" noChangeArrowheads="1" noCrop="1"/>
            </p:cNvPicPr>
            <p:nvPr/>
          </p:nvPicPr>
          <p:blipFill>
            <a:blip r:embed="rId2" cstate="print"/>
            <a:srcRect/>
            <a:stretch>
              <a:fillRect/>
            </a:stretch>
          </p:blipFill>
          <p:spPr bwMode="auto">
            <a:xfrm>
              <a:off x="6096000" y="3581400"/>
              <a:ext cx="304800" cy="304800"/>
            </a:xfrm>
            <a:prstGeom prst="rect">
              <a:avLst/>
            </a:prstGeom>
            <a:noFill/>
          </p:spPr>
        </p:pic>
        <p:pic>
          <p:nvPicPr>
            <p:cNvPr id="9" name="Picture 2" descr="http://madsenworld.dk/anigif/light/blinkdio.gif"/>
            <p:cNvPicPr>
              <a:picLocks noChangeAspect="1" noChangeArrowheads="1" noCrop="1"/>
            </p:cNvPicPr>
            <p:nvPr/>
          </p:nvPicPr>
          <p:blipFill>
            <a:blip r:embed="rId2" cstate="print"/>
            <a:srcRect/>
            <a:stretch>
              <a:fillRect/>
            </a:stretch>
          </p:blipFill>
          <p:spPr bwMode="auto">
            <a:xfrm>
              <a:off x="6096000" y="3886200"/>
              <a:ext cx="304800" cy="304800"/>
            </a:xfrm>
            <a:prstGeom prst="rect">
              <a:avLst/>
            </a:prstGeom>
            <a:noFill/>
          </p:spPr>
        </p:pic>
        <p:pic>
          <p:nvPicPr>
            <p:cNvPr id="10" name="Picture 2" descr="http://madsenworld.dk/anigif/light/blinkdio.gif"/>
            <p:cNvPicPr>
              <a:picLocks noChangeAspect="1" noChangeArrowheads="1" noCrop="1"/>
            </p:cNvPicPr>
            <p:nvPr/>
          </p:nvPicPr>
          <p:blipFill>
            <a:blip r:embed="rId2" cstate="print"/>
            <a:srcRect/>
            <a:stretch>
              <a:fillRect/>
            </a:stretch>
          </p:blipFill>
          <p:spPr bwMode="auto">
            <a:xfrm>
              <a:off x="6400800" y="3581400"/>
              <a:ext cx="304800" cy="304800"/>
            </a:xfrm>
            <a:prstGeom prst="rect">
              <a:avLst/>
            </a:prstGeom>
            <a:noFill/>
          </p:spPr>
        </p:pic>
        <p:pic>
          <p:nvPicPr>
            <p:cNvPr id="11" name="Picture 2" descr="http://madsenworld.dk/anigif/light/blinkdio.gif"/>
            <p:cNvPicPr>
              <a:picLocks noChangeAspect="1" noChangeArrowheads="1" noCrop="1"/>
            </p:cNvPicPr>
            <p:nvPr/>
          </p:nvPicPr>
          <p:blipFill>
            <a:blip r:embed="rId2" cstate="print"/>
            <a:srcRect/>
            <a:stretch>
              <a:fillRect/>
            </a:stretch>
          </p:blipFill>
          <p:spPr bwMode="auto">
            <a:xfrm>
              <a:off x="6400800" y="3886200"/>
              <a:ext cx="304800" cy="304800"/>
            </a:xfrm>
            <a:prstGeom prst="rect">
              <a:avLst/>
            </a:prstGeom>
            <a:noFill/>
          </p:spPr>
        </p:pic>
        <p:pic>
          <p:nvPicPr>
            <p:cNvPr id="12" name="Picture 2" descr="http://madsenworld.dk/anigif/light/blinkdio.gif"/>
            <p:cNvPicPr>
              <a:picLocks noChangeAspect="1" noChangeArrowheads="1" noCrop="1"/>
            </p:cNvPicPr>
            <p:nvPr/>
          </p:nvPicPr>
          <p:blipFill>
            <a:blip r:embed="rId2" cstate="print"/>
            <a:srcRect/>
            <a:stretch>
              <a:fillRect/>
            </a:stretch>
          </p:blipFill>
          <p:spPr bwMode="auto">
            <a:xfrm>
              <a:off x="6705600" y="3581400"/>
              <a:ext cx="304800" cy="304800"/>
            </a:xfrm>
            <a:prstGeom prst="rect">
              <a:avLst/>
            </a:prstGeom>
            <a:noFill/>
          </p:spPr>
        </p:pic>
        <p:pic>
          <p:nvPicPr>
            <p:cNvPr id="13" name="Picture 2" descr="http://madsenworld.dk/anigif/light/blinkdio.gif"/>
            <p:cNvPicPr>
              <a:picLocks noChangeAspect="1" noChangeArrowheads="1" noCrop="1"/>
            </p:cNvPicPr>
            <p:nvPr/>
          </p:nvPicPr>
          <p:blipFill>
            <a:blip r:embed="rId2" cstate="print"/>
            <a:srcRect/>
            <a:stretch>
              <a:fillRect/>
            </a:stretch>
          </p:blipFill>
          <p:spPr bwMode="auto">
            <a:xfrm>
              <a:off x="6705600" y="3886200"/>
              <a:ext cx="304800" cy="304800"/>
            </a:xfrm>
            <a:prstGeom prst="rect">
              <a:avLst/>
            </a:prstGeom>
            <a:noFill/>
          </p:spPr>
        </p:pic>
        <p:pic>
          <p:nvPicPr>
            <p:cNvPr id="14" name="Picture 2" descr="http://madsenworld.dk/anigif/light/blinkdio.gif"/>
            <p:cNvPicPr>
              <a:picLocks noChangeAspect="1" noChangeArrowheads="1" noCrop="1"/>
            </p:cNvPicPr>
            <p:nvPr/>
          </p:nvPicPr>
          <p:blipFill>
            <a:blip r:embed="rId2" cstate="print"/>
            <a:srcRect/>
            <a:stretch>
              <a:fillRect/>
            </a:stretch>
          </p:blipFill>
          <p:spPr bwMode="auto">
            <a:xfrm>
              <a:off x="7010400" y="3581400"/>
              <a:ext cx="304800" cy="304800"/>
            </a:xfrm>
            <a:prstGeom prst="rect">
              <a:avLst/>
            </a:prstGeom>
            <a:noFill/>
          </p:spPr>
        </p:pic>
        <p:pic>
          <p:nvPicPr>
            <p:cNvPr id="15" name="Picture 2" descr="http://madsenworld.dk/anigif/light/blinkdio.gif"/>
            <p:cNvPicPr>
              <a:picLocks noChangeAspect="1" noChangeArrowheads="1" noCrop="1"/>
            </p:cNvPicPr>
            <p:nvPr/>
          </p:nvPicPr>
          <p:blipFill>
            <a:blip r:embed="rId2" cstate="print"/>
            <a:srcRect/>
            <a:stretch>
              <a:fillRect/>
            </a:stretch>
          </p:blipFill>
          <p:spPr bwMode="auto">
            <a:xfrm>
              <a:off x="7010400" y="3886200"/>
              <a:ext cx="304800" cy="304800"/>
            </a:xfrm>
            <a:prstGeom prst="rect">
              <a:avLst/>
            </a:prstGeom>
            <a:noFill/>
          </p:spPr>
        </p:pic>
        <p:pic>
          <p:nvPicPr>
            <p:cNvPr id="16" name="Picture 2" descr="http://madsenworld.dk/anigif/light/blinkdio.gif"/>
            <p:cNvPicPr>
              <a:picLocks noChangeAspect="1" noChangeArrowheads="1" noCrop="1"/>
            </p:cNvPicPr>
            <p:nvPr/>
          </p:nvPicPr>
          <p:blipFill>
            <a:blip r:embed="rId2" cstate="print"/>
            <a:srcRect/>
            <a:stretch>
              <a:fillRect/>
            </a:stretch>
          </p:blipFill>
          <p:spPr bwMode="auto">
            <a:xfrm>
              <a:off x="7315200" y="3581400"/>
              <a:ext cx="304800" cy="304800"/>
            </a:xfrm>
            <a:prstGeom prst="rect">
              <a:avLst/>
            </a:prstGeom>
            <a:noFill/>
          </p:spPr>
        </p:pic>
        <p:pic>
          <p:nvPicPr>
            <p:cNvPr id="17" name="Picture 2" descr="http://madsenworld.dk/anigif/light/blinkdio.gif"/>
            <p:cNvPicPr>
              <a:picLocks noChangeAspect="1" noChangeArrowheads="1" noCrop="1"/>
            </p:cNvPicPr>
            <p:nvPr/>
          </p:nvPicPr>
          <p:blipFill>
            <a:blip r:embed="rId2" cstate="print"/>
            <a:srcRect/>
            <a:stretch>
              <a:fillRect/>
            </a:stretch>
          </p:blipFill>
          <p:spPr bwMode="auto">
            <a:xfrm>
              <a:off x="7315200" y="3886200"/>
              <a:ext cx="304800" cy="304800"/>
            </a:xfrm>
            <a:prstGeom prst="rect">
              <a:avLst/>
            </a:prstGeom>
            <a:noFill/>
          </p:spPr>
        </p:pic>
        <p:pic>
          <p:nvPicPr>
            <p:cNvPr id="18" name="Picture 2" descr="http://madsenworld.dk/anigif/light/blinkdio.gif"/>
            <p:cNvPicPr>
              <a:picLocks noChangeAspect="1" noChangeArrowheads="1" noCrop="1"/>
            </p:cNvPicPr>
            <p:nvPr/>
          </p:nvPicPr>
          <p:blipFill>
            <a:blip r:embed="rId2" cstate="print"/>
            <a:srcRect/>
            <a:stretch>
              <a:fillRect/>
            </a:stretch>
          </p:blipFill>
          <p:spPr bwMode="auto">
            <a:xfrm>
              <a:off x="7620000" y="3581400"/>
              <a:ext cx="304800" cy="304800"/>
            </a:xfrm>
            <a:prstGeom prst="rect">
              <a:avLst/>
            </a:prstGeom>
            <a:noFill/>
          </p:spPr>
        </p:pic>
        <p:pic>
          <p:nvPicPr>
            <p:cNvPr id="19" name="Picture 2" descr="http://madsenworld.dk/anigif/light/blinkdio.gif"/>
            <p:cNvPicPr>
              <a:picLocks noChangeAspect="1" noChangeArrowheads="1" noCrop="1"/>
            </p:cNvPicPr>
            <p:nvPr/>
          </p:nvPicPr>
          <p:blipFill>
            <a:blip r:embed="rId2" cstate="print"/>
            <a:srcRect/>
            <a:stretch>
              <a:fillRect/>
            </a:stretch>
          </p:blipFill>
          <p:spPr bwMode="auto">
            <a:xfrm>
              <a:off x="7620000" y="3886200"/>
              <a:ext cx="304800" cy="304800"/>
            </a:xfrm>
            <a:prstGeom prst="rect">
              <a:avLst/>
            </a:prstGeom>
            <a:noFill/>
          </p:spPr>
        </p:pic>
      </p:grpSp>
      <p:sp>
        <p:nvSpPr>
          <p:cNvPr id="20" name="TextBox 19"/>
          <p:cNvSpPr txBox="1"/>
          <p:nvPr/>
        </p:nvSpPr>
        <p:spPr>
          <a:xfrm>
            <a:off x="685799" y="914400"/>
            <a:ext cx="7772401" cy="2462213"/>
          </a:xfrm>
          <a:prstGeom prst="rect">
            <a:avLst/>
          </a:prstGeom>
          <a:noFill/>
        </p:spPr>
        <p:txBody>
          <a:bodyPr wrap="square" rtlCol="0">
            <a:spAutoFit/>
          </a:bodyPr>
          <a:lstStyle/>
          <a:p>
            <a:r>
              <a:rPr lang="en-US" sz="1400" dirty="0" smtClean="0"/>
              <a:t>Additionally, I did some calculations on the additional port exhaustion log messages that were dropped – these were the throttling error that I mentioned previously.</a:t>
            </a:r>
          </a:p>
          <a:p>
            <a:endParaRPr lang="en-US" sz="1400" dirty="0" smtClean="0"/>
          </a:p>
          <a:p>
            <a:r>
              <a:rPr lang="en-US" sz="1400" dirty="0" smtClean="0"/>
              <a:t>On the 7th of August there were an additional 625,665 port exhaustion error messages that were dropped. On August 3rd, there were an additional 99,199 port exhaustion error messages that were dropped.</a:t>
            </a:r>
          </a:p>
          <a:p>
            <a:endParaRPr lang="en-US" sz="1400" dirty="0" smtClean="0"/>
          </a:p>
          <a:p>
            <a:r>
              <a:rPr lang="en-US" sz="1400" dirty="0" smtClean="0"/>
              <a:t>And on August 2nd, there were an additional 204,315 port exhaustion error messages that were dropped.</a:t>
            </a:r>
          </a:p>
          <a:p>
            <a:endParaRPr lang="en-US" sz="1400" dirty="0" smtClean="0"/>
          </a:p>
          <a:p>
            <a:r>
              <a:rPr lang="en-US" sz="1400" dirty="0" smtClean="0"/>
              <a:t>These numbers are in addition to the numbers of port exhaustion errors previously reported.</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Resolution: The System Admin POV</a:t>
            </a:r>
            <a:endParaRPr lang="en-US" dirty="0"/>
          </a:p>
        </p:txBody>
      </p:sp>
      <p:grpSp>
        <p:nvGrpSpPr>
          <p:cNvPr id="2" name="Group 46"/>
          <p:cNvGrpSpPr/>
          <p:nvPr/>
        </p:nvGrpSpPr>
        <p:grpSpPr>
          <a:xfrm>
            <a:off x="6934200" y="152400"/>
            <a:ext cx="1981200" cy="762000"/>
            <a:chOff x="6019800" y="3505200"/>
            <a:chExt cx="1981200" cy="762000"/>
          </a:xfrm>
        </p:grpSpPr>
        <p:sp>
          <p:nvSpPr>
            <p:cNvPr id="7" name="Rectangle 6"/>
            <p:cNvSpPr/>
            <p:nvPr/>
          </p:nvSpPr>
          <p:spPr>
            <a:xfrm>
              <a:off x="6019800" y="3505200"/>
              <a:ext cx="1981200" cy="7620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madsenworld.dk/anigif/light/blinkdio.gif"/>
            <p:cNvPicPr>
              <a:picLocks noChangeAspect="1" noChangeArrowheads="1" noCrop="1"/>
            </p:cNvPicPr>
            <p:nvPr/>
          </p:nvPicPr>
          <p:blipFill>
            <a:blip r:embed="rId2" cstate="print"/>
            <a:srcRect/>
            <a:stretch>
              <a:fillRect/>
            </a:stretch>
          </p:blipFill>
          <p:spPr bwMode="auto">
            <a:xfrm>
              <a:off x="6096000" y="3581400"/>
              <a:ext cx="304800" cy="304800"/>
            </a:xfrm>
            <a:prstGeom prst="rect">
              <a:avLst/>
            </a:prstGeom>
            <a:noFill/>
          </p:spPr>
        </p:pic>
        <p:pic>
          <p:nvPicPr>
            <p:cNvPr id="9" name="Picture 2" descr="http://madsenworld.dk/anigif/light/blinkdio.gif"/>
            <p:cNvPicPr>
              <a:picLocks noChangeAspect="1" noChangeArrowheads="1" noCrop="1"/>
            </p:cNvPicPr>
            <p:nvPr/>
          </p:nvPicPr>
          <p:blipFill>
            <a:blip r:embed="rId2" cstate="print"/>
            <a:srcRect/>
            <a:stretch>
              <a:fillRect/>
            </a:stretch>
          </p:blipFill>
          <p:spPr bwMode="auto">
            <a:xfrm>
              <a:off x="6096000" y="3886200"/>
              <a:ext cx="304800" cy="304800"/>
            </a:xfrm>
            <a:prstGeom prst="rect">
              <a:avLst/>
            </a:prstGeom>
            <a:noFill/>
          </p:spPr>
        </p:pic>
        <p:pic>
          <p:nvPicPr>
            <p:cNvPr id="10" name="Picture 2" descr="http://madsenworld.dk/anigif/light/blinkdio.gif"/>
            <p:cNvPicPr>
              <a:picLocks noChangeAspect="1" noChangeArrowheads="1" noCrop="1"/>
            </p:cNvPicPr>
            <p:nvPr/>
          </p:nvPicPr>
          <p:blipFill>
            <a:blip r:embed="rId2" cstate="print"/>
            <a:srcRect/>
            <a:stretch>
              <a:fillRect/>
            </a:stretch>
          </p:blipFill>
          <p:spPr bwMode="auto">
            <a:xfrm>
              <a:off x="6400800" y="3581400"/>
              <a:ext cx="304800" cy="304800"/>
            </a:xfrm>
            <a:prstGeom prst="rect">
              <a:avLst/>
            </a:prstGeom>
            <a:noFill/>
          </p:spPr>
        </p:pic>
        <p:pic>
          <p:nvPicPr>
            <p:cNvPr id="11" name="Picture 2" descr="http://madsenworld.dk/anigif/light/blinkdio.gif"/>
            <p:cNvPicPr>
              <a:picLocks noChangeAspect="1" noChangeArrowheads="1" noCrop="1"/>
            </p:cNvPicPr>
            <p:nvPr/>
          </p:nvPicPr>
          <p:blipFill>
            <a:blip r:embed="rId2" cstate="print"/>
            <a:srcRect/>
            <a:stretch>
              <a:fillRect/>
            </a:stretch>
          </p:blipFill>
          <p:spPr bwMode="auto">
            <a:xfrm>
              <a:off x="6400800" y="3886200"/>
              <a:ext cx="304800" cy="304800"/>
            </a:xfrm>
            <a:prstGeom prst="rect">
              <a:avLst/>
            </a:prstGeom>
            <a:noFill/>
          </p:spPr>
        </p:pic>
        <p:pic>
          <p:nvPicPr>
            <p:cNvPr id="12" name="Picture 2" descr="http://madsenworld.dk/anigif/light/blinkdio.gif"/>
            <p:cNvPicPr>
              <a:picLocks noChangeAspect="1" noChangeArrowheads="1" noCrop="1"/>
            </p:cNvPicPr>
            <p:nvPr/>
          </p:nvPicPr>
          <p:blipFill>
            <a:blip r:embed="rId2" cstate="print"/>
            <a:srcRect/>
            <a:stretch>
              <a:fillRect/>
            </a:stretch>
          </p:blipFill>
          <p:spPr bwMode="auto">
            <a:xfrm>
              <a:off x="6705600" y="3581400"/>
              <a:ext cx="304800" cy="304800"/>
            </a:xfrm>
            <a:prstGeom prst="rect">
              <a:avLst/>
            </a:prstGeom>
            <a:noFill/>
          </p:spPr>
        </p:pic>
        <p:pic>
          <p:nvPicPr>
            <p:cNvPr id="13" name="Picture 2" descr="http://madsenworld.dk/anigif/light/blinkdio.gif"/>
            <p:cNvPicPr>
              <a:picLocks noChangeAspect="1" noChangeArrowheads="1" noCrop="1"/>
            </p:cNvPicPr>
            <p:nvPr/>
          </p:nvPicPr>
          <p:blipFill>
            <a:blip r:embed="rId2" cstate="print"/>
            <a:srcRect/>
            <a:stretch>
              <a:fillRect/>
            </a:stretch>
          </p:blipFill>
          <p:spPr bwMode="auto">
            <a:xfrm>
              <a:off x="6705600" y="3886200"/>
              <a:ext cx="304800" cy="304800"/>
            </a:xfrm>
            <a:prstGeom prst="rect">
              <a:avLst/>
            </a:prstGeom>
            <a:noFill/>
          </p:spPr>
        </p:pic>
        <p:pic>
          <p:nvPicPr>
            <p:cNvPr id="14" name="Picture 2" descr="http://madsenworld.dk/anigif/light/blinkdio.gif"/>
            <p:cNvPicPr>
              <a:picLocks noChangeAspect="1" noChangeArrowheads="1" noCrop="1"/>
            </p:cNvPicPr>
            <p:nvPr/>
          </p:nvPicPr>
          <p:blipFill>
            <a:blip r:embed="rId2" cstate="print"/>
            <a:srcRect/>
            <a:stretch>
              <a:fillRect/>
            </a:stretch>
          </p:blipFill>
          <p:spPr bwMode="auto">
            <a:xfrm>
              <a:off x="7010400" y="3581400"/>
              <a:ext cx="304800" cy="304800"/>
            </a:xfrm>
            <a:prstGeom prst="rect">
              <a:avLst/>
            </a:prstGeom>
            <a:noFill/>
          </p:spPr>
        </p:pic>
        <p:pic>
          <p:nvPicPr>
            <p:cNvPr id="15" name="Picture 2" descr="http://madsenworld.dk/anigif/light/blinkdio.gif"/>
            <p:cNvPicPr>
              <a:picLocks noChangeAspect="1" noChangeArrowheads="1" noCrop="1"/>
            </p:cNvPicPr>
            <p:nvPr/>
          </p:nvPicPr>
          <p:blipFill>
            <a:blip r:embed="rId2" cstate="print"/>
            <a:srcRect/>
            <a:stretch>
              <a:fillRect/>
            </a:stretch>
          </p:blipFill>
          <p:spPr bwMode="auto">
            <a:xfrm>
              <a:off x="7010400" y="3886200"/>
              <a:ext cx="304800" cy="304800"/>
            </a:xfrm>
            <a:prstGeom prst="rect">
              <a:avLst/>
            </a:prstGeom>
            <a:noFill/>
          </p:spPr>
        </p:pic>
        <p:pic>
          <p:nvPicPr>
            <p:cNvPr id="16" name="Picture 2" descr="http://madsenworld.dk/anigif/light/blinkdio.gif"/>
            <p:cNvPicPr>
              <a:picLocks noChangeAspect="1" noChangeArrowheads="1" noCrop="1"/>
            </p:cNvPicPr>
            <p:nvPr/>
          </p:nvPicPr>
          <p:blipFill>
            <a:blip r:embed="rId2" cstate="print"/>
            <a:srcRect/>
            <a:stretch>
              <a:fillRect/>
            </a:stretch>
          </p:blipFill>
          <p:spPr bwMode="auto">
            <a:xfrm>
              <a:off x="7315200" y="3581400"/>
              <a:ext cx="304800" cy="304800"/>
            </a:xfrm>
            <a:prstGeom prst="rect">
              <a:avLst/>
            </a:prstGeom>
            <a:noFill/>
          </p:spPr>
        </p:pic>
        <p:pic>
          <p:nvPicPr>
            <p:cNvPr id="17" name="Picture 2" descr="http://madsenworld.dk/anigif/light/blinkdio.gif"/>
            <p:cNvPicPr>
              <a:picLocks noChangeAspect="1" noChangeArrowheads="1" noCrop="1"/>
            </p:cNvPicPr>
            <p:nvPr/>
          </p:nvPicPr>
          <p:blipFill>
            <a:blip r:embed="rId2" cstate="print"/>
            <a:srcRect/>
            <a:stretch>
              <a:fillRect/>
            </a:stretch>
          </p:blipFill>
          <p:spPr bwMode="auto">
            <a:xfrm>
              <a:off x="7315200" y="3886200"/>
              <a:ext cx="304800" cy="304800"/>
            </a:xfrm>
            <a:prstGeom prst="rect">
              <a:avLst/>
            </a:prstGeom>
            <a:noFill/>
          </p:spPr>
        </p:pic>
        <p:pic>
          <p:nvPicPr>
            <p:cNvPr id="18" name="Picture 2" descr="http://madsenworld.dk/anigif/light/blinkdio.gif"/>
            <p:cNvPicPr>
              <a:picLocks noChangeAspect="1" noChangeArrowheads="1" noCrop="1"/>
            </p:cNvPicPr>
            <p:nvPr/>
          </p:nvPicPr>
          <p:blipFill>
            <a:blip r:embed="rId2" cstate="print"/>
            <a:srcRect/>
            <a:stretch>
              <a:fillRect/>
            </a:stretch>
          </p:blipFill>
          <p:spPr bwMode="auto">
            <a:xfrm>
              <a:off x="7620000" y="3581400"/>
              <a:ext cx="304800" cy="304800"/>
            </a:xfrm>
            <a:prstGeom prst="rect">
              <a:avLst/>
            </a:prstGeom>
            <a:noFill/>
          </p:spPr>
        </p:pic>
        <p:pic>
          <p:nvPicPr>
            <p:cNvPr id="19" name="Picture 2" descr="http://madsenworld.dk/anigif/light/blinkdio.gif"/>
            <p:cNvPicPr>
              <a:picLocks noChangeAspect="1" noChangeArrowheads="1" noCrop="1"/>
            </p:cNvPicPr>
            <p:nvPr/>
          </p:nvPicPr>
          <p:blipFill>
            <a:blip r:embed="rId2" cstate="print"/>
            <a:srcRect/>
            <a:stretch>
              <a:fillRect/>
            </a:stretch>
          </p:blipFill>
          <p:spPr bwMode="auto">
            <a:xfrm>
              <a:off x="7620000" y="3886200"/>
              <a:ext cx="304800" cy="304800"/>
            </a:xfrm>
            <a:prstGeom prst="rect">
              <a:avLst/>
            </a:prstGeom>
            <a:noFill/>
          </p:spPr>
        </p:pic>
      </p:grpSp>
      <p:sp>
        <p:nvSpPr>
          <p:cNvPr id="21" name="TextBox 20"/>
          <p:cNvSpPr txBox="1"/>
          <p:nvPr/>
        </p:nvSpPr>
        <p:spPr>
          <a:xfrm>
            <a:off x="685799" y="914400"/>
            <a:ext cx="7772401" cy="5109091"/>
          </a:xfrm>
          <a:prstGeom prst="rect">
            <a:avLst/>
          </a:prstGeom>
          <a:noFill/>
        </p:spPr>
        <p:txBody>
          <a:bodyPr wrap="square" rtlCol="0">
            <a:spAutoFit/>
          </a:bodyPr>
          <a:lstStyle/>
          <a:p>
            <a:r>
              <a:rPr lang="en-US" sz="1400" dirty="0" smtClean="0"/>
              <a:t>Every </a:t>
            </a:r>
            <a:r>
              <a:rPr lang="en-US" sz="1400" dirty="0" err="1" smtClean="0"/>
              <a:t>unix</a:t>
            </a:r>
            <a:r>
              <a:rPr lang="en-US" sz="1400" dirty="0" smtClean="0"/>
              <a:t> box at the LAX data center has this resolv.conf file: </a:t>
            </a:r>
          </a:p>
          <a:p>
            <a:endParaRPr lang="en-US" sz="1400" dirty="0" smtClean="0"/>
          </a:p>
          <a:p>
            <a:r>
              <a:rPr lang="en-US" sz="1200" dirty="0" smtClean="0">
                <a:latin typeface="Courier New" pitchFamily="49" charset="0"/>
                <a:cs typeface="Courier New" pitchFamily="49" charset="0"/>
              </a:rPr>
              <a:t>search </a:t>
            </a:r>
            <a:r>
              <a:rPr lang="en-US" sz="1200" dirty="0" err="1" smtClean="0">
                <a:latin typeface="Courier New" pitchFamily="49" charset="0"/>
                <a:cs typeface="Courier New" pitchFamily="49" charset="0"/>
              </a:rPr>
              <a:t>morgan.priv</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nameserver 10.24.244.200 (VIP pointing to both AD01 and AD02 windows servers)</a:t>
            </a:r>
          </a:p>
          <a:p>
            <a:r>
              <a:rPr lang="en-US" sz="1200" dirty="0" smtClean="0">
                <a:latin typeface="Courier New" pitchFamily="49" charset="0"/>
                <a:cs typeface="Courier New" pitchFamily="49" charset="0"/>
              </a:rPr>
              <a:t>nameserver 10.24.244.21  (Bind server 01)</a:t>
            </a:r>
          </a:p>
          <a:p>
            <a:r>
              <a:rPr lang="en-US" sz="1200" dirty="0" smtClean="0">
                <a:latin typeface="Courier New" pitchFamily="49" charset="0"/>
                <a:cs typeface="Courier New" pitchFamily="49" charset="0"/>
              </a:rPr>
              <a:t>nameserver 10.24.244.25  (Bind server 02)</a:t>
            </a:r>
          </a:p>
          <a:p>
            <a:r>
              <a:rPr lang="en-US" sz="1200" dirty="0" smtClean="0">
                <a:latin typeface="Courier New" pitchFamily="49" charset="0"/>
                <a:cs typeface="Courier New" pitchFamily="49" charset="0"/>
              </a:rPr>
              <a:t>nameserver 10.24.244.29  (Bind server 03)</a:t>
            </a:r>
          </a:p>
          <a:p>
            <a:endParaRPr lang="en-US" sz="1400" dirty="0" smtClean="0"/>
          </a:p>
          <a:p>
            <a:r>
              <a:rPr lang="en-US" sz="1400" dirty="0" smtClean="0"/>
              <a:t>The idea behind this design is to firstly query the VIP (for hostname resolution) and then, the 3 bind servers which are slave DNS servers of the AD DNS servers described above.</a:t>
            </a:r>
          </a:p>
          <a:p>
            <a:endParaRPr lang="en-US" sz="1400" dirty="0" smtClean="0"/>
          </a:p>
          <a:p>
            <a:r>
              <a:rPr lang="en-US" sz="1400" dirty="0" smtClean="0"/>
              <a:t>Now,  I've found that the BIND servers (</a:t>
            </a:r>
            <a:r>
              <a:rPr lang="en-US" sz="1400" dirty="0" err="1" smtClean="0"/>
              <a:t>unix</a:t>
            </a:r>
            <a:r>
              <a:rPr lang="en-US" sz="1400" dirty="0" smtClean="0"/>
              <a:t>) which are supposed to be the alternative option to the VIP, have the same /etc/resolv.conf file and therefore are also pointing to the VIP on the first place. As you can imagine this basically ends up in an infinite loop until the load balancer get finally some relief or the DNS queries timeout. </a:t>
            </a:r>
          </a:p>
          <a:p>
            <a:endParaRPr lang="en-US" sz="1400" dirty="0" smtClean="0"/>
          </a:p>
          <a:p>
            <a:r>
              <a:rPr lang="en-US" sz="1400" dirty="0" smtClean="0"/>
              <a:t>Refer to the attachment "Morgan current arch" to see the workflow. </a:t>
            </a:r>
          </a:p>
          <a:p>
            <a:endParaRPr lang="en-US" sz="1400" dirty="0" smtClean="0"/>
          </a:p>
          <a:p>
            <a:r>
              <a:rPr lang="en-US" sz="1400" dirty="0" smtClean="0"/>
              <a:t>The fix should be easy and basically would consist of removing the VIP from the /etc/resolv.conf from the Bind servers and have them pointing to each AD server (bind01 -&gt; AD01, bind02 -&gt; AD02, etc).</a:t>
            </a:r>
          </a:p>
          <a:p>
            <a:endParaRPr lang="en-US" sz="1400" dirty="0" smtClean="0"/>
          </a:p>
          <a:p>
            <a:r>
              <a:rPr lang="en-US" sz="1400" dirty="0" smtClean="0"/>
              <a:t>The ultimate solution would be to remove the VIP from all the /etc/resolv.conf files and query the BIND servers (Helen has been asking for this for months) and although we have done that in the DEN environment, apparently that hasn't been done on the LAX side yet.</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457200" y="2202109"/>
            <a:ext cx="8229600" cy="4110539"/>
          </a:xfrm>
          <a:prstGeom prst="rect">
            <a:avLst/>
          </a:prstGeom>
          <a:noFill/>
          <a:ln w="9525">
            <a:solidFill>
              <a:schemeClr val="tx1"/>
            </a:solid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2895600" y="762000"/>
            <a:ext cx="5788152" cy="1996793"/>
          </a:xfrm>
          <a:prstGeom prst="rect">
            <a:avLst/>
          </a:prstGeom>
          <a:noFill/>
          <a:ln w="9525">
            <a:solidFill>
              <a:schemeClr val="tx1"/>
            </a:solidFill>
            <a:miter lim="800000"/>
            <a:headEnd/>
            <a:tailEnd/>
          </a:ln>
        </p:spPr>
      </p:pic>
      <p:sp>
        <p:nvSpPr>
          <p:cNvPr id="6" name="Text Placeholder 5"/>
          <p:cNvSpPr>
            <a:spLocks noGrp="1"/>
          </p:cNvSpPr>
          <p:nvPr>
            <p:ph type="body" sz="quarter" idx="10"/>
          </p:nvPr>
        </p:nvSpPr>
        <p:spPr/>
        <p:txBody>
          <a:bodyPr/>
          <a:lstStyle/>
          <a:p>
            <a:r>
              <a:rPr lang="en-US" dirty="0" smtClean="0"/>
              <a:t>cd $MORGAN_BASE/</a:t>
            </a:r>
            <a:r>
              <a:rPr lang="en-US" dirty="0" err="1" smtClean="0"/>
              <a:t>San_Francisco</a:t>
            </a:r>
            <a:endParaRPr lang="en-US" dirty="0"/>
          </a:p>
        </p:txBody>
      </p:sp>
    </p:spTree>
    <p:extLst>
      <p:ext uri="{BB962C8B-B14F-4D97-AF65-F5344CB8AC3E}">
        <p14:creationId xmlns="" xmlns:p14="http://schemas.microsoft.com/office/powerpoint/2010/main" val="152527181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Port Exhaustion Conclusions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As a DBA you MUST understand how DNS is configured for every one of your databases</a:t>
            </a:r>
          </a:p>
          <a:p>
            <a:pPr>
              <a:defRPr/>
            </a:pPr>
            <a:r>
              <a:rPr lang="en-US" dirty="0" smtClean="0">
                <a:latin typeface="Arial" pitchFamily="34" charset="0"/>
                <a:cs typeface="Arial" pitchFamily="34" charset="0"/>
              </a:rPr>
              <a:t>As a DBA you MUST understand resolv.conf and monitor it for content and changes</a:t>
            </a:r>
          </a:p>
          <a:p>
            <a:pPr>
              <a:defRPr/>
            </a:pPr>
            <a:r>
              <a:rPr lang="en-US" dirty="0" smtClean="0">
                <a:latin typeface="Arial" pitchFamily="34" charset="0"/>
                <a:cs typeface="Arial" pitchFamily="34" charset="0"/>
              </a:rPr>
              <a:t>As a DBA you MUST educate DNS and System Admins about how to connect to a RAC cluster or a standby</a:t>
            </a:r>
          </a:p>
          <a:p>
            <a:pPr>
              <a:defRPr/>
            </a:pPr>
            <a:r>
              <a:rPr lang="en-US" dirty="0" smtClean="0">
                <a:latin typeface="Arial" pitchFamily="34" charset="0"/>
                <a:cs typeface="Arial" pitchFamily="34" charset="0"/>
              </a:rPr>
              <a:t>As a DBA, when troubleshooting connection issues, you MUST log in from an application server to identify what is actually going on ... you can't just FTP to the box</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1295400"/>
          </a:xfrm>
        </p:spPr>
        <p:txBody>
          <a:bodyPr/>
          <a:lstStyle/>
          <a:p>
            <a:pPr algn="r"/>
            <a:r>
              <a:rPr lang="fr-FR" dirty="0" smtClean="0"/>
              <a:t>Case 5: Storage Storage Everywhere</a:t>
            </a:r>
            <a:br>
              <a:rPr lang="fr-FR" dirty="0" smtClean="0"/>
            </a:br>
            <a:r>
              <a:rPr lang="fr-FR" dirty="0" smtClean="0"/>
              <a:t/>
            </a:r>
            <a:br>
              <a:rPr lang="fr-FR" dirty="0" smtClean="0"/>
            </a:br>
            <a:r>
              <a:rPr lang="fr-FR" sz="1400" dirty="0" smtClean="0"/>
              <a:t>and not a byte to to fill</a:t>
            </a:r>
            <a:endParaRPr lang="en-US" sz="14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Processing Stops and the NOC says</a:t>
            </a:r>
            <a:endParaRPr lang="en-US" dirty="0"/>
          </a:p>
        </p:txBody>
      </p:sp>
      <p:sp>
        <p:nvSpPr>
          <p:cNvPr id="7" name="TextBox 6"/>
          <p:cNvSpPr txBox="1"/>
          <p:nvPr/>
        </p:nvSpPr>
        <p:spPr>
          <a:xfrm>
            <a:off x="685799" y="1066801"/>
            <a:ext cx="7772401" cy="307777"/>
          </a:xfrm>
          <a:prstGeom prst="rect">
            <a:avLst/>
          </a:prstGeom>
          <a:noFill/>
        </p:spPr>
        <p:txBody>
          <a:bodyPr wrap="square" rtlCol="0">
            <a:spAutoFit/>
          </a:bodyPr>
          <a:lstStyle/>
          <a:p>
            <a:r>
              <a:rPr lang="en-US" sz="1400" kern="0" dirty="0" smtClean="0">
                <a:cs typeface="Arial" pitchFamily="34" charset="0"/>
              </a:rPr>
              <a:t>[Ticket] Commented: (1246816) mount points filled 100% on dc1laxdb01 and dc1laxdb03</a:t>
            </a:r>
            <a:endParaRPr lang="en-US" sz="1400" dirty="0" smtClean="0"/>
          </a:p>
        </p:txBody>
      </p:sp>
      <p:sp>
        <p:nvSpPr>
          <p:cNvPr id="8" name="TextBox 7"/>
          <p:cNvSpPr txBox="1"/>
          <p:nvPr/>
        </p:nvSpPr>
        <p:spPr>
          <a:xfrm>
            <a:off x="685800" y="1676400"/>
            <a:ext cx="7772400" cy="2862322"/>
          </a:xfrm>
          <a:prstGeom prst="rect">
            <a:avLst/>
          </a:prstGeom>
          <a:solidFill>
            <a:schemeClr val="bg1">
              <a:lumMod val="95000"/>
            </a:schemeClr>
          </a:solidFill>
          <a:ln>
            <a:solidFill>
              <a:schemeClr val="tx1"/>
            </a:solidFill>
          </a:ln>
        </p:spPr>
        <p:txBody>
          <a:bodyPr wrap="square" rtlCol="0">
            <a:spAutoFit/>
          </a:bodyPr>
          <a:lstStyle/>
          <a:p>
            <a:r>
              <a:rPr lang="en-US" dirty="0" smtClean="0"/>
              <a:t>Hi,</a:t>
            </a:r>
            <a:br>
              <a:rPr lang="en-US" dirty="0" smtClean="0"/>
            </a:br>
            <a:r>
              <a:rPr lang="en-US" dirty="0" smtClean="0"/>
              <a:t/>
            </a:r>
            <a:br>
              <a:rPr lang="en-US" dirty="0" smtClean="0"/>
            </a:br>
            <a:r>
              <a:rPr lang="en-US" dirty="0" smtClean="0"/>
              <a:t>Two mounts got filled 100%, please add space as early as possible.</a:t>
            </a:r>
            <a:br>
              <a:rPr lang="en-US" dirty="0" smtClean="0"/>
            </a:br>
            <a:r>
              <a:rPr lang="en-US" dirty="0" smtClean="0"/>
              <a:t>/u108 on dc1laxdb01</a:t>
            </a:r>
            <a:br>
              <a:rPr lang="en-US" dirty="0" smtClean="0"/>
            </a:br>
            <a:r>
              <a:rPr lang="en-US" dirty="0" smtClean="0"/>
              <a:t>/export/home on dc1laxdb03</a:t>
            </a:r>
            <a:br>
              <a:rPr lang="en-US" dirty="0" smtClean="0"/>
            </a:br>
            <a:r>
              <a:rPr lang="en-US" dirty="0" smtClean="0"/>
              <a:t/>
            </a:r>
            <a:br>
              <a:rPr lang="en-US" dirty="0" smtClean="0"/>
            </a:br>
            <a:r>
              <a:rPr lang="en-US" dirty="0" smtClean="0"/>
              <a:t>There are only datafiles in both mount points,</a:t>
            </a:r>
            <a:br>
              <a:rPr lang="en-US" dirty="0" smtClean="0"/>
            </a:br>
            <a:r>
              <a:rPr lang="en-US" dirty="0" smtClean="0"/>
              <a:t/>
            </a:r>
            <a:br>
              <a:rPr lang="en-US" dirty="0" smtClean="0"/>
            </a:br>
            <a:r>
              <a:rPr lang="en-US" dirty="0" smtClean="0"/>
              <a:t>Thanks</a:t>
            </a:r>
            <a:br>
              <a:rPr lang="en-US" dirty="0" smtClean="0"/>
            </a:br>
            <a:r>
              <a:rPr lang="en-US" dirty="0" smtClean="0"/>
              <a:t>Murphy</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Ticket 1246816</a:t>
            </a:r>
            <a:endParaRPr lang="en-US" dirty="0"/>
          </a:p>
        </p:txBody>
      </p:sp>
      <p:sp>
        <p:nvSpPr>
          <p:cNvPr id="7" name="TextBox 6"/>
          <p:cNvSpPr txBox="1"/>
          <p:nvPr/>
        </p:nvSpPr>
        <p:spPr>
          <a:xfrm>
            <a:off x="1894824" y="1066800"/>
            <a:ext cx="5354351" cy="5078313"/>
          </a:xfrm>
          <a:prstGeom prst="rect">
            <a:avLst/>
          </a:prstGeom>
          <a:solidFill>
            <a:schemeClr val="bg1">
              <a:lumMod val="95000"/>
            </a:schemeClr>
          </a:solidFill>
          <a:ln>
            <a:solidFill>
              <a:schemeClr val="tx1"/>
            </a:solidFill>
          </a:ln>
        </p:spPr>
        <p:txBody>
          <a:bodyPr wrap="none" rtlCol="0">
            <a:spAutoFit/>
          </a:bodyPr>
          <a:lstStyle/>
          <a:p>
            <a:r>
              <a:rPr lang="en-US" sz="900" dirty="0">
                <a:latin typeface="Courier New" panose="02070309020205020404" pitchFamily="49" charset="0"/>
                <a:cs typeface="Courier New" panose="02070309020205020404" pitchFamily="49" charset="0"/>
              </a:rPr>
              <a:t>-bash-3.00$ </a:t>
            </a:r>
            <a:r>
              <a:rPr lang="en-US" sz="900" dirty="0" err="1">
                <a:latin typeface="Courier New" panose="02070309020205020404" pitchFamily="49" charset="0"/>
                <a:cs typeface="Courier New" panose="02070309020205020404" pitchFamily="49" charset="0"/>
              </a:rPr>
              <a:t>df</a:t>
            </a:r>
            <a:r>
              <a:rPr lang="en-US" sz="900" dirty="0">
                <a:latin typeface="Courier New" panose="02070309020205020404" pitchFamily="49" charset="0"/>
                <a:cs typeface="Courier New" panose="02070309020205020404" pitchFamily="49" charset="0"/>
              </a:rPr>
              <a:t> -h</a:t>
            </a:r>
          </a:p>
          <a:p>
            <a:r>
              <a:rPr lang="en-US" sz="900" dirty="0" err="1">
                <a:latin typeface="Courier New" panose="02070309020205020404" pitchFamily="49" charset="0"/>
                <a:cs typeface="Courier New" panose="02070309020205020404" pitchFamily="49" charset="0"/>
              </a:rPr>
              <a:t>Filesystem</a:t>
            </a:r>
            <a:r>
              <a:rPr lang="en-US" sz="900" dirty="0">
                <a:latin typeface="Courier New" panose="02070309020205020404" pitchFamily="49" charset="0"/>
                <a:cs typeface="Courier New" panose="02070309020205020404" pitchFamily="49" charset="0"/>
              </a:rPr>
              <a:t>             size   used  avail capacity  Mounted on</a:t>
            </a:r>
          </a:p>
          <a:p>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dev</a:t>
            </a:r>
            <a:r>
              <a:rPr lang="en-US" sz="900" dirty="0">
                <a:latin typeface="Courier New" panose="02070309020205020404" pitchFamily="49" charset="0"/>
                <a:cs typeface="Courier New" panose="02070309020205020404" pitchFamily="49" charset="0"/>
              </a:rPr>
              <a:t>/md/</a:t>
            </a:r>
            <a:r>
              <a:rPr lang="en-US" sz="900" dirty="0" err="1">
                <a:latin typeface="Courier New" panose="02070309020205020404" pitchFamily="49" charset="0"/>
                <a:cs typeface="Courier New" panose="02070309020205020404" pitchFamily="49" charset="0"/>
              </a:rPr>
              <a:t>dsk</a:t>
            </a:r>
            <a:r>
              <a:rPr lang="en-US" sz="900" dirty="0">
                <a:latin typeface="Courier New" panose="02070309020205020404" pitchFamily="49" charset="0"/>
                <a:cs typeface="Courier New" panose="02070309020205020404" pitchFamily="49" charset="0"/>
              </a:rPr>
              <a:t>/d100        37G    11G    26G    29%    /</a:t>
            </a:r>
          </a:p>
          <a:p>
            <a:r>
              <a:rPr lang="en-US" sz="900" dirty="0">
                <a:latin typeface="Courier New" panose="02070309020205020404" pitchFamily="49" charset="0"/>
                <a:cs typeface="Courier New" panose="02070309020205020404" pitchFamily="49" charset="0"/>
              </a:rPr>
              <a:t>/devices                 0K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0%    /devices</a:t>
            </a:r>
          </a:p>
          <a:p>
            <a:r>
              <a:rPr lang="en-US" sz="900" dirty="0" err="1">
                <a:latin typeface="Courier New" panose="02070309020205020404" pitchFamily="49" charset="0"/>
                <a:cs typeface="Courier New" panose="02070309020205020404" pitchFamily="49" charset="0"/>
              </a:rPr>
              <a:t>ctfs</a:t>
            </a:r>
            <a:r>
              <a:rPr lang="en-US" sz="900" dirty="0">
                <a:latin typeface="Courier New" panose="02070309020205020404" pitchFamily="49" charset="0"/>
                <a:cs typeface="Courier New" panose="02070309020205020404" pitchFamily="49" charset="0"/>
              </a:rPr>
              <a:t>                     0K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0%    /system/contract</a:t>
            </a:r>
          </a:p>
          <a:p>
            <a:r>
              <a:rPr lang="en-US" sz="900" dirty="0" err="1">
                <a:latin typeface="Courier New" panose="02070309020205020404" pitchFamily="49" charset="0"/>
                <a:cs typeface="Courier New" panose="02070309020205020404" pitchFamily="49" charset="0"/>
              </a:rPr>
              <a:t>proc</a:t>
            </a:r>
            <a:r>
              <a:rPr lang="en-US" sz="900" dirty="0">
                <a:latin typeface="Courier New" panose="02070309020205020404" pitchFamily="49" charset="0"/>
                <a:cs typeface="Courier New" panose="02070309020205020404" pitchFamily="49" charset="0"/>
              </a:rPr>
              <a:t>                     0K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0%    /</a:t>
            </a:r>
            <a:r>
              <a:rPr lang="en-US" sz="900" dirty="0" err="1">
                <a:latin typeface="Courier New" panose="02070309020205020404" pitchFamily="49" charset="0"/>
                <a:cs typeface="Courier New" panose="02070309020205020404" pitchFamily="49" charset="0"/>
              </a:rPr>
              <a:t>proc</a:t>
            </a:r>
            <a:endParaRPr lang="en-US" sz="900" dirty="0">
              <a:latin typeface="Courier New" panose="02070309020205020404" pitchFamily="49" charset="0"/>
              <a:cs typeface="Courier New" panose="02070309020205020404" pitchFamily="49" charset="0"/>
            </a:endParaRPr>
          </a:p>
          <a:p>
            <a:r>
              <a:rPr lang="en-US" sz="900" dirty="0" err="1">
                <a:latin typeface="Courier New" panose="02070309020205020404" pitchFamily="49" charset="0"/>
                <a:cs typeface="Courier New" panose="02070309020205020404" pitchFamily="49" charset="0"/>
              </a:rPr>
              <a:t>mnttab</a:t>
            </a:r>
            <a:r>
              <a:rPr lang="en-US" sz="900" dirty="0">
                <a:latin typeface="Courier New" panose="02070309020205020404" pitchFamily="49" charset="0"/>
                <a:cs typeface="Courier New" panose="02070309020205020404" pitchFamily="49" charset="0"/>
              </a:rPr>
              <a:t>                   0K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0%    /</a:t>
            </a:r>
            <a:r>
              <a:rPr lang="en-US" sz="900" dirty="0" err="1">
                <a:latin typeface="Courier New" panose="02070309020205020404" pitchFamily="49" charset="0"/>
                <a:cs typeface="Courier New" panose="02070309020205020404" pitchFamily="49" charset="0"/>
              </a:rPr>
              <a:t>etc</a:t>
            </a:r>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mnttab</a:t>
            </a:r>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swap                    61G   2.1M    61G     1%    /</a:t>
            </a:r>
            <a:r>
              <a:rPr lang="en-US" sz="900" dirty="0" err="1">
                <a:latin typeface="Courier New" panose="02070309020205020404" pitchFamily="49" charset="0"/>
                <a:cs typeface="Courier New" panose="02070309020205020404" pitchFamily="49" charset="0"/>
              </a:rPr>
              <a:t>etc</a:t>
            </a:r>
            <a:r>
              <a:rPr lang="en-US" sz="900" dirty="0">
                <a:latin typeface="Courier New" panose="02070309020205020404" pitchFamily="49" charset="0"/>
                <a:cs typeface="Courier New" panose="02070309020205020404" pitchFamily="49" charset="0"/>
              </a:rPr>
              <a:t>/svc/volatile</a:t>
            </a:r>
          </a:p>
          <a:p>
            <a:r>
              <a:rPr lang="en-US" sz="900" dirty="0" err="1">
                <a:latin typeface="Courier New" panose="02070309020205020404" pitchFamily="49" charset="0"/>
                <a:cs typeface="Courier New" panose="02070309020205020404" pitchFamily="49" charset="0"/>
              </a:rPr>
              <a:t>objfs</a:t>
            </a:r>
            <a:r>
              <a:rPr lang="en-US" sz="900" dirty="0">
                <a:latin typeface="Courier New" panose="02070309020205020404" pitchFamily="49" charset="0"/>
                <a:cs typeface="Courier New" panose="02070309020205020404" pitchFamily="49" charset="0"/>
              </a:rPr>
              <a:t>                    0K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0%    /system/object</a:t>
            </a:r>
          </a:p>
          <a:p>
            <a:r>
              <a:rPr lang="en-US" sz="900" dirty="0" err="1">
                <a:latin typeface="Courier New" panose="02070309020205020404" pitchFamily="49" charset="0"/>
                <a:cs typeface="Courier New" panose="02070309020205020404" pitchFamily="49" charset="0"/>
              </a:rPr>
              <a:t>sharefs</a:t>
            </a:r>
            <a:r>
              <a:rPr lang="en-US" sz="900" dirty="0">
                <a:latin typeface="Courier New" panose="02070309020205020404" pitchFamily="49" charset="0"/>
                <a:cs typeface="Courier New" panose="02070309020205020404" pitchFamily="49" charset="0"/>
              </a:rPr>
              <a:t>                  0K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0%    /</a:t>
            </a:r>
            <a:r>
              <a:rPr lang="en-US" sz="900" dirty="0" err="1">
                <a:latin typeface="Courier New" panose="02070309020205020404" pitchFamily="49" charset="0"/>
                <a:cs typeface="Courier New" panose="02070309020205020404" pitchFamily="49" charset="0"/>
              </a:rPr>
              <a:t>etc</a:t>
            </a:r>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dfs</a:t>
            </a:r>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sharetab</a:t>
            </a:r>
            <a:endParaRPr lang="en-US" sz="900" dirty="0">
              <a:latin typeface="Courier New" panose="02070309020205020404" pitchFamily="49" charset="0"/>
              <a:cs typeface="Courier New" panose="02070309020205020404" pitchFamily="49" charset="0"/>
            </a:endParaRPr>
          </a:p>
          <a:p>
            <a:r>
              <a:rPr lang="en-US" sz="900" dirty="0" err="1">
                <a:latin typeface="Courier New" panose="02070309020205020404" pitchFamily="49" charset="0"/>
                <a:cs typeface="Courier New" panose="02070309020205020404" pitchFamily="49" charset="0"/>
              </a:rPr>
              <a:t>fd</a:t>
            </a:r>
            <a:r>
              <a:rPr lang="en-US" sz="900" dirty="0">
                <a:latin typeface="Courier New" panose="02070309020205020404" pitchFamily="49" charset="0"/>
                <a:cs typeface="Courier New" panose="02070309020205020404" pitchFamily="49" charset="0"/>
              </a:rPr>
              <a:t>                       0K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0K</a:t>
            </a:r>
            <a:r>
              <a:rPr lang="en-US" sz="900" dirty="0">
                <a:latin typeface="Courier New" panose="02070309020205020404" pitchFamily="49" charset="0"/>
                <a:cs typeface="Courier New" panose="02070309020205020404" pitchFamily="49" charset="0"/>
              </a:rPr>
              <a:t>     0%    /</a:t>
            </a:r>
            <a:r>
              <a:rPr lang="en-US" sz="900" dirty="0" err="1">
                <a:latin typeface="Courier New" panose="02070309020205020404" pitchFamily="49" charset="0"/>
                <a:cs typeface="Courier New" panose="02070309020205020404" pitchFamily="49" charset="0"/>
              </a:rPr>
              <a:t>dev</a:t>
            </a:r>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fd</a:t>
            </a:r>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dev</a:t>
            </a:r>
            <a:r>
              <a:rPr lang="en-US" sz="900" dirty="0">
                <a:latin typeface="Courier New" panose="02070309020205020404" pitchFamily="49" charset="0"/>
                <a:cs typeface="Courier New" panose="02070309020205020404" pitchFamily="49" charset="0"/>
              </a:rPr>
              <a:t>/md/</a:t>
            </a:r>
            <a:r>
              <a:rPr lang="en-US" sz="900" dirty="0" err="1">
                <a:latin typeface="Courier New" panose="02070309020205020404" pitchFamily="49" charset="0"/>
                <a:cs typeface="Courier New" panose="02070309020205020404" pitchFamily="49" charset="0"/>
              </a:rPr>
              <a:t>dsk</a:t>
            </a:r>
            <a:r>
              <a:rPr lang="en-US" sz="900" dirty="0">
                <a:latin typeface="Courier New" panose="02070309020205020404" pitchFamily="49" charset="0"/>
                <a:cs typeface="Courier New" panose="02070309020205020404" pitchFamily="49" charset="0"/>
              </a:rPr>
              <a:t>/d500        20G   4.6G    15G    24%    /</a:t>
            </a:r>
            <a:r>
              <a:rPr lang="en-US" sz="900" dirty="0" err="1">
                <a:latin typeface="Courier New" panose="02070309020205020404" pitchFamily="49" charset="0"/>
                <a:cs typeface="Courier New" panose="02070309020205020404" pitchFamily="49" charset="0"/>
              </a:rPr>
              <a:t>var</a:t>
            </a:r>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swap                    62G   1.4G    61G     3%    /</a:t>
            </a:r>
            <a:r>
              <a:rPr lang="en-US" sz="900" dirty="0" err="1">
                <a:latin typeface="Courier New" panose="02070309020205020404" pitchFamily="49" charset="0"/>
                <a:cs typeface="Courier New" panose="02070309020205020404" pitchFamily="49" charset="0"/>
              </a:rPr>
              <a:t>tmp</a:t>
            </a:r>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swap                    61G   142M    61G     1%    /</a:t>
            </a:r>
            <a:r>
              <a:rPr lang="en-US" sz="900" dirty="0" err="1">
                <a:latin typeface="Courier New" panose="02070309020205020404" pitchFamily="49" charset="0"/>
                <a:cs typeface="Courier New" panose="02070309020205020404" pitchFamily="49" charset="0"/>
              </a:rPr>
              <a:t>var</a:t>
            </a:r>
            <a:r>
              <a:rPr lang="en-US" sz="900" dirty="0">
                <a:latin typeface="Courier New" panose="02070309020205020404" pitchFamily="49" charset="0"/>
                <a:cs typeface="Courier New" panose="02070309020205020404" pitchFamily="49" charset="0"/>
              </a:rPr>
              <a:t>/run</a:t>
            </a:r>
          </a:p>
          <a:p>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dev</a:t>
            </a:r>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dsk</a:t>
            </a:r>
            <a:r>
              <a:rPr lang="en-US" sz="900" dirty="0">
                <a:latin typeface="Courier New" panose="02070309020205020404" pitchFamily="49" charset="0"/>
                <a:cs typeface="Courier New" panose="02070309020205020404" pitchFamily="49" charset="0"/>
              </a:rPr>
              <a:t>/c6t600601606AD11900E033B69AFA43DD11d0s2</a:t>
            </a:r>
          </a:p>
          <a:p>
            <a:r>
              <a:rPr lang="en-US" sz="900" dirty="0">
                <a:latin typeface="Courier New" panose="02070309020205020404" pitchFamily="49" charset="0"/>
                <a:cs typeface="Courier New" panose="02070309020205020404" pitchFamily="49" charset="0"/>
              </a:rPr>
              <a:t>                       115G    46G    68G    41%    /u01</a:t>
            </a:r>
          </a:p>
          <a:p>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dev</a:t>
            </a:r>
            <a:r>
              <a:rPr lang="en-US" sz="900" dirty="0">
                <a:latin typeface="Courier New" panose="02070309020205020404" pitchFamily="49" charset="0"/>
                <a:cs typeface="Courier New" panose="02070309020205020404" pitchFamily="49" charset="0"/>
              </a:rPr>
              <a:t>/md/</a:t>
            </a:r>
            <a:r>
              <a:rPr lang="en-US" sz="900" dirty="0" err="1">
                <a:latin typeface="Courier New" panose="02070309020205020404" pitchFamily="49" charset="0"/>
                <a:cs typeface="Courier New" panose="02070309020205020404" pitchFamily="49" charset="0"/>
              </a:rPr>
              <a:t>dsk</a:t>
            </a:r>
            <a:r>
              <a:rPr lang="en-US" sz="900" dirty="0">
                <a:latin typeface="Courier New" panose="02070309020205020404" pitchFamily="49" charset="0"/>
                <a:cs typeface="Courier New" panose="02070309020205020404" pitchFamily="49" charset="0"/>
              </a:rPr>
              <a:t>/d132        31G   2.2G    29G     8%    /</a:t>
            </a:r>
            <a:r>
              <a:rPr lang="en-US" sz="900" dirty="0" err="1">
                <a:latin typeface="Courier New" panose="02070309020205020404" pitchFamily="49" charset="0"/>
                <a:cs typeface="Courier New" panose="02070309020205020404" pitchFamily="49" charset="0"/>
              </a:rPr>
              <a:t>var</a:t>
            </a:r>
            <a:r>
              <a:rPr lang="en-US" sz="900" dirty="0">
                <a:latin typeface="Courier New" panose="02070309020205020404" pitchFamily="49" charset="0"/>
                <a:cs typeface="Courier New" panose="02070309020205020404" pitchFamily="49" charset="0"/>
              </a:rPr>
              <a:t>/crash</a:t>
            </a:r>
          </a:p>
          <a:p>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dev</a:t>
            </a:r>
            <a:r>
              <a:rPr lang="en-US" sz="900" dirty="0">
                <a:latin typeface="Courier New" panose="02070309020205020404" pitchFamily="49" charset="0"/>
                <a:cs typeface="Courier New" panose="02070309020205020404" pitchFamily="49" charset="0"/>
              </a:rPr>
              <a:t>/md/</a:t>
            </a:r>
            <a:r>
              <a:rPr lang="en-US" sz="900" dirty="0" err="1">
                <a:latin typeface="Courier New" panose="02070309020205020404" pitchFamily="49" charset="0"/>
                <a:cs typeface="Courier New" panose="02070309020205020404" pitchFamily="49" charset="0"/>
              </a:rPr>
              <a:t>dsk</a:t>
            </a:r>
            <a:r>
              <a:rPr lang="en-US" sz="900" dirty="0">
                <a:latin typeface="Courier New" panose="02070309020205020404" pitchFamily="49" charset="0"/>
                <a:cs typeface="Courier New" panose="02070309020205020404" pitchFamily="49" charset="0"/>
              </a:rPr>
              <a:t>/d60        9.8G   6.4G   3.3G    66%    /export/home</a:t>
            </a:r>
          </a:p>
          <a:p>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dev</a:t>
            </a:r>
            <a:r>
              <a:rPr lang="en-US" sz="900" dirty="0">
                <a:latin typeface="Courier New" panose="02070309020205020404" pitchFamily="49" charset="0"/>
                <a:cs typeface="Courier New" panose="02070309020205020404" pitchFamily="49" charset="0"/>
              </a:rPr>
              <a:t>/md/</a:t>
            </a:r>
            <a:r>
              <a:rPr lang="en-US" sz="900" dirty="0" err="1">
                <a:latin typeface="Courier New" panose="02070309020205020404" pitchFamily="49" charset="0"/>
                <a:cs typeface="Courier New" panose="02070309020205020404" pitchFamily="49" charset="0"/>
              </a:rPr>
              <a:t>dsk</a:t>
            </a:r>
            <a:r>
              <a:rPr lang="en-US" sz="900" dirty="0">
                <a:latin typeface="Courier New" panose="02070309020205020404" pitchFamily="49" charset="0"/>
                <a:cs typeface="Courier New" panose="02070309020205020404" pitchFamily="49" charset="0"/>
              </a:rPr>
              <a:t>/d402       422M   5.1M   374M     2%    /global/.devices/node@2</a:t>
            </a:r>
          </a:p>
          <a:p>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dev</a:t>
            </a:r>
            <a:r>
              <a:rPr lang="en-US" sz="900" dirty="0">
                <a:latin typeface="Courier New" panose="02070309020205020404" pitchFamily="49" charset="0"/>
                <a:cs typeface="Courier New" panose="02070309020205020404" pitchFamily="49" charset="0"/>
              </a:rPr>
              <a:t>/md/</a:t>
            </a:r>
            <a:r>
              <a:rPr lang="en-US" sz="900" dirty="0" err="1">
                <a:latin typeface="Courier New" panose="02070309020205020404" pitchFamily="49" charset="0"/>
                <a:cs typeface="Courier New" panose="02070309020205020404" pitchFamily="49" charset="0"/>
              </a:rPr>
              <a:t>dsk</a:t>
            </a:r>
            <a:r>
              <a:rPr lang="en-US" sz="900" dirty="0">
                <a:latin typeface="Courier New" panose="02070309020205020404" pitchFamily="49" charset="0"/>
                <a:cs typeface="Courier New" panose="02070309020205020404" pitchFamily="49" charset="0"/>
              </a:rPr>
              <a:t>/d404       481M   5.0M   428M     2%    /global/.devices/node@4</a:t>
            </a:r>
          </a:p>
          <a:p>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dev</a:t>
            </a:r>
            <a:r>
              <a:rPr lang="en-US" sz="900" dirty="0">
                <a:latin typeface="Courier New" panose="02070309020205020404" pitchFamily="49" charset="0"/>
                <a:cs typeface="Courier New" panose="02070309020205020404" pitchFamily="49" charset="0"/>
              </a:rPr>
              <a:t>/md/</a:t>
            </a:r>
            <a:r>
              <a:rPr lang="en-US" sz="900" dirty="0" err="1">
                <a:latin typeface="Courier New" panose="02070309020205020404" pitchFamily="49" charset="0"/>
                <a:cs typeface="Courier New" panose="02070309020205020404" pitchFamily="49" charset="0"/>
              </a:rPr>
              <a:t>dsk</a:t>
            </a:r>
            <a:r>
              <a:rPr lang="en-US" sz="900" dirty="0">
                <a:latin typeface="Courier New" panose="02070309020205020404" pitchFamily="49" charset="0"/>
                <a:cs typeface="Courier New" panose="02070309020205020404" pitchFamily="49" charset="0"/>
              </a:rPr>
              <a:t>/d401       415M    74M   299M    20%    /global/.devices/node@1</a:t>
            </a:r>
          </a:p>
          <a:p>
            <a:r>
              <a:rPr lang="en-US" sz="900" dirty="0">
                <a:latin typeface="Courier New" panose="02070309020205020404" pitchFamily="49" charset="0"/>
                <a:cs typeface="Courier New" panose="02070309020205020404" pitchFamily="49" charset="0"/>
              </a:rPr>
              <a:t>/</a:t>
            </a:r>
            <a:r>
              <a:rPr lang="en-US" sz="900" dirty="0" err="1">
                <a:latin typeface="Courier New" panose="02070309020205020404" pitchFamily="49" charset="0"/>
                <a:cs typeface="Courier New" panose="02070309020205020404" pitchFamily="49" charset="0"/>
              </a:rPr>
              <a:t>dev</a:t>
            </a:r>
            <a:r>
              <a:rPr lang="en-US" sz="900" dirty="0">
                <a:latin typeface="Courier New" panose="02070309020205020404" pitchFamily="49" charset="0"/>
                <a:cs typeface="Courier New" panose="02070309020205020404" pitchFamily="49" charset="0"/>
              </a:rPr>
              <a:t>/md/</a:t>
            </a:r>
            <a:r>
              <a:rPr lang="en-US" sz="900" dirty="0" err="1">
                <a:latin typeface="Courier New" panose="02070309020205020404" pitchFamily="49" charset="0"/>
                <a:cs typeface="Courier New" panose="02070309020205020404" pitchFamily="49" charset="0"/>
              </a:rPr>
              <a:t>dsk</a:t>
            </a:r>
            <a:r>
              <a:rPr lang="en-US" sz="900" dirty="0">
                <a:latin typeface="Courier New" panose="02070309020205020404" pitchFamily="49" charset="0"/>
                <a:cs typeface="Courier New" panose="02070309020205020404" pitchFamily="49" charset="0"/>
              </a:rPr>
              <a:t>/d403       481M   5.0M   428M     2%    /global/.devices/node@3</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/d112  4.2T   </a:t>
            </a:r>
            <a:r>
              <a:rPr lang="en-US" sz="900" dirty="0">
                <a:latin typeface="Courier New" panose="02070309020205020404" pitchFamily="49" charset="0"/>
                <a:cs typeface="Courier New" panose="02070309020205020404" pitchFamily="49" charset="0"/>
              </a:rPr>
              <a:t>4.1T    34G   100%    /u112</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/d101  2.1T   </a:t>
            </a:r>
            <a:r>
              <a:rPr lang="en-US" sz="900" dirty="0">
                <a:latin typeface="Courier New" panose="02070309020205020404" pitchFamily="49" charset="0"/>
                <a:cs typeface="Courier New" panose="02070309020205020404" pitchFamily="49" charset="0"/>
              </a:rPr>
              <a:t>2.0T    52G    98%    /u101</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/d109  2.1T   </a:t>
            </a:r>
            <a:r>
              <a:rPr lang="en-US" sz="900" dirty="0">
                <a:latin typeface="Courier New" panose="02070309020205020404" pitchFamily="49" charset="0"/>
                <a:cs typeface="Courier New" panose="02070309020205020404" pitchFamily="49" charset="0"/>
              </a:rPr>
              <a:t>1.8T   239G    89%    /u109</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/d111  197G   </a:t>
            </a:r>
            <a:r>
              <a:rPr lang="en-US" sz="900" dirty="0">
                <a:latin typeface="Courier New" panose="02070309020205020404" pitchFamily="49" charset="0"/>
                <a:cs typeface="Courier New" panose="02070309020205020404" pitchFamily="49" charset="0"/>
              </a:rPr>
              <a:t>3.5G   191G     2%    /u111</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/d100  2.1T   </a:t>
            </a:r>
            <a:r>
              <a:rPr lang="en-US" sz="900" dirty="0">
                <a:latin typeface="Courier New" panose="02070309020205020404" pitchFamily="49" charset="0"/>
                <a:cs typeface="Courier New" panose="02070309020205020404" pitchFamily="49" charset="0"/>
              </a:rPr>
              <a:t>2.0T    31G    99%    /u100</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/d107  264G    </a:t>
            </a:r>
            <a:r>
              <a:rPr lang="en-US" sz="900" dirty="0">
                <a:latin typeface="Courier New" panose="02070309020205020404" pitchFamily="49" charset="0"/>
                <a:cs typeface="Courier New" panose="02070309020205020404" pitchFamily="49" charset="0"/>
              </a:rPr>
              <a:t>73G   188G    28%    /u107</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/d102  1.0T  </a:t>
            </a:r>
            <a:r>
              <a:rPr lang="en-US" sz="900" dirty="0">
                <a:latin typeface="Courier New" panose="02070309020205020404" pitchFamily="49" charset="0"/>
                <a:cs typeface="Courier New" panose="02070309020205020404" pitchFamily="49" charset="0"/>
              </a:rPr>
              <a:t>1005G    58G    95%    /u102</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/d106  264G    </a:t>
            </a:r>
            <a:r>
              <a:rPr lang="en-US" sz="900" dirty="0">
                <a:latin typeface="Courier New" panose="02070309020205020404" pitchFamily="49" charset="0"/>
                <a:cs typeface="Courier New" panose="02070309020205020404" pitchFamily="49" charset="0"/>
              </a:rPr>
              <a:t>36G   225G    14%    /u106</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/d113  4.0T   </a:t>
            </a:r>
            <a:r>
              <a:rPr lang="en-US" sz="900" dirty="0">
                <a:latin typeface="Courier New" panose="02070309020205020404" pitchFamily="49" charset="0"/>
                <a:cs typeface="Courier New" panose="02070309020205020404" pitchFamily="49" charset="0"/>
              </a:rPr>
              <a:t>3.6T   326G    92%    /u113</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/d110  3.0T   </a:t>
            </a:r>
            <a:r>
              <a:rPr lang="en-US" sz="900" dirty="0">
                <a:latin typeface="Courier New" panose="02070309020205020404" pitchFamily="49" charset="0"/>
                <a:cs typeface="Courier New" panose="02070309020205020404" pitchFamily="49" charset="0"/>
              </a:rPr>
              <a:t>946G   2.0T    32%    /u110_arch</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/d104  2.0T   </a:t>
            </a:r>
            <a:r>
              <a:rPr lang="en-US" sz="900" dirty="0">
                <a:latin typeface="Courier New" panose="02070309020205020404" pitchFamily="49" charset="0"/>
                <a:cs typeface="Courier New" panose="02070309020205020404" pitchFamily="49" charset="0"/>
              </a:rPr>
              <a:t>1.9T    37G    99%    /u104</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/d105  2.0T   </a:t>
            </a:r>
            <a:r>
              <a:rPr lang="en-US" sz="900" dirty="0" err="1">
                <a:latin typeface="Courier New" panose="02070309020205020404" pitchFamily="49" charset="0"/>
                <a:cs typeface="Courier New" panose="02070309020205020404" pitchFamily="49" charset="0"/>
              </a:rPr>
              <a:t>2.0T</a:t>
            </a:r>
            <a:r>
              <a:rPr lang="en-US" sz="900" dirty="0">
                <a:latin typeface="Courier New" panose="02070309020205020404" pitchFamily="49" charset="0"/>
                <a:cs typeface="Courier New" panose="02070309020205020404" pitchFamily="49" charset="0"/>
              </a:rPr>
              <a:t>   537M   100%    /u105</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/d108  2.0T   </a:t>
            </a:r>
            <a:r>
              <a:rPr lang="en-US" sz="900" dirty="0" err="1">
                <a:latin typeface="Courier New" panose="02070309020205020404" pitchFamily="49" charset="0"/>
                <a:cs typeface="Courier New" panose="02070309020205020404" pitchFamily="49" charset="0"/>
              </a:rPr>
              <a:t>2.0T</a:t>
            </a:r>
            <a:r>
              <a:rPr lang="en-US" sz="900" dirty="0">
                <a:latin typeface="Courier New" panose="02070309020205020404" pitchFamily="49" charset="0"/>
                <a:cs typeface="Courier New" panose="02070309020205020404" pitchFamily="49" charset="0"/>
              </a:rPr>
              <a:t>   2.0G   100%    /u108</a:t>
            </a:r>
          </a:p>
          <a:p>
            <a:r>
              <a:rPr lang="en-US" sz="900" dirty="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dev</a:t>
            </a:r>
            <a:r>
              <a:rPr lang="en-US" sz="900" dirty="0" smtClean="0">
                <a:latin typeface="Courier New" panose="02070309020205020404" pitchFamily="49" charset="0"/>
                <a:cs typeface="Courier New" panose="02070309020205020404" pitchFamily="49" charset="0"/>
              </a:rPr>
              <a:t>/md/sf14/</a:t>
            </a:r>
            <a:r>
              <a:rPr lang="en-US" sz="900" dirty="0" err="1" smtClean="0">
                <a:latin typeface="Courier New" panose="02070309020205020404" pitchFamily="49" charset="0"/>
                <a:cs typeface="Courier New" panose="02070309020205020404" pitchFamily="49" charset="0"/>
              </a:rPr>
              <a:t>dsk</a:t>
            </a:r>
            <a:r>
              <a:rPr lang="en-US" sz="900" dirty="0" smtClean="0">
                <a:latin typeface="Courier New" panose="02070309020205020404" pitchFamily="49" charset="0"/>
                <a:cs typeface="Courier New" panose="02070309020205020404" pitchFamily="49" charset="0"/>
              </a:rPr>
              <a:t>/d103  2.0T   </a:t>
            </a:r>
            <a:r>
              <a:rPr lang="en-US" sz="900" dirty="0">
                <a:latin typeface="Courier New" panose="02070309020205020404" pitchFamily="49" charset="0"/>
                <a:cs typeface="Courier New" panose="02070309020205020404" pitchFamily="49" charset="0"/>
              </a:rPr>
              <a:t>1.9T    47G    98%    /u103</a:t>
            </a:r>
          </a:p>
        </p:txBody>
      </p:sp>
      <p:sp>
        <p:nvSpPr>
          <p:cNvPr id="8" name="Rectangle 7"/>
          <p:cNvSpPr/>
          <p:nvPr/>
        </p:nvSpPr>
        <p:spPr>
          <a:xfrm>
            <a:off x="1894824" y="5733288"/>
            <a:ext cx="5358384" cy="182880"/>
          </a:xfrm>
          <a:prstGeom prst="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94824" y="3410712"/>
            <a:ext cx="5358384" cy="182880"/>
          </a:xfrm>
          <a:prstGeom prst="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Storage Admin </a:t>
            </a:r>
            <a:r>
              <a:rPr lang="en-US" dirty="0" err="1" smtClean="0"/>
              <a:t>Tauntage</a:t>
            </a:r>
            <a:r>
              <a:rPr lang="en-US" dirty="0" smtClean="0"/>
              <a:t>: Let's Do Some Math</a:t>
            </a:r>
            <a:endParaRPr lang="en-US" dirty="0"/>
          </a:p>
        </p:txBody>
      </p:sp>
      <p:pic>
        <p:nvPicPr>
          <p:cNvPr id="7" name="Picture 2" descr="C:\public_html\source\humor\2524.strip.gif"/>
          <p:cNvPicPr>
            <a:picLocks noChangeAspect="1" noChangeArrowheads="1"/>
          </p:cNvPicPr>
          <p:nvPr/>
        </p:nvPicPr>
        <p:blipFill>
          <a:blip r:embed="rId2" cstate="print"/>
          <a:srcRect/>
          <a:stretch>
            <a:fillRect/>
          </a:stretch>
        </p:blipFill>
        <p:spPr bwMode="auto">
          <a:xfrm>
            <a:off x="2590800" y="3505200"/>
            <a:ext cx="6096000" cy="2724151"/>
          </a:xfrm>
          <a:prstGeom prst="rect">
            <a:avLst/>
          </a:prstGeom>
          <a:noFill/>
        </p:spPr>
      </p:pic>
      <p:sp>
        <p:nvSpPr>
          <p:cNvPr id="8" name="Rectangle 7"/>
          <p:cNvSpPr/>
          <p:nvPr/>
        </p:nvSpPr>
        <p:spPr>
          <a:xfrm>
            <a:off x="5638800" y="4876800"/>
            <a:ext cx="1524000" cy="1371600"/>
          </a:xfrm>
          <a:prstGeom prst="rect">
            <a:avLst/>
          </a:prstGeom>
          <a:noFill/>
          <a:ln w="47625">
            <a:solidFill>
              <a:srgbClr val="C739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nvGraphicFramePr>
        <p:xfrm>
          <a:off x="685800" y="1066801"/>
          <a:ext cx="1600200" cy="3902281"/>
        </p:xfrm>
        <a:graphic>
          <a:graphicData uri="http://schemas.openxmlformats.org/drawingml/2006/table">
            <a:tbl>
              <a:tblPr firstRow="1" bandRow="1">
                <a:tableStyleId>{5C22544A-7EE6-4342-B048-85BDC9FD1C3A}</a:tableStyleId>
              </a:tblPr>
              <a:tblGrid>
                <a:gridCol w="733425"/>
                <a:gridCol w="866775"/>
              </a:tblGrid>
              <a:tr h="222448">
                <a:tc>
                  <a:txBody>
                    <a:bodyPr/>
                    <a:lstStyle/>
                    <a:p>
                      <a:pPr algn="ctr"/>
                      <a:r>
                        <a:rPr lang="en-US" sz="1000" dirty="0" smtClean="0"/>
                        <a:t>Total</a:t>
                      </a:r>
                      <a:endParaRPr lang="en-US" sz="1000" dirty="0"/>
                    </a:p>
                  </a:txBody>
                  <a:tcPr>
                    <a:solidFill>
                      <a:srgbClr val="C739B6"/>
                    </a:solidFill>
                  </a:tcPr>
                </a:tc>
                <a:tc>
                  <a:txBody>
                    <a:bodyPr/>
                    <a:lstStyle/>
                    <a:p>
                      <a:pPr algn="ctr"/>
                      <a:r>
                        <a:rPr lang="en-US" sz="1000" dirty="0" smtClean="0"/>
                        <a:t>Available</a:t>
                      </a:r>
                      <a:endParaRPr lang="en-US" sz="1000" dirty="0"/>
                    </a:p>
                  </a:txBody>
                  <a:tcPr>
                    <a:solidFill>
                      <a:srgbClr val="C739B6"/>
                    </a:solidFill>
                  </a:tcPr>
                </a:tc>
              </a:tr>
              <a:tr h="194642">
                <a:tc>
                  <a:txBody>
                    <a:bodyPr/>
                    <a:lstStyle/>
                    <a:p>
                      <a:pPr algn="r"/>
                      <a:r>
                        <a:rPr lang="en-US" sz="800" dirty="0" smtClean="0">
                          <a:latin typeface="Courier New" pitchFamily="49" charset="0"/>
                          <a:cs typeface="Courier New" pitchFamily="49" charset="0"/>
                        </a:rPr>
                        <a:t>31</a:t>
                      </a:r>
                      <a:endParaRPr lang="en-US" sz="800" dirty="0">
                        <a:latin typeface="Courier New" pitchFamily="49" charset="0"/>
                        <a:cs typeface="Courier New" pitchFamily="49" charset="0"/>
                      </a:endParaRPr>
                    </a:p>
                  </a:txBody>
                  <a:tcPr>
                    <a:solidFill>
                      <a:schemeClr val="accent2">
                        <a:lumMod val="20000"/>
                        <a:lumOff val="80000"/>
                      </a:schemeClr>
                    </a:solidFill>
                  </a:tcPr>
                </a:tc>
                <a:tc>
                  <a:txBody>
                    <a:bodyPr/>
                    <a:lstStyle/>
                    <a:p>
                      <a:pPr algn="r"/>
                      <a:r>
                        <a:rPr lang="en-US" sz="800" dirty="0" smtClean="0">
                          <a:latin typeface="Courier New" pitchFamily="49" charset="0"/>
                          <a:cs typeface="Courier New" pitchFamily="49" charset="0"/>
                        </a:rPr>
                        <a:t>29</a:t>
                      </a:r>
                      <a:endParaRPr lang="en-US" sz="800" dirty="0">
                        <a:latin typeface="Courier New" pitchFamily="49" charset="0"/>
                        <a:cs typeface="Courier New" pitchFamily="49" charset="0"/>
                      </a:endParaRPr>
                    </a:p>
                  </a:txBody>
                  <a:tcPr>
                    <a:solidFill>
                      <a:schemeClr val="accent2">
                        <a:lumMod val="20000"/>
                        <a:lumOff val="80000"/>
                      </a:schemeClr>
                    </a:solidFill>
                  </a:tcPr>
                </a:tc>
              </a:tr>
              <a:tr h="194642">
                <a:tc>
                  <a:txBody>
                    <a:bodyPr/>
                    <a:lstStyle/>
                    <a:p>
                      <a:pPr algn="r"/>
                      <a:r>
                        <a:rPr lang="en-US" sz="800" dirty="0" smtClean="0">
                          <a:latin typeface="Courier New" pitchFamily="49" charset="0"/>
                          <a:cs typeface="Courier New" pitchFamily="49" charset="0"/>
                        </a:rPr>
                        <a:t>10</a:t>
                      </a:r>
                      <a:endParaRPr lang="en-US" sz="800" dirty="0">
                        <a:latin typeface="Courier New" pitchFamily="49" charset="0"/>
                        <a:cs typeface="Courier New" pitchFamily="49" charset="0"/>
                      </a:endParaRPr>
                    </a:p>
                  </a:txBody>
                  <a:tcPr>
                    <a:solidFill>
                      <a:schemeClr val="bg1">
                        <a:lumMod val="95000"/>
                      </a:schemeClr>
                    </a:solidFill>
                  </a:tcPr>
                </a:tc>
                <a:tc>
                  <a:txBody>
                    <a:bodyPr/>
                    <a:lstStyle/>
                    <a:p>
                      <a:pPr algn="r"/>
                      <a:r>
                        <a:rPr lang="en-US" sz="800" dirty="0" smtClean="0">
                          <a:latin typeface="Courier New" pitchFamily="49" charset="0"/>
                          <a:cs typeface="Courier New" pitchFamily="49" charset="0"/>
                        </a:rPr>
                        <a:t>3</a:t>
                      </a:r>
                      <a:endParaRPr lang="en-US" sz="800" dirty="0">
                        <a:latin typeface="Courier New" pitchFamily="49" charset="0"/>
                        <a:cs typeface="Courier New" pitchFamily="49" charset="0"/>
                      </a:endParaRPr>
                    </a:p>
                  </a:txBody>
                  <a:tcPr>
                    <a:solidFill>
                      <a:schemeClr val="bg1">
                        <a:lumMod val="95000"/>
                      </a:schemeClr>
                    </a:solidFill>
                  </a:tcPr>
                </a:tc>
              </a:tr>
              <a:tr h="194642">
                <a:tc>
                  <a:txBody>
                    <a:bodyPr/>
                    <a:lstStyle/>
                    <a:p>
                      <a:pPr algn="r"/>
                      <a:r>
                        <a:rPr lang="en-US" sz="800" dirty="0" smtClean="0">
                          <a:latin typeface="Courier New" pitchFamily="49" charset="0"/>
                          <a:cs typeface="Courier New" pitchFamily="49" charset="0"/>
                        </a:rPr>
                        <a:t>4200</a:t>
                      </a:r>
                      <a:endParaRPr lang="en-US" sz="800" dirty="0">
                        <a:latin typeface="Courier New" pitchFamily="49" charset="0"/>
                        <a:cs typeface="Courier New" pitchFamily="49" charset="0"/>
                      </a:endParaRPr>
                    </a:p>
                  </a:txBody>
                  <a:tcPr>
                    <a:solidFill>
                      <a:schemeClr val="accent2">
                        <a:lumMod val="20000"/>
                        <a:lumOff val="80000"/>
                      </a:schemeClr>
                    </a:solidFill>
                  </a:tcPr>
                </a:tc>
                <a:tc>
                  <a:txBody>
                    <a:bodyPr/>
                    <a:lstStyle/>
                    <a:p>
                      <a:pPr algn="r"/>
                      <a:r>
                        <a:rPr lang="en-US" sz="800" dirty="0" smtClean="0">
                          <a:latin typeface="Courier New" pitchFamily="49" charset="0"/>
                          <a:cs typeface="Courier New" pitchFamily="49" charset="0"/>
                        </a:rPr>
                        <a:t>34</a:t>
                      </a:r>
                      <a:endParaRPr lang="en-US" sz="800" dirty="0">
                        <a:latin typeface="Courier New" pitchFamily="49" charset="0"/>
                        <a:cs typeface="Courier New" pitchFamily="49" charset="0"/>
                      </a:endParaRPr>
                    </a:p>
                  </a:txBody>
                  <a:tcPr>
                    <a:solidFill>
                      <a:schemeClr val="accent2">
                        <a:lumMod val="20000"/>
                        <a:lumOff val="80000"/>
                      </a:schemeClr>
                    </a:solidFill>
                  </a:tcPr>
                </a:tc>
              </a:tr>
              <a:tr h="194642">
                <a:tc>
                  <a:txBody>
                    <a:bodyPr/>
                    <a:lstStyle/>
                    <a:p>
                      <a:pPr algn="r"/>
                      <a:r>
                        <a:rPr lang="en-US" sz="800" dirty="0" smtClean="0">
                          <a:latin typeface="Courier New" pitchFamily="49" charset="0"/>
                          <a:cs typeface="Courier New" pitchFamily="49" charset="0"/>
                        </a:rPr>
                        <a:t>2100</a:t>
                      </a:r>
                      <a:endParaRPr lang="en-US" sz="800" dirty="0">
                        <a:latin typeface="Courier New" pitchFamily="49" charset="0"/>
                        <a:cs typeface="Courier New" pitchFamily="49" charset="0"/>
                      </a:endParaRPr>
                    </a:p>
                  </a:txBody>
                  <a:tcPr>
                    <a:solidFill>
                      <a:schemeClr val="bg1">
                        <a:lumMod val="95000"/>
                      </a:schemeClr>
                    </a:solidFill>
                  </a:tcPr>
                </a:tc>
                <a:tc>
                  <a:txBody>
                    <a:bodyPr/>
                    <a:lstStyle/>
                    <a:p>
                      <a:pPr algn="r"/>
                      <a:r>
                        <a:rPr lang="en-US" sz="800" dirty="0" smtClean="0">
                          <a:latin typeface="Courier New" pitchFamily="49" charset="0"/>
                          <a:cs typeface="Courier New" pitchFamily="49" charset="0"/>
                        </a:rPr>
                        <a:t>52</a:t>
                      </a:r>
                      <a:endParaRPr lang="en-US" sz="800" dirty="0">
                        <a:latin typeface="Courier New" pitchFamily="49" charset="0"/>
                        <a:cs typeface="Courier New" pitchFamily="49" charset="0"/>
                      </a:endParaRPr>
                    </a:p>
                  </a:txBody>
                  <a:tcPr>
                    <a:solidFill>
                      <a:schemeClr val="bg1">
                        <a:lumMod val="95000"/>
                      </a:schemeClr>
                    </a:solidFill>
                  </a:tcPr>
                </a:tc>
              </a:tr>
              <a:tr h="194642">
                <a:tc>
                  <a:txBody>
                    <a:bodyPr/>
                    <a:lstStyle/>
                    <a:p>
                      <a:pPr algn="r"/>
                      <a:r>
                        <a:rPr lang="en-US" sz="800" dirty="0" smtClean="0">
                          <a:latin typeface="Courier New" pitchFamily="49" charset="0"/>
                          <a:cs typeface="Courier New" pitchFamily="49" charset="0"/>
                        </a:rPr>
                        <a:t>2100</a:t>
                      </a:r>
                      <a:endParaRPr lang="en-US" sz="800" dirty="0">
                        <a:latin typeface="Courier New" pitchFamily="49" charset="0"/>
                        <a:cs typeface="Courier New" pitchFamily="49" charset="0"/>
                      </a:endParaRPr>
                    </a:p>
                  </a:txBody>
                  <a:tcPr>
                    <a:solidFill>
                      <a:schemeClr val="accent2">
                        <a:lumMod val="20000"/>
                        <a:lumOff val="80000"/>
                      </a:schemeClr>
                    </a:solidFill>
                  </a:tcPr>
                </a:tc>
                <a:tc>
                  <a:txBody>
                    <a:bodyPr/>
                    <a:lstStyle/>
                    <a:p>
                      <a:pPr algn="r"/>
                      <a:r>
                        <a:rPr lang="en-US" sz="800" dirty="0" smtClean="0">
                          <a:latin typeface="Courier New" pitchFamily="49" charset="0"/>
                          <a:cs typeface="Courier New" pitchFamily="49" charset="0"/>
                        </a:rPr>
                        <a:t>239</a:t>
                      </a:r>
                      <a:endParaRPr lang="en-US" sz="800" dirty="0">
                        <a:latin typeface="Courier New" pitchFamily="49" charset="0"/>
                        <a:cs typeface="Courier New" pitchFamily="49" charset="0"/>
                      </a:endParaRPr>
                    </a:p>
                  </a:txBody>
                  <a:tcPr>
                    <a:solidFill>
                      <a:schemeClr val="accent2">
                        <a:lumMod val="20000"/>
                        <a:lumOff val="80000"/>
                      </a:schemeClr>
                    </a:solidFill>
                  </a:tcPr>
                </a:tc>
              </a:tr>
              <a:tr h="194642">
                <a:tc>
                  <a:txBody>
                    <a:bodyPr/>
                    <a:lstStyle/>
                    <a:p>
                      <a:pPr algn="r"/>
                      <a:r>
                        <a:rPr lang="en-US" sz="800" dirty="0" smtClean="0">
                          <a:latin typeface="Courier New" pitchFamily="49" charset="0"/>
                          <a:cs typeface="Courier New" pitchFamily="49" charset="0"/>
                        </a:rPr>
                        <a:t>197</a:t>
                      </a:r>
                      <a:endParaRPr lang="en-US" sz="800" dirty="0">
                        <a:latin typeface="Courier New" pitchFamily="49" charset="0"/>
                        <a:cs typeface="Courier New" pitchFamily="49" charset="0"/>
                      </a:endParaRPr>
                    </a:p>
                  </a:txBody>
                  <a:tcPr>
                    <a:solidFill>
                      <a:schemeClr val="bg1">
                        <a:lumMod val="95000"/>
                      </a:schemeClr>
                    </a:solidFill>
                  </a:tcPr>
                </a:tc>
                <a:tc>
                  <a:txBody>
                    <a:bodyPr/>
                    <a:lstStyle/>
                    <a:p>
                      <a:pPr algn="r"/>
                      <a:r>
                        <a:rPr lang="en-US" sz="800" dirty="0" smtClean="0">
                          <a:latin typeface="Courier New" pitchFamily="49" charset="0"/>
                          <a:cs typeface="Courier New" pitchFamily="49" charset="0"/>
                        </a:rPr>
                        <a:t>191</a:t>
                      </a:r>
                      <a:endParaRPr lang="en-US" sz="800" dirty="0">
                        <a:latin typeface="Courier New" pitchFamily="49" charset="0"/>
                        <a:cs typeface="Courier New" pitchFamily="49" charset="0"/>
                      </a:endParaRPr>
                    </a:p>
                  </a:txBody>
                  <a:tcPr>
                    <a:solidFill>
                      <a:schemeClr val="bg1">
                        <a:lumMod val="95000"/>
                      </a:schemeClr>
                    </a:solidFill>
                  </a:tcPr>
                </a:tc>
              </a:tr>
              <a:tr h="194642">
                <a:tc>
                  <a:txBody>
                    <a:bodyPr/>
                    <a:lstStyle/>
                    <a:p>
                      <a:pPr algn="r"/>
                      <a:r>
                        <a:rPr lang="en-US" sz="800" dirty="0" smtClean="0">
                          <a:latin typeface="Courier New" pitchFamily="49" charset="0"/>
                          <a:cs typeface="Courier New" pitchFamily="49" charset="0"/>
                        </a:rPr>
                        <a:t>2100</a:t>
                      </a:r>
                      <a:endParaRPr lang="en-US" sz="800" dirty="0">
                        <a:latin typeface="Courier New" pitchFamily="49" charset="0"/>
                        <a:cs typeface="Courier New" pitchFamily="49" charset="0"/>
                      </a:endParaRPr>
                    </a:p>
                  </a:txBody>
                  <a:tcPr>
                    <a:solidFill>
                      <a:schemeClr val="accent2">
                        <a:lumMod val="20000"/>
                        <a:lumOff val="80000"/>
                      </a:schemeClr>
                    </a:solidFill>
                  </a:tcPr>
                </a:tc>
                <a:tc>
                  <a:txBody>
                    <a:bodyPr/>
                    <a:lstStyle/>
                    <a:p>
                      <a:pPr algn="r"/>
                      <a:r>
                        <a:rPr lang="en-US" sz="800" dirty="0" smtClean="0">
                          <a:latin typeface="Courier New" pitchFamily="49" charset="0"/>
                          <a:cs typeface="Courier New" pitchFamily="49" charset="0"/>
                        </a:rPr>
                        <a:t>31</a:t>
                      </a:r>
                      <a:endParaRPr lang="en-US" sz="800" dirty="0">
                        <a:latin typeface="Courier New" pitchFamily="49" charset="0"/>
                        <a:cs typeface="Courier New" pitchFamily="49" charset="0"/>
                      </a:endParaRPr>
                    </a:p>
                  </a:txBody>
                  <a:tcPr>
                    <a:solidFill>
                      <a:schemeClr val="accent2">
                        <a:lumMod val="20000"/>
                        <a:lumOff val="80000"/>
                      </a:schemeClr>
                    </a:solidFill>
                  </a:tcPr>
                </a:tc>
              </a:tr>
              <a:tr h="194642">
                <a:tc>
                  <a:txBody>
                    <a:bodyPr/>
                    <a:lstStyle/>
                    <a:p>
                      <a:pPr algn="r"/>
                      <a:r>
                        <a:rPr lang="en-US" sz="800" dirty="0" smtClean="0">
                          <a:latin typeface="Courier New" pitchFamily="49" charset="0"/>
                          <a:cs typeface="Courier New" pitchFamily="49" charset="0"/>
                        </a:rPr>
                        <a:t>264</a:t>
                      </a:r>
                      <a:endParaRPr lang="en-US" sz="800" dirty="0">
                        <a:latin typeface="Courier New" pitchFamily="49" charset="0"/>
                        <a:cs typeface="Courier New" pitchFamily="49" charset="0"/>
                      </a:endParaRPr>
                    </a:p>
                  </a:txBody>
                  <a:tcPr>
                    <a:solidFill>
                      <a:schemeClr val="bg1">
                        <a:lumMod val="95000"/>
                      </a:schemeClr>
                    </a:solidFill>
                  </a:tcPr>
                </a:tc>
                <a:tc>
                  <a:txBody>
                    <a:bodyPr/>
                    <a:lstStyle/>
                    <a:p>
                      <a:pPr algn="r"/>
                      <a:r>
                        <a:rPr lang="en-US" sz="800" dirty="0" smtClean="0">
                          <a:latin typeface="Courier New" pitchFamily="49" charset="0"/>
                          <a:cs typeface="Courier New" pitchFamily="49" charset="0"/>
                        </a:rPr>
                        <a:t>188</a:t>
                      </a:r>
                      <a:endParaRPr lang="en-US" sz="800" dirty="0">
                        <a:latin typeface="Courier New" pitchFamily="49" charset="0"/>
                        <a:cs typeface="Courier New" pitchFamily="49" charset="0"/>
                      </a:endParaRPr>
                    </a:p>
                  </a:txBody>
                  <a:tcPr>
                    <a:solidFill>
                      <a:schemeClr val="bg1">
                        <a:lumMod val="95000"/>
                      </a:schemeClr>
                    </a:solidFill>
                  </a:tcPr>
                </a:tc>
              </a:tr>
              <a:tr h="194642">
                <a:tc>
                  <a:txBody>
                    <a:bodyPr/>
                    <a:lstStyle/>
                    <a:p>
                      <a:pPr algn="r"/>
                      <a:r>
                        <a:rPr lang="en-US" sz="800" dirty="0" smtClean="0">
                          <a:latin typeface="Courier New" pitchFamily="49" charset="0"/>
                          <a:cs typeface="Courier New" pitchFamily="49" charset="0"/>
                        </a:rPr>
                        <a:t>1000</a:t>
                      </a:r>
                      <a:endParaRPr lang="en-US" sz="800" dirty="0">
                        <a:latin typeface="Courier New" pitchFamily="49" charset="0"/>
                        <a:cs typeface="Courier New" pitchFamily="49" charset="0"/>
                      </a:endParaRPr>
                    </a:p>
                  </a:txBody>
                  <a:tcPr>
                    <a:solidFill>
                      <a:schemeClr val="accent2">
                        <a:lumMod val="20000"/>
                        <a:lumOff val="80000"/>
                      </a:schemeClr>
                    </a:solidFill>
                  </a:tcPr>
                </a:tc>
                <a:tc>
                  <a:txBody>
                    <a:bodyPr/>
                    <a:lstStyle/>
                    <a:p>
                      <a:pPr algn="r"/>
                      <a:r>
                        <a:rPr lang="en-US" sz="800" dirty="0" smtClean="0">
                          <a:latin typeface="Courier New" pitchFamily="49" charset="0"/>
                          <a:cs typeface="Courier New" pitchFamily="49" charset="0"/>
                        </a:rPr>
                        <a:t>58</a:t>
                      </a:r>
                      <a:endParaRPr lang="en-US" sz="800" dirty="0">
                        <a:latin typeface="Courier New" pitchFamily="49" charset="0"/>
                        <a:cs typeface="Courier New" pitchFamily="49" charset="0"/>
                      </a:endParaRPr>
                    </a:p>
                  </a:txBody>
                  <a:tcPr>
                    <a:solidFill>
                      <a:schemeClr val="accent2">
                        <a:lumMod val="20000"/>
                        <a:lumOff val="80000"/>
                      </a:schemeClr>
                    </a:solidFill>
                  </a:tcPr>
                </a:tc>
              </a:tr>
              <a:tr h="194642">
                <a:tc>
                  <a:txBody>
                    <a:bodyPr/>
                    <a:lstStyle/>
                    <a:p>
                      <a:pPr algn="r"/>
                      <a:r>
                        <a:rPr lang="en-US" sz="800" dirty="0" smtClean="0">
                          <a:latin typeface="Courier New" pitchFamily="49" charset="0"/>
                          <a:cs typeface="Courier New" pitchFamily="49" charset="0"/>
                        </a:rPr>
                        <a:t>264</a:t>
                      </a:r>
                      <a:endParaRPr lang="en-US" sz="800" dirty="0">
                        <a:latin typeface="Courier New" pitchFamily="49" charset="0"/>
                        <a:cs typeface="Courier New" pitchFamily="49" charset="0"/>
                      </a:endParaRPr>
                    </a:p>
                  </a:txBody>
                  <a:tcPr>
                    <a:solidFill>
                      <a:schemeClr val="bg1">
                        <a:lumMod val="95000"/>
                      </a:schemeClr>
                    </a:solidFill>
                  </a:tcPr>
                </a:tc>
                <a:tc>
                  <a:txBody>
                    <a:bodyPr/>
                    <a:lstStyle/>
                    <a:p>
                      <a:pPr algn="r"/>
                      <a:r>
                        <a:rPr lang="en-US" sz="800" dirty="0" smtClean="0">
                          <a:latin typeface="Courier New" pitchFamily="49" charset="0"/>
                          <a:cs typeface="Courier New" pitchFamily="49" charset="0"/>
                        </a:rPr>
                        <a:t>225</a:t>
                      </a:r>
                      <a:endParaRPr lang="en-US" sz="800" dirty="0">
                        <a:latin typeface="Courier New" pitchFamily="49" charset="0"/>
                        <a:cs typeface="Courier New" pitchFamily="49" charset="0"/>
                      </a:endParaRPr>
                    </a:p>
                  </a:txBody>
                  <a:tcPr>
                    <a:solidFill>
                      <a:schemeClr val="bg1">
                        <a:lumMod val="95000"/>
                      </a:schemeClr>
                    </a:solidFill>
                  </a:tcPr>
                </a:tc>
              </a:tr>
              <a:tr h="194642">
                <a:tc>
                  <a:txBody>
                    <a:bodyPr/>
                    <a:lstStyle/>
                    <a:p>
                      <a:pPr algn="r"/>
                      <a:r>
                        <a:rPr lang="en-US" sz="800" dirty="0" smtClean="0">
                          <a:latin typeface="Courier New" pitchFamily="49" charset="0"/>
                          <a:cs typeface="Courier New" pitchFamily="49" charset="0"/>
                        </a:rPr>
                        <a:t>4000</a:t>
                      </a:r>
                      <a:endParaRPr lang="en-US" sz="800" dirty="0">
                        <a:latin typeface="Courier New" pitchFamily="49" charset="0"/>
                        <a:cs typeface="Courier New" pitchFamily="49" charset="0"/>
                      </a:endParaRPr>
                    </a:p>
                  </a:txBody>
                  <a:tcPr>
                    <a:solidFill>
                      <a:schemeClr val="accent2">
                        <a:lumMod val="20000"/>
                        <a:lumOff val="80000"/>
                      </a:schemeClr>
                    </a:solidFill>
                  </a:tcPr>
                </a:tc>
                <a:tc>
                  <a:txBody>
                    <a:bodyPr/>
                    <a:lstStyle/>
                    <a:p>
                      <a:pPr algn="r"/>
                      <a:r>
                        <a:rPr lang="en-US" sz="800" dirty="0" smtClean="0">
                          <a:latin typeface="Courier New" pitchFamily="49" charset="0"/>
                          <a:cs typeface="Courier New" pitchFamily="49" charset="0"/>
                        </a:rPr>
                        <a:t>326</a:t>
                      </a:r>
                      <a:endParaRPr lang="en-US" sz="800" dirty="0">
                        <a:latin typeface="Courier New" pitchFamily="49" charset="0"/>
                        <a:cs typeface="Courier New" pitchFamily="49" charset="0"/>
                      </a:endParaRPr>
                    </a:p>
                  </a:txBody>
                  <a:tcPr>
                    <a:solidFill>
                      <a:schemeClr val="accent2">
                        <a:lumMod val="20000"/>
                        <a:lumOff val="80000"/>
                      </a:schemeClr>
                    </a:solidFill>
                  </a:tcPr>
                </a:tc>
              </a:tr>
              <a:tr h="194642">
                <a:tc>
                  <a:txBody>
                    <a:bodyPr/>
                    <a:lstStyle/>
                    <a:p>
                      <a:pPr algn="r"/>
                      <a:r>
                        <a:rPr lang="en-US" sz="800" dirty="0" smtClean="0">
                          <a:latin typeface="Courier New" pitchFamily="49" charset="0"/>
                          <a:cs typeface="Courier New" pitchFamily="49" charset="0"/>
                        </a:rPr>
                        <a:t>3000</a:t>
                      </a:r>
                      <a:endParaRPr lang="en-US" sz="800" dirty="0">
                        <a:latin typeface="Courier New" pitchFamily="49" charset="0"/>
                        <a:cs typeface="Courier New" pitchFamily="49" charset="0"/>
                      </a:endParaRPr>
                    </a:p>
                  </a:txBody>
                  <a:tcPr>
                    <a:solidFill>
                      <a:schemeClr val="bg1">
                        <a:lumMod val="95000"/>
                      </a:schemeClr>
                    </a:solidFill>
                  </a:tcPr>
                </a:tc>
                <a:tc>
                  <a:txBody>
                    <a:bodyPr/>
                    <a:lstStyle/>
                    <a:p>
                      <a:pPr algn="r"/>
                      <a:r>
                        <a:rPr lang="en-US" sz="800" dirty="0" smtClean="0">
                          <a:latin typeface="Courier New" pitchFamily="49" charset="0"/>
                          <a:cs typeface="Courier New" pitchFamily="49" charset="0"/>
                        </a:rPr>
                        <a:t>2000</a:t>
                      </a:r>
                      <a:endParaRPr lang="en-US" sz="800" dirty="0">
                        <a:latin typeface="Courier New" pitchFamily="49" charset="0"/>
                        <a:cs typeface="Courier New" pitchFamily="49" charset="0"/>
                      </a:endParaRPr>
                    </a:p>
                  </a:txBody>
                  <a:tcPr>
                    <a:solidFill>
                      <a:schemeClr val="bg1">
                        <a:lumMod val="95000"/>
                      </a:schemeClr>
                    </a:solidFill>
                  </a:tcPr>
                </a:tc>
              </a:tr>
              <a:tr h="194642">
                <a:tc>
                  <a:txBody>
                    <a:bodyPr/>
                    <a:lstStyle/>
                    <a:p>
                      <a:pPr algn="r"/>
                      <a:r>
                        <a:rPr lang="en-US" sz="800" dirty="0" smtClean="0">
                          <a:latin typeface="Courier New" pitchFamily="49" charset="0"/>
                          <a:cs typeface="Courier New" pitchFamily="49" charset="0"/>
                        </a:rPr>
                        <a:t>2000</a:t>
                      </a:r>
                      <a:endParaRPr lang="en-US" sz="800" dirty="0">
                        <a:latin typeface="Courier New" pitchFamily="49" charset="0"/>
                        <a:cs typeface="Courier New" pitchFamily="49" charset="0"/>
                      </a:endParaRPr>
                    </a:p>
                  </a:txBody>
                  <a:tcPr>
                    <a:solidFill>
                      <a:schemeClr val="accent2">
                        <a:lumMod val="20000"/>
                        <a:lumOff val="80000"/>
                      </a:schemeClr>
                    </a:solidFill>
                  </a:tcPr>
                </a:tc>
                <a:tc>
                  <a:txBody>
                    <a:bodyPr/>
                    <a:lstStyle/>
                    <a:p>
                      <a:pPr algn="r"/>
                      <a:r>
                        <a:rPr lang="en-US" sz="800" dirty="0" smtClean="0">
                          <a:latin typeface="Courier New" pitchFamily="49" charset="0"/>
                          <a:cs typeface="Courier New" pitchFamily="49" charset="0"/>
                        </a:rPr>
                        <a:t>37</a:t>
                      </a:r>
                      <a:endParaRPr lang="en-US" sz="800" dirty="0">
                        <a:latin typeface="Courier New" pitchFamily="49" charset="0"/>
                        <a:cs typeface="Courier New" pitchFamily="49" charset="0"/>
                      </a:endParaRPr>
                    </a:p>
                  </a:txBody>
                  <a:tcPr>
                    <a:solidFill>
                      <a:schemeClr val="accent2">
                        <a:lumMod val="20000"/>
                        <a:lumOff val="80000"/>
                      </a:schemeClr>
                    </a:solidFill>
                  </a:tcPr>
                </a:tc>
              </a:tr>
              <a:tr h="194642">
                <a:tc>
                  <a:txBody>
                    <a:bodyPr/>
                    <a:lstStyle/>
                    <a:p>
                      <a:pPr algn="r"/>
                      <a:r>
                        <a:rPr lang="en-US" sz="800" dirty="0" smtClean="0">
                          <a:latin typeface="Courier New" pitchFamily="49" charset="0"/>
                          <a:cs typeface="Courier New" pitchFamily="49" charset="0"/>
                        </a:rPr>
                        <a:t>2000</a:t>
                      </a:r>
                      <a:endParaRPr lang="en-US" sz="800" dirty="0">
                        <a:latin typeface="Courier New" pitchFamily="49" charset="0"/>
                        <a:cs typeface="Courier New" pitchFamily="49" charset="0"/>
                      </a:endParaRPr>
                    </a:p>
                  </a:txBody>
                  <a:tcPr>
                    <a:solidFill>
                      <a:schemeClr val="bg1">
                        <a:lumMod val="95000"/>
                      </a:schemeClr>
                    </a:solidFill>
                  </a:tcPr>
                </a:tc>
                <a:tc>
                  <a:txBody>
                    <a:bodyPr/>
                    <a:lstStyle/>
                    <a:p>
                      <a:pPr algn="r"/>
                      <a:r>
                        <a:rPr lang="en-US" sz="800" dirty="0" smtClean="0">
                          <a:latin typeface="Courier New" pitchFamily="49" charset="0"/>
                          <a:cs typeface="Courier New" pitchFamily="49" charset="0"/>
                        </a:rPr>
                        <a:t>1</a:t>
                      </a:r>
                      <a:endParaRPr lang="en-US" sz="800" dirty="0">
                        <a:latin typeface="Courier New" pitchFamily="49" charset="0"/>
                        <a:cs typeface="Courier New" pitchFamily="49" charset="0"/>
                      </a:endParaRPr>
                    </a:p>
                  </a:txBody>
                  <a:tcPr>
                    <a:solidFill>
                      <a:schemeClr val="bg1">
                        <a:lumMod val="95000"/>
                      </a:schemeClr>
                    </a:solidFill>
                  </a:tcPr>
                </a:tc>
              </a:tr>
              <a:tr h="194642">
                <a:tc>
                  <a:txBody>
                    <a:bodyPr/>
                    <a:lstStyle/>
                    <a:p>
                      <a:pPr algn="r"/>
                      <a:r>
                        <a:rPr lang="en-US" sz="800" dirty="0" smtClean="0">
                          <a:latin typeface="Courier New" pitchFamily="49" charset="0"/>
                          <a:cs typeface="Courier New" pitchFamily="49" charset="0"/>
                        </a:rPr>
                        <a:t>2000</a:t>
                      </a:r>
                      <a:endParaRPr lang="en-US" sz="800" dirty="0">
                        <a:latin typeface="Courier New" pitchFamily="49" charset="0"/>
                        <a:cs typeface="Courier New" pitchFamily="49" charset="0"/>
                      </a:endParaRPr>
                    </a:p>
                  </a:txBody>
                  <a:tcPr>
                    <a:solidFill>
                      <a:schemeClr val="accent2">
                        <a:lumMod val="20000"/>
                        <a:lumOff val="80000"/>
                      </a:schemeClr>
                    </a:solidFill>
                  </a:tcPr>
                </a:tc>
                <a:tc>
                  <a:txBody>
                    <a:bodyPr/>
                    <a:lstStyle/>
                    <a:p>
                      <a:pPr algn="r"/>
                      <a:r>
                        <a:rPr lang="en-US" sz="800" dirty="0" smtClean="0">
                          <a:latin typeface="Courier New" pitchFamily="49" charset="0"/>
                          <a:cs typeface="Courier New" pitchFamily="49" charset="0"/>
                        </a:rPr>
                        <a:t>2000</a:t>
                      </a:r>
                      <a:endParaRPr lang="en-US" sz="800" dirty="0">
                        <a:latin typeface="Courier New" pitchFamily="49" charset="0"/>
                        <a:cs typeface="Courier New" pitchFamily="49" charset="0"/>
                      </a:endParaRPr>
                    </a:p>
                  </a:txBody>
                  <a:tcPr>
                    <a:solidFill>
                      <a:schemeClr val="accent2">
                        <a:lumMod val="20000"/>
                        <a:lumOff val="80000"/>
                      </a:schemeClr>
                    </a:solidFill>
                  </a:tcPr>
                </a:tc>
              </a:tr>
              <a:tr h="194642">
                <a:tc>
                  <a:txBody>
                    <a:bodyPr/>
                    <a:lstStyle/>
                    <a:p>
                      <a:pPr algn="r"/>
                      <a:r>
                        <a:rPr lang="en-US" sz="800" dirty="0" smtClean="0">
                          <a:latin typeface="Courier New" pitchFamily="49" charset="0"/>
                          <a:cs typeface="Courier New" pitchFamily="49" charset="0"/>
                        </a:rPr>
                        <a:t>2000</a:t>
                      </a:r>
                      <a:endParaRPr lang="en-US" sz="800" dirty="0">
                        <a:latin typeface="Courier New" pitchFamily="49" charset="0"/>
                        <a:cs typeface="Courier New" pitchFamily="49" charset="0"/>
                      </a:endParaRPr>
                    </a:p>
                  </a:txBody>
                  <a:tcPr>
                    <a:solidFill>
                      <a:schemeClr val="bg1">
                        <a:lumMod val="95000"/>
                      </a:schemeClr>
                    </a:solidFill>
                  </a:tcPr>
                </a:tc>
                <a:tc>
                  <a:txBody>
                    <a:bodyPr/>
                    <a:lstStyle/>
                    <a:p>
                      <a:pPr algn="r"/>
                      <a:r>
                        <a:rPr lang="en-US" sz="800" dirty="0" smtClean="0">
                          <a:latin typeface="Courier New" pitchFamily="49" charset="0"/>
                          <a:cs typeface="Courier New" pitchFamily="49" charset="0"/>
                        </a:rPr>
                        <a:t>47</a:t>
                      </a:r>
                      <a:endParaRPr lang="en-US" sz="800" dirty="0">
                        <a:latin typeface="Courier New" pitchFamily="49" charset="0"/>
                        <a:cs typeface="Courier New" pitchFamily="49" charset="0"/>
                      </a:endParaRPr>
                    </a:p>
                  </a:txBody>
                  <a:tcPr>
                    <a:solidFill>
                      <a:schemeClr val="bg1">
                        <a:lumMod val="95000"/>
                      </a:schemeClr>
                    </a:solidFill>
                  </a:tcPr>
                </a:tc>
              </a:tr>
              <a:tr h="244681">
                <a:tc>
                  <a:txBody>
                    <a:bodyPr/>
                    <a:lstStyle/>
                    <a:p>
                      <a:pPr algn="r"/>
                      <a:r>
                        <a:rPr lang="en-US" sz="800" b="1" dirty="0" smtClean="0">
                          <a:latin typeface="Courier New" pitchFamily="49" charset="0"/>
                          <a:cs typeface="Courier New" pitchFamily="49" charset="0"/>
                        </a:rPr>
                        <a:t>27,266</a:t>
                      </a:r>
                      <a:endParaRPr lang="en-US" sz="800" b="1" dirty="0">
                        <a:latin typeface="Courier New" pitchFamily="49" charset="0"/>
                        <a:cs typeface="Courier New" pitchFamily="49" charset="0"/>
                      </a:endParaRPr>
                    </a:p>
                  </a:txBody>
                  <a:tcPr>
                    <a:solidFill>
                      <a:schemeClr val="accent2">
                        <a:lumMod val="60000"/>
                        <a:lumOff val="40000"/>
                      </a:schemeClr>
                    </a:solidFill>
                  </a:tcPr>
                </a:tc>
                <a:tc>
                  <a:txBody>
                    <a:bodyPr/>
                    <a:lstStyle/>
                    <a:p>
                      <a:pPr algn="r"/>
                      <a:r>
                        <a:rPr lang="en-US" sz="800" b="1" dirty="0" smtClean="0">
                          <a:latin typeface="Courier New" pitchFamily="49" charset="0"/>
                          <a:cs typeface="Courier New" pitchFamily="49" charset="0"/>
                        </a:rPr>
                        <a:t>5,461</a:t>
                      </a:r>
                      <a:endParaRPr lang="en-US" sz="800" b="1" dirty="0">
                        <a:latin typeface="Courier New" pitchFamily="49" charset="0"/>
                        <a:cs typeface="Courier New" pitchFamily="49" charset="0"/>
                      </a:endParaRPr>
                    </a:p>
                  </a:txBody>
                  <a:tcPr>
                    <a:solidFill>
                      <a:schemeClr val="accent2">
                        <a:lumMod val="60000"/>
                        <a:lumOff val="40000"/>
                      </a:schemeClr>
                    </a:solidFill>
                  </a:tcPr>
                </a:tc>
              </a:tr>
            </a:tbl>
          </a:graphicData>
        </a:graphic>
      </p:graphicFrame>
      <p:sp>
        <p:nvSpPr>
          <p:cNvPr id="10" name="TextBox 9"/>
          <p:cNvSpPr txBox="1"/>
          <p:nvPr/>
        </p:nvSpPr>
        <p:spPr>
          <a:xfrm>
            <a:off x="2590800" y="1066800"/>
            <a:ext cx="6144246" cy="1015663"/>
          </a:xfrm>
          <a:prstGeom prst="rect">
            <a:avLst/>
          </a:prstGeom>
          <a:noFill/>
        </p:spPr>
        <p:txBody>
          <a:bodyPr wrap="none" rtlCol="0">
            <a:spAutoFit/>
          </a:bodyPr>
          <a:lstStyle/>
          <a:p>
            <a:r>
              <a:rPr lang="en-US" sz="2000" dirty="0" smtClean="0">
                <a:cs typeface="Courier New" panose="02070309020205020404" pitchFamily="49" charset="0"/>
              </a:rPr>
              <a:t>The database is stopped because "they are out of space."</a:t>
            </a:r>
            <a:br>
              <a:rPr lang="en-US" sz="2000" dirty="0" smtClean="0">
                <a:cs typeface="Courier New" panose="02070309020205020404" pitchFamily="49" charset="0"/>
              </a:rPr>
            </a:br>
            <a:r>
              <a:rPr lang="en-US" sz="2000" dirty="0" smtClean="0">
                <a:cs typeface="Courier New" panose="02070309020205020404" pitchFamily="49" charset="0"/>
              </a:rPr>
              <a:t/>
            </a:r>
            <a:br>
              <a:rPr lang="en-US" sz="2000" dirty="0" smtClean="0">
                <a:cs typeface="Courier New" panose="02070309020205020404" pitchFamily="49" charset="0"/>
              </a:rPr>
            </a:br>
            <a:r>
              <a:rPr lang="en-US" sz="2000" dirty="0" smtClean="0">
                <a:cs typeface="Courier New" panose="02070309020205020404" pitchFamily="49" charset="0"/>
              </a:rPr>
              <a:t>Yet 20% of the space allocated has never been used.</a:t>
            </a:r>
            <a:endParaRPr lang="en-US" sz="2000" dirty="0">
              <a:cs typeface="Courier New" panose="02070309020205020404"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And That's Not Counting Free Space</a:t>
            </a:r>
            <a:endParaRPr lang="en-US" dirty="0"/>
          </a:p>
        </p:txBody>
      </p:sp>
      <p:sp>
        <p:nvSpPr>
          <p:cNvPr id="7" name="TextBox 6"/>
          <p:cNvSpPr txBox="1"/>
          <p:nvPr/>
        </p:nvSpPr>
        <p:spPr>
          <a:xfrm>
            <a:off x="1132597" y="914400"/>
            <a:ext cx="6878806" cy="5262979"/>
          </a:xfrm>
          <a:prstGeom prst="rect">
            <a:avLst/>
          </a:prstGeom>
          <a:solidFill>
            <a:schemeClr val="bg1">
              <a:lumMod val="95000"/>
            </a:schemeClr>
          </a:solidFill>
          <a:ln>
            <a:solidFill>
              <a:schemeClr val="tx1"/>
            </a:solidFill>
          </a:ln>
        </p:spPr>
        <p:txBody>
          <a:bodyPr wrap="none" rtlCol="0">
            <a:spAutoFit/>
          </a:bodyPr>
          <a:lstStyle/>
          <a:p>
            <a:r>
              <a:rPr lang="en-US" sz="1200" dirty="0">
                <a:latin typeface="Courier New" panose="02070309020205020404" pitchFamily="49" charset="0"/>
                <a:cs typeface="Courier New" panose="02070309020205020404" pitchFamily="49" charset="0"/>
              </a:rPr>
              <a:t>SQL&gt; </a:t>
            </a:r>
            <a:r>
              <a:rPr lang="en-US" sz="1200" dirty="0" smtClean="0">
                <a:latin typeface="Courier New" panose="02070309020205020404" pitchFamily="49" charset="0"/>
                <a:cs typeface="Courier New" panose="02070309020205020404" pitchFamily="49" charset="0"/>
              </a:rPr>
              <a:t>SELECT </a:t>
            </a:r>
            <a:r>
              <a:rPr lang="en-US" sz="1200" dirty="0" err="1" smtClean="0">
                <a:latin typeface="Courier New" panose="02070309020205020404" pitchFamily="49" charset="0"/>
                <a:cs typeface="Courier New" panose="02070309020205020404" pitchFamily="49" charset="0"/>
              </a:rPr>
              <a:t>file_name</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tablespace_name</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2  </a:t>
            </a:r>
            <a:r>
              <a:rPr lang="en-US" sz="1200" dirty="0" smtClean="0">
                <a:latin typeface="Courier New" panose="02070309020205020404" pitchFamily="49" charset="0"/>
                <a:cs typeface="Courier New" panose="02070309020205020404" pitchFamily="49" charset="0"/>
              </a:rPr>
              <a:t>FROM </a:t>
            </a:r>
            <a:r>
              <a:rPr lang="en-US" sz="1200" dirty="0" err="1">
                <a:latin typeface="Courier New" panose="02070309020205020404" pitchFamily="49" charset="0"/>
                <a:cs typeface="Courier New" panose="02070309020205020404" pitchFamily="49" charset="0"/>
              </a:rPr>
              <a:t>dba_data_files</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3  </a:t>
            </a:r>
            <a:r>
              <a:rPr lang="en-US" sz="1200" dirty="0" smtClean="0">
                <a:latin typeface="Courier New" panose="02070309020205020404" pitchFamily="49" charset="0"/>
                <a:cs typeface="Courier New" panose="02070309020205020404" pitchFamily="49" charset="0"/>
              </a:rPr>
              <a:t>WHERE </a:t>
            </a:r>
            <a:r>
              <a:rPr lang="en-US" sz="1200" dirty="0" err="1">
                <a:latin typeface="Courier New" panose="02070309020205020404" pitchFamily="49" charset="0"/>
                <a:cs typeface="Courier New" panose="02070309020205020404" pitchFamily="49" charset="0"/>
              </a:rPr>
              <a:t>autoextensible</a:t>
            </a:r>
            <a:r>
              <a:rPr lang="en-US" sz="1200" dirty="0">
                <a:latin typeface="Courier New" panose="02070309020205020404" pitchFamily="49" charset="0"/>
                <a:cs typeface="Courier New" panose="02070309020205020404" pitchFamily="49" charset="0"/>
              </a:rPr>
              <a:t> = 'YES'</a:t>
            </a:r>
          </a:p>
          <a:p>
            <a:r>
              <a:rPr lang="en-US" sz="1200" dirty="0">
                <a:latin typeface="Courier New" panose="02070309020205020404" pitchFamily="49" charset="0"/>
                <a:cs typeface="Courier New" panose="02070309020205020404" pitchFamily="49" charset="0"/>
              </a:rPr>
              <a:t>  4  </a:t>
            </a:r>
            <a:r>
              <a:rPr lang="en-US" sz="1200" dirty="0" smtClean="0">
                <a:latin typeface="Courier New" panose="02070309020205020404" pitchFamily="49" charset="0"/>
                <a:cs typeface="Courier New" panose="02070309020205020404" pitchFamily="49" charset="0"/>
              </a:rPr>
              <a:t>ORDER BY </a:t>
            </a:r>
            <a:r>
              <a:rPr lang="en-US" sz="1200" dirty="0">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FILE_NAME                                               TABLESPACE_NAME</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/u113/</a:t>
            </a:r>
            <a:r>
              <a:rPr lang="en-US" sz="1200" dirty="0" err="1">
                <a:latin typeface="Courier New" panose="02070309020205020404" pitchFamily="49" charset="0"/>
                <a:cs typeface="Courier New" panose="02070309020205020404" pitchFamily="49" charset="0"/>
              </a:rPr>
              <a:t>oradata</a:t>
            </a:r>
            <a:r>
              <a:rPr lang="en-US" sz="1200" dirty="0">
                <a:latin typeface="Courier New" panose="02070309020205020404" pitchFamily="49" charset="0"/>
                <a:cs typeface="Courier New" panose="02070309020205020404" pitchFamily="49" charset="0"/>
              </a:rPr>
              <a:t>/SF14/</a:t>
            </a:r>
            <a:r>
              <a:rPr lang="en-US" sz="1200" dirty="0" err="1">
                <a:latin typeface="Courier New" panose="02070309020205020404" pitchFamily="49" charset="0"/>
                <a:cs typeface="Courier New" panose="02070309020205020404" pitchFamily="49" charset="0"/>
              </a:rPr>
              <a:t>datafile</a:t>
            </a:r>
            <a:r>
              <a:rPr lang="en-US" sz="1200" dirty="0">
                <a:latin typeface="Courier New" panose="02070309020205020404" pitchFamily="49" charset="0"/>
                <a:cs typeface="Courier New" panose="02070309020205020404" pitchFamily="49" charset="0"/>
              </a:rPr>
              <a:t>/o1_mf_lob_01_8jlsmo05_.dbf  LOB_01</a:t>
            </a:r>
          </a:p>
          <a:p>
            <a:r>
              <a:rPr lang="en-US" sz="1200" dirty="0">
                <a:latin typeface="Courier New" panose="02070309020205020404" pitchFamily="49" charset="0"/>
                <a:cs typeface="Courier New" panose="02070309020205020404" pitchFamily="49" charset="0"/>
              </a:rPr>
              <a:t>/u113/</a:t>
            </a:r>
            <a:r>
              <a:rPr lang="en-US" sz="1200" dirty="0" err="1">
                <a:latin typeface="Courier New" panose="02070309020205020404" pitchFamily="49" charset="0"/>
                <a:cs typeface="Courier New" panose="02070309020205020404" pitchFamily="49" charset="0"/>
              </a:rPr>
              <a:t>oradata</a:t>
            </a:r>
            <a:r>
              <a:rPr lang="en-US" sz="1200" dirty="0">
                <a:latin typeface="Courier New" panose="02070309020205020404" pitchFamily="49" charset="0"/>
                <a:cs typeface="Courier New" panose="02070309020205020404" pitchFamily="49" charset="0"/>
              </a:rPr>
              <a:t>/SF14/</a:t>
            </a:r>
            <a:r>
              <a:rPr lang="en-US" sz="1200" dirty="0" err="1">
                <a:latin typeface="Courier New" panose="02070309020205020404" pitchFamily="49" charset="0"/>
                <a:cs typeface="Courier New" panose="02070309020205020404" pitchFamily="49" charset="0"/>
              </a:rPr>
              <a:t>datafile</a:t>
            </a:r>
            <a:r>
              <a:rPr lang="en-US" sz="1200" dirty="0">
                <a:latin typeface="Courier New" panose="02070309020205020404" pitchFamily="49" charset="0"/>
                <a:cs typeface="Courier New" panose="02070309020205020404" pitchFamily="49" charset="0"/>
              </a:rPr>
              <a:t>/o1_mf_lob_01_8jlst7ky_.dbf  LOB_01</a:t>
            </a:r>
          </a:p>
          <a:p>
            <a:r>
              <a:rPr lang="en-US" sz="1200" dirty="0">
                <a:latin typeface="Courier New" panose="02070309020205020404" pitchFamily="49" charset="0"/>
                <a:cs typeface="Courier New" panose="02070309020205020404" pitchFamily="49" charset="0"/>
              </a:rPr>
              <a:t>/u113/</a:t>
            </a:r>
            <a:r>
              <a:rPr lang="en-US" sz="1200" dirty="0" err="1">
                <a:latin typeface="Courier New" panose="02070309020205020404" pitchFamily="49" charset="0"/>
                <a:cs typeface="Courier New" panose="02070309020205020404" pitchFamily="49" charset="0"/>
              </a:rPr>
              <a:t>oradata</a:t>
            </a:r>
            <a:r>
              <a:rPr lang="en-US" sz="1200" dirty="0">
                <a:latin typeface="Courier New" panose="02070309020205020404" pitchFamily="49" charset="0"/>
                <a:cs typeface="Courier New" panose="02070309020205020404" pitchFamily="49" charset="0"/>
              </a:rPr>
              <a:t>/SF14/</a:t>
            </a:r>
            <a:r>
              <a:rPr lang="en-US" sz="1200" dirty="0" err="1">
                <a:latin typeface="Courier New" panose="02070309020205020404" pitchFamily="49" charset="0"/>
                <a:cs typeface="Courier New" panose="02070309020205020404" pitchFamily="49" charset="0"/>
              </a:rPr>
              <a:t>datafile</a:t>
            </a:r>
            <a:r>
              <a:rPr lang="en-US" sz="1200" dirty="0">
                <a:latin typeface="Courier New" panose="02070309020205020404" pitchFamily="49" charset="0"/>
                <a:cs typeface="Courier New" panose="02070309020205020404" pitchFamily="49" charset="0"/>
              </a:rPr>
              <a:t>/o1_mf_lob_01_8jlsx6fr_.dbf  LOB_01</a:t>
            </a:r>
          </a:p>
          <a:p>
            <a:r>
              <a:rPr lang="en-US" sz="1200" dirty="0">
                <a:latin typeface="Courier New" panose="02070309020205020404" pitchFamily="49" charset="0"/>
                <a:cs typeface="Courier New" panose="02070309020205020404" pitchFamily="49" charset="0"/>
              </a:rPr>
              <a:t>/u113/</a:t>
            </a:r>
            <a:r>
              <a:rPr lang="en-US" sz="1200" dirty="0" err="1">
                <a:latin typeface="Courier New" panose="02070309020205020404" pitchFamily="49" charset="0"/>
                <a:cs typeface="Courier New" panose="02070309020205020404" pitchFamily="49" charset="0"/>
              </a:rPr>
              <a:t>oradata</a:t>
            </a:r>
            <a:r>
              <a:rPr lang="en-US" sz="1200" dirty="0">
                <a:latin typeface="Courier New" panose="02070309020205020404" pitchFamily="49" charset="0"/>
                <a:cs typeface="Courier New" panose="02070309020205020404" pitchFamily="49" charset="0"/>
              </a:rPr>
              <a:t>/SF14/</a:t>
            </a:r>
            <a:r>
              <a:rPr lang="en-US" sz="1200" dirty="0" err="1">
                <a:latin typeface="Courier New" panose="02070309020205020404" pitchFamily="49" charset="0"/>
                <a:cs typeface="Courier New" panose="02070309020205020404" pitchFamily="49" charset="0"/>
              </a:rPr>
              <a:t>datafile</a:t>
            </a:r>
            <a:r>
              <a:rPr lang="en-US" sz="1200" dirty="0">
                <a:latin typeface="Courier New" panose="02070309020205020404" pitchFamily="49" charset="0"/>
                <a:cs typeface="Courier New" panose="02070309020205020404" pitchFamily="49" charset="0"/>
              </a:rPr>
              <a:t>/o1_mf_lob_01_8jlt035w_.dbf  LOB_01</a:t>
            </a:r>
          </a:p>
          <a:p>
            <a:r>
              <a:rPr lang="en-US" sz="1200" dirty="0">
                <a:latin typeface="Courier New" panose="02070309020205020404" pitchFamily="49" charset="0"/>
                <a:cs typeface="Courier New" panose="02070309020205020404" pitchFamily="49" charset="0"/>
              </a:rPr>
              <a:t>/u113/</a:t>
            </a:r>
            <a:r>
              <a:rPr lang="en-US" sz="1200" dirty="0" err="1">
                <a:latin typeface="Courier New" panose="02070309020205020404" pitchFamily="49" charset="0"/>
                <a:cs typeface="Courier New" panose="02070309020205020404" pitchFamily="49" charset="0"/>
              </a:rPr>
              <a:t>oradata</a:t>
            </a:r>
            <a:r>
              <a:rPr lang="en-US" sz="1200" dirty="0">
                <a:latin typeface="Courier New" panose="02070309020205020404" pitchFamily="49" charset="0"/>
                <a:cs typeface="Courier New" panose="02070309020205020404" pitchFamily="49" charset="0"/>
              </a:rPr>
              <a:t>/SF14/</a:t>
            </a:r>
            <a:r>
              <a:rPr lang="en-US" sz="1200" dirty="0" err="1">
                <a:latin typeface="Courier New" panose="02070309020205020404" pitchFamily="49" charset="0"/>
                <a:cs typeface="Courier New" panose="02070309020205020404" pitchFamily="49" charset="0"/>
              </a:rPr>
              <a:t>datafile</a:t>
            </a:r>
            <a:r>
              <a:rPr lang="en-US" sz="1200" dirty="0">
                <a:latin typeface="Courier New" panose="02070309020205020404" pitchFamily="49" charset="0"/>
                <a:cs typeface="Courier New" panose="02070309020205020404" pitchFamily="49" charset="0"/>
              </a:rPr>
              <a:t>/o1_mf_lob_01_8jlt34sd_.dbf  LOB_01</a:t>
            </a:r>
          </a:p>
          <a:p>
            <a:r>
              <a:rPr lang="en-US" sz="1200" dirty="0">
                <a:latin typeface="Courier New" panose="02070309020205020404" pitchFamily="49" charset="0"/>
                <a:cs typeface="Courier New" panose="02070309020205020404" pitchFamily="49" charset="0"/>
              </a:rPr>
              <a:t>/u113/</a:t>
            </a:r>
            <a:r>
              <a:rPr lang="en-US" sz="1200" dirty="0" err="1">
                <a:latin typeface="Courier New" panose="02070309020205020404" pitchFamily="49" charset="0"/>
                <a:cs typeface="Courier New" panose="02070309020205020404" pitchFamily="49" charset="0"/>
              </a:rPr>
              <a:t>oradata</a:t>
            </a:r>
            <a:r>
              <a:rPr lang="en-US" sz="1200" dirty="0">
                <a:latin typeface="Courier New" panose="02070309020205020404" pitchFamily="49" charset="0"/>
                <a:cs typeface="Courier New" panose="02070309020205020404" pitchFamily="49" charset="0"/>
              </a:rPr>
              <a:t>/SF14/</a:t>
            </a:r>
            <a:r>
              <a:rPr lang="en-US" sz="1200" dirty="0" err="1">
                <a:latin typeface="Courier New" panose="02070309020205020404" pitchFamily="49" charset="0"/>
                <a:cs typeface="Courier New" panose="02070309020205020404" pitchFamily="49" charset="0"/>
              </a:rPr>
              <a:t>datafile</a:t>
            </a:r>
            <a:r>
              <a:rPr lang="en-US" sz="1200" dirty="0">
                <a:latin typeface="Courier New" panose="02070309020205020404" pitchFamily="49" charset="0"/>
                <a:cs typeface="Courier New" panose="02070309020205020404" pitchFamily="49" charset="0"/>
              </a:rPr>
              <a:t>/o1_mf_lob_01_8rs5xndc_.dbf  LOB_01</a:t>
            </a:r>
          </a:p>
          <a:p>
            <a:r>
              <a:rPr lang="en-US" sz="1200" dirty="0">
                <a:latin typeface="Courier New" panose="02070309020205020404" pitchFamily="49" charset="0"/>
                <a:cs typeface="Courier New" panose="02070309020205020404" pitchFamily="49" charset="0"/>
              </a:rPr>
              <a:t>/u113/</a:t>
            </a:r>
            <a:r>
              <a:rPr lang="en-US" sz="1200" dirty="0" err="1">
                <a:latin typeface="Courier New" panose="02070309020205020404" pitchFamily="49" charset="0"/>
                <a:cs typeface="Courier New" panose="02070309020205020404" pitchFamily="49" charset="0"/>
              </a:rPr>
              <a:t>oradata</a:t>
            </a:r>
            <a:r>
              <a:rPr lang="en-US" sz="1200" dirty="0">
                <a:latin typeface="Courier New" panose="02070309020205020404" pitchFamily="49" charset="0"/>
                <a:cs typeface="Courier New" panose="02070309020205020404" pitchFamily="49" charset="0"/>
              </a:rPr>
              <a:t>/SF14/</a:t>
            </a:r>
            <a:r>
              <a:rPr lang="en-US" sz="1200" dirty="0" err="1">
                <a:latin typeface="Courier New" panose="02070309020205020404" pitchFamily="49" charset="0"/>
                <a:cs typeface="Courier New" panose="02070309020205020404" pitchFamily="49" charset="0"/>
              </a:rPr>
              <a:t>datafile</a:t>
            </a:r>
            <a:r>
              <a:rPr lang="en-US" sz="1200" dirty="0">
                <a:latin typeface="Courier New" panose="02070309020205020404" pitchFamily="49" charset="0"/>
                <a:cs typeface="Courier New" panose="02070309020205020404" pitchFamily="49" charset="0"/>
              </a:rPr>
              <a:t>/o1_mf_lob_01_8vdx8bps_.dbf  LOB_01</a:t>
            </a:r>
          </a:p>
          <a:p>
            <a:r>
              <a:rPr lang="en-US" sz="1200" dirty="0">
                <a:latin typeface="Courier New" panose="02070309020205020404" pitchFamily="49" charset="0"/>
                <a:cs typeface="Courier New" panose="02070309020205020404" pitchFamily="49" charset="0"/>
              </a:rPr>
              <a:t>/u113/</a:t>
            </a:r>
            <a:r>
              <a:rPr lang="en-US" sz="1200" dirty="0" err="1">
                <a:latin typeface="Courier New" panose="02070309020205020404" pitchFamily="49" charset="0"/>
                <a:cs typeface="Courier New" panose="02070309020205020404" pitchFamily="49" charset="0"/>
              </a:rPr>
              <a:t>oradata</a:t>
            </a:r>
            <a:r>
              <a:rPr lang="en-US" sz="1200" dirty="0">
                <a:latin typeface="Courier New" panose="02070309020205020404" pitchFamily="49" charset="0"/>
                <a:cs typeface="Courier New" panose="02070309020205020404" pitchFamily="49" charset="0"/>
              </a:rPr>
              <a:t>/SF14/</a:t>
            </a:r>
            <a:r>
              <a:rPr lang="en-US" sz="1200" dirty="0" err="1">
                <a:latin typeface="Courier New" panose="02070309020205020404" pitchFamily="49" charset="0"/>
                <a:cs typeface="Courier New" panose="02070309020205020404" pitchFamily="49" charset="0"/>
              </a:rPr>
              <a:t>datafile</a:t>
            </a:r>
            <a:r>
              <a:rPr lang="en-US" sz="1200" dirty="0">
                <a:latin typeface="Courier New" panose="02070309020205020404" pitchFamily="49" charset="0"/>
                <a:cs typeface="Courier New" panose="02070309020205020404" pitchFamily="49" charset="0"/>
              </a:rPr>
              <a:t>/o1_mf_lob_01_8vdx9r68_.dbf  LOB_01</a:t>
            </a:r>
          </a:p>
          <a:p>
            <a:r>
              <a:rPr lang="en-US" sz="1200" dirty="0">
                <a:latin typeface="Courier New" panose="02070309020205020404" pitchFamily="49" charset="0"/>
                <a:cs typeface="Courier New" panose="02070309020205020404" pitchFamily="49" charset="0"/>
              </a:rPr>
              <a:t>/u113/</a:t>
            </a:r>
            <a:r>
              <a:rPr lang="en-US" sz="1200" dirty="0" err="1">
                <a:latin typeface="Courier New" panose="02070309020205020404" pitchFamily="49" charset="0"/>
                <a:cs typeface="Courier New" panose="02070309020205020404" pitchFamily="49" charset="0"/>
              </a:rPr>
              <a:t>oradata</a:t>
            </a:r>
            <a:r>
              <a:rPr lang="en-US" sz="1200" dirty="0">
                <a:latin typeface="Courier New" panose="02070309020205020404" pitchFamily="49" charset="0"/>
                <a:cs typeface="Courier New" panose="02070309020205020404" pitchFamily="49" charset="0"/>
              </a:rPr>
              <a:t>/SF14/</a:t>
            </a:r>
            <a:r>
              <a:rPr lang="en-US" sz="1200" dirty="0" err="1">
                <a:latin typeface="Courier New" panose="02070309020205020404" pitchFamily="49" charset="0"/>
                <a:cs typeface="Courier New" panose="02070309020205020404" pitchFamily="49" charset="0"/>
              </a:rPr>
              <a:t>datafile</a:t>
            </a:r>
            <a:r>
              <a:rPr lang="en-US" sz="1200" dirty="0">
                <a:latin typeface="Courier New" panose="02070309020205020404" pitchFamily="49" charset="0"/>
                <a:cs typeface="Courier New" panose="02070309020205020404" pitchFamily="49" charset="0"/>
              </a:rPr>
              <a:t>/o1_mf_lob_01_8vdxc5ks_.dbf  LOB_01</a:t>
            </a:r>
          </a:p>
          <a:p>
            <a:r>
              <a:rPr lang="en-US" sz="1200" dirty="0">
                <a:latin typeface="Courier New" panose="02070309020205020404" pitchFamily="49" charset="0"/>
                <a:cs typeface="Courier New" panose="02070309020205020404" pitchFamily="49" charset="0"/>
              </a:rPr>
              <a:t>/u113/</a:t>
            </a:r>
            <a:r>
              <a:rPr lang="en-US" sz="1200" dirty="0" err="1">
                <a:latin typeface="Courier New" panose="02070309020205020404" pitchFamily="49" charset="0"/>
                <a:cs typeface="Courier New" panose="02070309020205020404" pitchFamily="49" charset="0"/>
              </a:rPr>
              <a:t>oradata</a:t>
            </a:r>
            <a:r>
              <a:rPr lang="en-US" sz="1200" dirty="0">
                <a:latin typeface="Courier New" panose="02070309020205020404" pitchFamily="49" charset="0"/>
                <a:cs typeface="Courier New" panose="02070309020205020404" pitchFamily="49" charset="0"/>
              </a:rPr>
              <a:t>/SF14/</a:t>
            </a:r>
            <a:r>
              <a:rPr lang="en-US" sz="1200" dirty="0" err="1">
                <a:latin typeface="Courier New" panose="02070309020205020404" pitchFamily="49" charset="0"/>
                <a:cs typeface="Courier New" panose="02070309020205020404" pitchFamily="49" charset="0"/>
              </a:rPr>
              <a:t>datafile</a:t>
            </a:r>
            <a:r>
              <a:rPr lang="en-US" sz="1200" dirty="0">
                <a:latin typeface="Courier New" panose="02070309020205020404" pitchFamily="49" charset="0"/>
                <a:cs typeface="Courier New" panose="02070309020205020404" pitchFamily="49" charset="0"/>
              </a:rPr>
              <a:t>/o1_mf_lob_01_8vdxf9v1_.dbf  LOB_01</a:t>
            </a:r>
          </a:p>
          <a:p>
            <a:r>
              <a:rPr lang="en-US" sz="1200" dirty="0" smtClean="0">
                <a:latin typeface="Courier New" panose="02070309020205020404" pitchFamily="49" charset="0"/>
                <a:cs typeface="Courier New" panose="02070309020205020404" pitchFamily="49" charset="0"/>
              </a:rPr>
              <a:t/>
            </a:r>
            <a:br>
              <a:rPr lang="en-US" sz="1200" dirty="0" smtClean="0">
                <a:latin typeface="Courier New" panose="02070309020205020404" pitchFamily="49" charset="0"/>
                <a:cs typeface="Courier New" panose="02070309020205020404" pitchFamily="49" charset="0"/>
              </a:rPr>
            </a:br>
            <a:r>
              <a:rPr lang="en-US" sz="1200" dirty="0" smtClean="0">
                <a:latin typeface="Courier New" panose="02070309020205020404" pitchFamily="49" charset="0"/>
                <a:cs typeface="Courier New" panose="02070309020205020404" pitchFamily="49" charset="0"/>
              </a:rPr>
              <a:t>10 </a:t>
            </a:r>
            <a:r>
              <a:rPr lang="en-US" sz="1200" dirty="0">
                <a:latin typeface="Courier New" panose="02070309020205020404" pitchFamily="49" charset="0"/>
                <a:cs typeface="Courier New" panose="02070309020205020404" pitchFamily="49" charset="0"/>
              </a:rPr>
              <a:t>rows selected</a:t>
            </a:r>
            <a:r>
              <a:rPr lang="en-US" sz="1200" dirty="0" smtClean="0">
                <a:latin typeface="Courier New" panose="02070309020205020404" pitchFamily="49" charset="0"/>
                <a:cs typeface="Courier New" panose="02070309020205020404" pitchFamily="49" charset="0"/>
              </a:rPr>
              <a:t>.</a:t>
            </a:r>
            <a:br>
              <a:rPr lang="en-US" sz="1200" dirty="0" smtClean="0">
                <a:latin typeface="Courier New" panose="02070309020205020404" pitchFamily="49" charset="0"/>
                <a:cs typeface="Courier New" panose="02070309020205020404" pitchFamily="49" charset="0"/>
              </a:rPr>
            </a:br>
            <a:r>
              <a:rPr lang="en-US" sz="1200" dirty="0" smtClean="0">
                <a:latin typeface="Courier New" panose="02070309020205020404" pitchFamily="49" charset="0"/>
                <a:cs typeface="Courier New" panose="02070309020205020404" pitchFamily="49" charset="0"/>
              </a:rPr>
              <a:t/>
            </a:r>
            <a:br>
              <a:rPr lang="en-US" sz="1200" dirty="0" smtClean="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SQL&gt; select sum(bytes)/1024/1024/1024 FREE_SPACE</a:t>
            </a:r>
          </a:p>
          <a:p>
            <a:r>
              <a:rPr lang="en-US" sz="1200" dirty="0">
                <a:latin typeface="Courier New" panose="02070309020205020404" pitchFamily="49" charset="0"/>
                <a:cs typeface="Courier New" panose="02070309020205020404" pitchFamily="49" charset="0"/>
              </a:rPr>
              <a:t>  2  from </a:t>
            </a:r>
            <a:r>
              <a:rPr lang="en-US" sz="1200" dirty="0" err="1">
                <a:latin typeface="Courier New" panose="02070309020205020404" pitchFamily="49" charset="0"/>
                <a:cs typeface="Courier New" panose="02070309020205020404" pitchFamily="49" charset="0"/>
              </a:rPr>
              <a:t>dba_free_space</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3  where </a:t>
            </a:r>
            <a:r>
              <a:rPr lang="en-US" sz="1200" dirty="0" err="1">
                <a:latin typeface="Courier New" panose="02070309020205020404" pitchFamily="49" charset="0"/>
                <a:cs typeface="Courier New" panose="02070309020205020404" pitchFamily="49" charset="0"/>
              </a:rPr>
              <a:t>tablespace_name</a:t>
            </a:r>
            <a:r>
              <a:rPr lang="en-US" sz="1200" dirty="0">
                <a:latin typeface="Courier New" panose="02070309020205020404" pitchFamily="49" charset="0"/>
                <a:cs typeface="Courier New" panose="02070309020205020404" pitchFamily="49" charset="0"/>
              </a:rPr>
              <a:t> = 'LOB_01';</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FREE_SPACE</a:t>
            </a:r>
          </a:p>
          <a:p>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6166.08484</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How Much Free Space Is There Really?</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Hard disk not fully occupied by data files</a:t>
            </a:r>
          </a:p>
          <a:p>
            <a:pPr>
              <a:defRPr/>
            </a:pPr>
            <a:r>
              <a:rPr lang="en-US" dirty="0" smtClean="0">
                <a:latin typeface="Arial" pitchFamily="34" charset="0"/>
                <a:cs typeface="Arial" pitchFamily="34" charset="0"/>
              </a:rPr>
              <a:t>Data files not fully occupied by segments</a:t>
            </a:r>
          </a:p>
          <a:p>
            <a:pPr>
              <a:defRPr/>
            </a:pPr>
            <a:r>
              <a:rPr lang="en-US" dirty="0" smtClean="0">
                <a:latin typeface="Arial" pitchFamily="34" charset="0"/>
                <a:cs typeface="Arial" pitchFamily="34" charset="0"/>
              </a:rPr>
              <a:t>Segments with extents above the high water mark</a:t>
            </a:r>
          </a:p>
          <a:p>
            <a:pPr>
              <a:defRPr/>
            </a:pPr>
            <a:r>
              <a:rPr lang="en-US" dirty="0" smtClean="0">
                <a:latin typeface="Arial" pitchFamily="34" charset="0"/>
                <a:cs typeface="Arial" pitchFamily="34" charset="0"/>
              </a:rPr>
              <a:t>Partially filled blocks</a:t>
            </a:r>
          </a:p>
          <a:p>
            <a:pPr>
              <a:defRPr/>
            </a:pPr>
            <a:r>
              <a:rPr lang="en-US" dirty="0" smtClean="0">
                <a:latin typeface="Arial" pitchFamily="34" charset="0"/>
                <a:cs typeface="Arial" pitchFamily="34" charset="0"/>
              </a:rPr>
              <a:t>Full blocks with empty space due to the PCTFREE setting</a:t>
            </a:r>
          </a:p>
          <a:p>
            <a:pPr>
              <a:defRPr/>
            </a:pPr>
            <a:r>
              <a:rPr lang="en-US" dirty="0" smtClean="0">
                <a:latin typeface="Arial" pitchFamily="34" charset="0"/>
                <a:cs typeface="Arial" pitchFamily="34" charset="0"/>
              </a:rPr>
              <a:t>LOB tablespace space occupied by undo data</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a:buNone/>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And yet </a:t>
            </a:r>
            <a:r>
              <a:rPr lang="en-US" dirty="0" smtClean="0">
                <a:latin typeface="Arial" pitchFamily="34" charset="0"/>
                <a:cs typeface="Arial" pitchFamily="34" charset="0"/>
              </a:rPr>
              <a:t>the database is </a:t>
            </a:r>
            <a:r>
              <a:rPr lang="en-US" dirty="0" smtClean="0">
                <a:latin typeface="Arial" pitchFamily="34" charset="0"/>
                <a:cs typeface="Arial" pitchFamily="34" charset="0"/>
              </a:rPr>
              <a:t>"out of space"</a:t>
            </a:r>
          </a:p>
        </p:txBody>
      </p:sp>
      <p:graphicFrame>
        <p:nvGraphicFramePr>
          <p:cNvPr id="6" name="Table 5"/>
          <p:cNvGraphicFramePr>
            <a:graphicFrameLocks noGrp="1"/>
          </p:cNvGraphicFramePr>
          <p:nvPr/>
        </p:nvGraphicFramePr>
        <p:xfrm>
          <a:off x="914400" y="3810000"/>
          <a:ext cx="7315200" cy="1854200"/>
        </p:xfrm>
        <a:graphic>
          <a:graphicData uri="http://schemas.openxmlformats.org/drawingml/2006/table">
            <a:tbl>
              <a:tblPr firstRow="1" bandRow="1">
                <a:tableStyleId>{5C22544A-7EE6-4342-B048-85BDC9FD1C3A}</a:tableStyleId>
              </a:tblPr>
              <a:tblGrid>
                <a:gridCol w="3657600"/>
                <a:gridCol w="3657600"/>
              </a:tblGrid>
              <a:tr h="370840">
                <a:tc>
                  <a:txBody>
                    <a:bodyPr/>
                    <a:lstStyle/>
                    <a:p>
                      <a:pPr algn="ctr"/>
                      <a:r>
                        <a:rPr lang="en-US" dirty="0" err="1" smtClean="0"/>
                        <a:t>Vaccum</a:t>
                      </a:r>
                      <a:endParaRPr lang="en-US" dirty="0"/>
                    </a:p>
                  </a:txBody>
                  <a:tcPr>
                    <a:solidFill>
                      <a:srgbClr val="C739B6"/>
                    </a:solidFill>
                  </a:tcPr>
                </a:tc>
                <a:tc>
                  <a:txBody>
                    <a:bodyPr/>
                    <a:lstStyle/>
                    <a:p>
                      <a:pPr algn="ctr"/>
                      <a:r>
                        <a:rPr lang="en-US" dirty="0" smtClean="0"/>
                        <a:t>Wasted</a:t>
                      </a:r>
                      <a:endParaRPr lang="en-US" dirty="0"/>
                    </a:p>
                  </a:txBody>
                  <a:tcPr>
                    <a:solidFill>
                      <a:srgbClr val="C739B6"/>
                    </a:solidFill>
                  </a:tcPr>
                </a:tc>
              </a:tr>
              <a:tr h="370840">
                <a:tc>
                  <a:txBody>
                    <a:bodyPr/>
                    <a:lstStyle/>
                    <a:p>
                      <a:r>
                        <a:rPr lang="en-US" dirty="0" smtClean="0"/>
                        <a:t>Not allocated for data files</a:t>
                      </a:r>
                      <a:endParaRPr lang="en-US" dirty="0"/>
                    </a:p>
                  </a:txBody>
                  <a:tcPr>
                    <a:solidFill>
                      <a:schemeClr val="accent2">
                        <a:lumMod val="20000"/>
                        <a:lumOff val="80000"/>
                      </a:schemeClr>
                    </a:solidFill>
                  </a:tcPr>
                </a:tc>
                <a:tc>
                  <a:txBody>
                    <a:bodyPr/>
                    <a:lstStyle/>
                    <a:p>
                      <a:pPr algn="ctr"/>
                      <a:r>
                        <a:rPr lang="en-US" dirty="0" smtClean="0"/>
                        <a:t>5.5T</a:t>
                      </a:r>
                      <a:endParaRPr lang="en-US" dirty="0"/>
                    </a:p>
                  </a:txBody>
                  <a:tcPr>
                    <a:solidFill>
                      <a:schemeClr val="accent2">
                        <a:lumMod val="20000"/>
                        <a:lumOff val="80000"/>
                      </a:schemeClr>
                    </a:solidFill>
                  </a:tcPr>
                </a:tc>
              </a:tr>
              <a:tr h="370840">
                <a:tc>
                  <a:txBody>
                    <a:bodyPr/>
                    <a:lstStyle/>
                    <a:p>
                      <a:r>
                        <a:rPr lang="en-US" dirty="0" err="1" smtClean="0"/>
                        <a:t>Freespace</a:t>
                      </a:r>
                      <a:r>
                        <a:rPr lang="en-US" dirty="0" smtClean="0"/>
                        <a:t> in LOB Tablespace</a:t>
                      </a:r>
                      <a:endParaRPr lang="en-US" dirty="0"/>
                    </a:p>
                  </a:txBody>
                  <a:tcPr>
                    <a:solidFill>
                      <a:schemeClr val="accent2">
                        <a:lumMod val="40000"/>
                        <a:lumOff val="60000"/>
                      </a:schemeClr>
                    </a:solidFill>
                  </a:tcPr>
                </a:tc>
                <a:tc>
                  <a:txBody>
                    <a:bodyPr/>
                    <a:lstStyle/>
                    <a:p>
                      <a:pPr algn="ctr"/>
                      <a:r>
                        <a:rPr lang="en-US" dirty="0" smtClean="0"/>
                        <a:t>6.2T</a:t>
                      </a:r>
                      <a:endParaRPr lang="en-US" dirty="0"/>
                    </a:p>
                  </a:txBody>
                  <a:tcPr>
                    <a:solidFill>
                      <a:schemeClr val="accent2">
                        <a:lumMod val="40000"/>
                        <a:lumOff val="60000"/>
                      </a:schemeClr>
                    </a:solidFill>
                  </a:tcPr>
                </a:tc>
              </a:tr>
              <a:tr h="370840">
                <a:tc>
                  <a:txBody>
                    <a:bodyPr/>
                    <a:lstStyle/>
                    <a:p>
                      <a:r>
                        <a:rPr lang="en-US" dirty="0" smtClean="0"/>
                        <a:t>Space in</a:t>
                      </a:r>
                      <a:r>
                        <a:rPr lang="en-US" baseline="0" dirty="0" smtClean="0"/>
                        <a:t> used blocks</a:t>
                      </a:r>
                      <a:endParaRPr lang="en-US" dirty="0"/>
                    </a:p>
                  </a:txBody>
                  <a:tcPr>
                    <a:solidFill>
                      <a:schemeClr val="accent2">
                        <a:lumMod val="20000"/>
                        <a:lumOff val="80000"/>
                      </a:schemeClr>
                    </a:solidFill>
                  </a:tcPr>
                </a:tc>
                <a:tc>
                  <a:txBody>
                    <a:bodyPr/>
                    <a:lstStyle/>
                    <a:p>
                      <a:pPr algn="ctr"/>
                      <a:r>
                        <a:rPr lang="en-US" dirty="0" smtClean="0"/>
                        <a:t>2.3T</a:t>
                      </a:r>
                      <a:endParaRPr lang="en-US" dirty="0"/>
                    </a:p>
                  </a:txBody>
                  <a:tcPr>
                    <a:solidFill>
                      <a:schemeClr val="accent2">
                        <a:lumMod val="20000"/>
                        <a:lumOff val="80000"/>
                      </a:schemeClr>
                    </a:solidFill>
                  </a:tcPr>
                </a:tc>
              </a:tr>
              <a:tr h="370840">
                <a:tc>
                  <a:txBody>
                    <a:bodyPr/>
                    <a:lstStyle/>
                    <a:p>
                      <a:r>
                        <a:rPr lang="en-US" dirty="0" smtClean="0"/>
                        <a:t>Total</a:t>
                      </a:r>
                      <a:endParaRPr lang="en-US" dirty="0"/>
                    </a:p>
                  </a:txBody>
                  <a:tcPr>
                    <a:solidFill>
                      <a:schemeClr val="accent2">
                        <a:lumMod val="40000"/>
                        <a:lumOff val="60000"/>
                      </a:schemeClr>
                    </a:solidFill>
                  </a:tcPr>
                </a:tc>
                <a:tc>
                  <a:txBody>
                    <a:bodyPr/>
                    <a:lstStyle/>
                    <a:p>
                      <a:pPr algn="ctr"/>
                      <a:r>
                        <a:rPr lang="en-US" dirty="0" smtClean="0"/>
                        <a:t>14T </a:t>
                      </a:r>
                      <a:r>
                        <a:rPr lang="en-US" sz="1200" dirty="0" smtClean="0"/>
                        <a:t>(more than 50% of the 27.3T allocated)</a:t>
                      </a:r>
                      <a:endParaRPr lang="en-US" sz="1200"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How Much Disk Space Really Isn't Real</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Disk space too small for another datafile</a:t>
            </a:r>
          </a:p>
          <a:p>
            <a:pPr>
              <a:defRPr/>
            </a:pPr>
            <a:r>
              <a:rPr lang="en-US" dirty="0" smtClean="0">
                <a:latin typeface="Arial" pitchFamily="34" charset="0"/>
                <a:cs typeface="Arial" pitchFamily="34" charset="0"/>
              </a:rPr>
              <a:t>Tablespaces with too little room for another extent</a:t>
            </a:r>
          </a:p>
          <a:p>
            <a:pPr>
              <a:defRPr/>
            </a:pPr>
            <a:r>
              <a:rPr lang="en-US" dirty="0" smtClean="0">
                <a:latin typeface="Arial" pitchFamily="34" charset="0"/>
                <a:cs typeface="Arial" pitchFamily="34" charset="0"/>
              </a:rPr>
              <a:t>Space that has been over-allocated due to storage virtualization</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Storage Usage Conclusions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Bytes that spin cost</a:t>
            </a:r>
          </a:p>
          <a:p>
            <a:pPr lvl="1">
              <a:defRPr/>
            </a:pPr>
            <a:r>
              <a:rPr lang="en-US" dirty="0" smtClean="0">
                <a:latin typeface="Arial" pitchFamily="34" charset="0"/>
                <a:cs typeface="Arial" pitchFamily="34" charset="0"/>
              </a:rPr>
              <a:t>money to purchase them</a:t>
            </a:r>
          </a:p>
          <a:p>
            <a:pPr lvl="1">
              <a:defRPr/>
            </a:pPr>
            <a:r>
              <a:rPr lang="en-US" dirty="0" smtClean="0">
                <a:latin typeface="Arial" pitchFamily="34" charset="0"/>
                <a:cs typeface="Arial" pitchFamily="34" charset="0"/>
              </a:rPr>
              <a:t>money to provide electricity to spin them</a:t>
            </a:r>
          </a:p>
          <a:p>
            <a:pPr lvl="1">
              <a:defRPr/>
            </a:pPr>
            <a:r>
              <a:rPr lang="en-US" dirty="0" smtClean="0">
                <a:latin typeface="Arial" pitchFamily="34" charset="0"/>
                <a:cs typeface="Arial" pitchFamily="34" charset="0"/>
              </a:rPr>
              <a:t>money to provide air conditioning to cool them</a:t>
            </a:r>
          </a:p>
          <a:p>
            <a:pPr lvl="1">
              <a:defRPr/>
            </a:pPr>
            <a:r>
              <a:rPr lang="en-US" dirty="0" smtClean="0">
                <a:latin typeface="Arial" pitchFamily="34" charset="0"/>
                <a:cs typeface="Arial" pitchFamily="34" charset="0"/>
              </a:rPr>
              <a:t>money to pay for the floor space they occupy</a:t>
            </a:r>
          </a:p>
          <a:p>
            <a:pPr>
              <a:defRPr/>
            </a:pPr>
            <a:r>
              <a:rPr lang="en-US" dirty="0" smtClean="0">
                <a:latin typeface="Arial" pitchFamily="34" charset="0"/>
                <a:cs typeface="Arial" pitchFamily="34" charset="0"/>
              </a:rPr>
              <a:t>Wasting space is wasting money</a:t>
            </a:r>
          </a:p>
          <a:p>
            <a:pPr>
              <a:defRPr/>
            </a:pPr>
            <a:r>
              <a:rPr lang="en-US" dirty="0" smtClean="0">
                <a:latin typeface="Arial" pitchFamily="34" charset="0"/>
                <a:cs typeface="Arial" pitchFamily="34" charset="0"/>
              </a:rPr>
              <a:t>Advanced and Hybrid Columnar Compression will not address the issues created by poor planning and usage</a:t>
            </a:r>
          </a:p>
          <a:p>
            <a:pPr>
              <a:defRPr/>
            </a:pPr>
            <a:r>
              <a:rPr lang="en-US" dirty="0" smtClean="0">
                <a:latin typeface="Arial" pitchFamily="34" charset="0"/>
                <a:cs typeface="Arial" pitchFamily="34" charset="0"/>
              </a:rPr>
              <a:t>You probably don't need </a:t>
            </a:r>
            <a:r>
              <a:rPr lang="en-US" dirty="0" err="1" smtClean="0">
                <a:latin typeface="Arial" pitchFamily="34" charset="0"/>
                <a:cs typeface="Arial" pitchFamily="34" charset="0"/>
              </a:rPr>
              <a:t>pct_free</a:t>
            </a:r>
            <a:r>
              <a:rPr lang="en-US" dirty="0" smtClean="0">
                <a:latin typeface="Arial" pitchFamily="34" charset="0"/>
                <a:cs typeface="Arial" pitchFamily="34" charset="0"/>
              </a:rPr>
              <a:t> set at 0%</a:t>
            </a:r>
          </a:p>
          <a:p>
            <a:pPr>
              <a:defRPr/>
            </a:pPr>
            <a:r>
              <a:rPr lang="en-US" dirty="0" smtClean="0">
                <a:latin typeface="Arial" pitchFamily="34" charset="0"/>
                <a:cs typeface="Arial" pitchFamily="34" charset="0"/>
              </a:rPr>
              <a:t>If you store BLOBs and CLOBs you need to know how much space is wasted storing undo</a:t>
            </a:r>
          </a:p>
          <a:p>
            <a:pPr>
              <a:defRPr/>
            </a:pPr>
            <a:r>
              <a:rPr lang="en-US" dirty="0" smtClean="0">
                <a:latin typeface="Arial" pitchFamily="34" charset="0"/>
                <a:cs typeface="Arial" pitchFamily="34" charset="0"/>
              </a:rPr>
              <a:t>Bigfile tablespaces are superior very often to </a:t>
            </a:r>
            <a:r>
              <a:rPr lang="en-US" dirty="0" err="1" smtClean="0">
                <a:latin typeface="Arial" pitchFamily="34" charset="0"/>
                <a:cs typeface="Arial" pitchFamily="34" charset="0"/>
              </a:rPr>
              <a:t>Smallfiles</a:t>
            </a: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There is almost no justification for lots of tablespaces and lots of datafiles: If you do it you must justify it</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1066800"/>
          </a:xfrm>
        </p:spPr>
        <p:txBody>
          <a:bodyPr/>
          <a:lstStyle/>
          <a:p>
            <a:pPr algn="r"/>
            <a:r>
              <a:rPr lang="fr-FR" dirty="0" smtClean="0"/>
              <a:t>Case 6: UCS</a:t>
            </a:r>
            <a:br>
              <a:rPr lang="fr-FR" dirty="0" smtClean="0"/>
            </a:br>
            <a:r>
              <a:rPr lang="fr-FR" dirty="0" smtClean="0"/>
              <a:t/>
            </a:r>
            <a:br>
              <a:rPr lang="fr-FR" dirty="0" smtClean="0"/>
            </a:br>
            <a:r>
              <a:rPr lang="fr-FR" sz="1400" dirty="0" smtClean="0"/>
              <a:t>and all the other blade servers we don't need and never asked for</a:t>
            </a:r>
            <a:endParaRPr lang="en-US" sz="14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Under the GoldenGate Bridge</a:t>
            </a:r>
            <a:endParaRPr lang="en-US" dirty="0"/>
          </a:p>
        </p:txBody>
      </p:sp>
      <p:pic>
        <p:nvPicPr>
          <p:cNvPr id="122882" name="Picture 2" descr="C:\public_html\si\source\si20130901\gg6.jpg"/>
          <p:cNvPicPr>
            <a:picLocks noChangeAspect="1" noChangeArrowheads="1"/>
          </p:cNvPicPr>
          <p:nvPr/>
        </p:nvPicPr>
        <p:blipFill>
          <a:blip r:embed="rId3" cstate="print"/>
          <a:srcRect/>
          <a:stretch>
            <a:fillRect/>
          </a:stretch>
        </p:blipFill>
        <p:spPr bwMode="auto">
          <a:xfrm>
            <a:off x="692820" y="762000"/>
            <a:ext cx="7758360" cy="5193792"/>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But first ...</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Network stability is critical to Oracle DBAs</a:t>
            </a:r>
          </a:p>
          <a:p>
            <a:pPr>
              <a:defRPr/>
            </a:pPr>
            <a:r>
              <a:rPr lang="en-US" dirty="0" smtClean="0">
                <a:latin typeface="Arial" pitchFamily="34" charset="0"/>
                <a:cs typeface="Arial" pitchFamily="34" charset="0"/>
              </a:rPr>
              <a:t>If you have network issues you can waste staggering amounts of time proving the issue isn't the database</a:t>
            </a:r>
          </a:p>
          <a:p>
            <a:pPr>
              <a:defRPr/>
            </a:pPr>
            <a:r>
              <a:rPr lang="en-US" dirty="0" smtClean="0">
                <a:latin typeface="Arial" pitchFamily="34" charset="0"/>
                <a:cs typeface="Arial" pitchFamily="34" charset="0"/>
              </a:rPr>
              <a:t>I have worked for the last 10 months with Cisco UCS</a:t>
            </a:r>
          </a:p>
          <a:p>
            <a:pPr lvl="1">
              <a:defRPr/>
            </a:pPr>
            <a:r>
              <a:rPr lang="en-US" dirty="0" smtClean="0">
                <a:latin typeface="Arial" pitchFamily="34" charset="0"/>
                <a:cs typeface="Arial" pitchFamily="34" charset="0"/>
              </a:rPr>
              <a:t>~10 databases stand-alone 11gR2</a:t>
            </a:r>
          </a:p>
          <a:p>
            <a:pPr lvl="1">
              <a:defRPr/>
            </a:pPr>
            <a:r>
              <a:rPr lang="en-US" dirty="0" smtClean="0">
                <a:latin typeface="Arial" pitchFamily="34" charset="0"/>
                <a:cs typeface="Arial" pitchFamily="34" charset="0"/>
              </a:rPr>
              <a:t>~75 RAC Active-Active or Clusterware Active-Passive Failover</a:t>
            </a:r>
          </a:p>
          <a:p>
            <a:pPr>
              <a:defRPr/>
            </a:pPr>
            <a:r>
              <a:rPr lang="en-US" dirty="0" smtClean="0">
                <a:latin typeface="Arial" pitchFamily="34" charset="0"/>
                <a:cs typeface="Arial" pitchFamily="34" charset="0"/>
              </a:rPr>
              <a:t>The questions that need to be addressed are</a:t>
            </a:r>
          </a:p>
          <a:p>
            <a:pPr lvl="1">
              <a:defRPr/>
            </a:pPr>
            <a:r>
              <a:rPr lang="en-US" dirty="0" smtClean="0">
                <a:latin typeface="Arial" pitchFamily="34" charset="0"/>
                <a:cs typeface="Arial" pitchFamily="34" charset="0"/>
              </a:rPr>
              <a:t>What is the value of failover to a cluster?</a:t>
            </a:r>
          </a:p>
          <a:p>
            <a:pPr lvl="1">
              <a:defRPr/>
            </a:pPr>
            <a:r>
              <a:rPr lang="en-US" dirty="0" smtClean="0">
                <a:latin typeface="Arial" pitchFamily="34" charset="0"/>
                <a:cs typeface="Arial" pitchFamily="34" charset="0"/>
              </a:rPr>
              <a:t>What is the value of functioning network diagnostics?</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VLANs and the Cluster Interconnect </a:t>
            </a:r>
            <a:r>
              <a:rPr lang="en-US" sz="1200" dirty="0" smtClean="0"/>
              <a:t>(1:2)</a:t>
            </a:r>
            <a:endParaRPr lang="en-US" sz="1200" dirty="0"/>
          </a:p>
        </p:txBody>
      </p:sp>
      <p:sp>
        <p:nvSpPr>
          <p:cNvPr id="5" name="Text Placeholder 4"/>
          <p:cNvSpPr>
            <a:spLocks noGrp="1"/>
          </p:cNvSpPr>
          <p:nvPr>
            <p:ph type="body" sz="quarter" idx="11"/>
          </p:nvPr>
        </p:nvSpPr>
        <p:spPr>
          <a:xfrm>
            <a:off x="457200" y="762000"/>
            <a:ext cx="8229600" cy="1447800"/>
          </a:xfrm>
        </p:spPr>
        <p:txBody>
          <a:bodyPr/>
          <a:lstStyle/>
          <a:p>
            <a:pPr>
              <a:defRPr/>
            </a:pPr>
            <a:r>
              <a:rPr lang="en-US" dirty="0" smtClean="0">
                <a:latin typeface="Arial" pitchFamily="34" charset="0"/>
                <a:cs typeface="Arial" pitchFamily="34" charset="0"/>
              </a:rPr>
              <a:t>It is essentially impossible do what is recommended in Oracle Support's "best practices" guidelines for RAC with blades: any blades from any vendor</a:t>
            </a:r>
          </a:p>
        </p:txBody>
      </p:sp>
      <p:sp>
        <p:nvSpPr>
          <p:cNvPr id="6" name="TextBox 5"/>
          <p:cNvSpPr txBox="1"/>
          <p:nvPr/>
        </p:nvSpPr>
        <p:spPr>
          <a:xfrm>
            <a:off x="762000" y="2209800"/>
            <a:ext cx="7620000" cy="3901068"/>
          </a:xfrm>
          <a:prstGeom prst="rect">
            <a:avLst/>
          </a:prstGeom>
          <a:solidFill>
            <a:schemeClr val="bg1">
              <a:lumMod val="95000"/>
            </a:schemeClr>
          </a:solidFill>
          <a:ln>
            <a:solidFill>
              <a:schemeClr val="tx1"/>
            </a:solidFill>
          </a:ln>
        </p:spPr>
        <p:txBody>
          <a:bodyPr wrap="square" rtlCol="0">
            <a:spAutoFit/>
          </a:bodyPr>
          <a:lstStyle/>
          <a:p>
            <a:pPr algn="l"/>
            <a:r>
              <a:rPr lang="en-US" sz="1100" dirty="0" smtClean="0"/>
              <a:t>RAC: Frequently Asked Questions (Doc ID 220970.1)</a:t>
            </a:r>
            <a:br>
              <a:rPr lang="en-US" sz="1100" dirty="0" smtClean="0"/>
            </a:br>
            <a:r>
              <a:rPr lang="en-US" sz="1100" dirty="0" smtClean="0"/>
              <a:t/>
            </a:r>
            <a:br>
              <a:rPr lang="en-US" sz="1100" dirty="0" smtClean="0"/>
            </a:br>
            <a:r>
              <a:rPr lang="en-US" sz="1100" b="0" dirty="0" smtClean="0"/>
              <a:t>Cluster interconnect network separation can be satisfied either by using standalone, dedicated switches,  which provide the highest degree of network isolation, or Virtual Local Area Networks defined on the Ethernet switch,  which provide broadcast domain isolation between IP networks. VLANs are fully supported for Oracle Clusterware interconnect deployments. Partitioning the Ethernet switch with VLANs allows for:</a:t>
            </a:r>
          </a:p>
          <a:p>
            <a:pPr algn="l"/>
            <a:r>
              <a:rPr lang="en-US" sz="1100" b="0" dirty="0" smtClean="0"/>
              <a:t>- Sharing the same switch for private and public communication.</a:t>
            </a:r>
            <a:br>
              <a:rPr lang="en-US" sz="1100" b="0" dirty="0" smtClean="0"/>
            </a:br>
            <a:r>
              <a:rPr lang="en-US" sz="1100" b="0" dirty="0" smtClean="0"/>
              <a:t>- Sharing the same switch for the private communication of more than one cluster.</a:t>
            </a:r>
            <a:br>
              <a:rPr lang="en-US" sz="1100" b="0" dirty="0" smtClean="0"/>
            </a:br>
            <a:r>
              <a:rPr lang="en-US" sz="1100" b="0" dirty="0" smtClean="0"/>
              <a:t>- Sharing the same switch for private communication and shared storage access.</a:t>
            </a:r>
            <a:br>
              <a:rPr lang="en-US" sz="1100" b="0" dirty="0" smtClean="0"/>
            </a:br>
            <a:r>
              <a:rPr lang="en-US" sz="1100" b="0" dirty="0" smtClean="0"/>
              <a:t/>
            </a:r>
            <a:br>
              <a:rPr lang="en-US" sz="1100" b="0" dirty="0" smtClean="0"/>
            </a:br>
            <a:r>
              <a:rPr lang="en-US" sz="1100" b="0" dirty="0" smtClean="0"/>
              <a:t>The following best practices should be followed:</a:t>
            </a:r>
            <a:br>
              <a:rPr lang="en-US" sz="1100" b="0" dirty="0" smtClean="0"/>
            </a:br>
            <a:r>
              <a:rPr lang="en-US" sz="1100" b="0" dirty="0" smtClean="0"/>
              <a:t/>
            </a:r>
            <a:br>
              <a:rPr lang="en-US" sz="1100" b="0" dirty="0" smtClean="0"/>
            </a:br>
            <a:r>
              <a:rPr lang="en-US" sz="1100" b="0" dirty="0" smtClean="0"/>
              <a:t>The Cluster Interconnect VLAN must be on a non-routed IP subnet.</a:t>
            </a:r>
            <a:br>
              <a:rPr lang="en-US" sz="1100" b="0" dirty="0" smtClean="0"/>
            </a:br>
            <a:r>
              <a:rPr lang="en-US" sz="1100" b="0" dirty="0" smtClean="0"/>
              <a:t/>
            </a:r>
            <a:br>
              <a:rPr lang="en-US" sz="1100" b="0" dirty="0" smtClean="0"/>
            </a:br>
            <a:r>
              <a:rPr lang="en-US" sz="1100" b="0" dirty="0" smtClean="0"/>
              <a:t>All Cluster Interconnect networks must be configured with non-routed IPs. The server-server communication should be single hop through the  switch via the interconnect VLAN. There is no VLAN-VLAN communication.</a:t>
            </a:r>
            <a:br>
              <a:rPr lang="en-US" sz="1100" b="0" dirty="0" smtClean="0"/>
            </a:br>
            <a:r>
              <a:rPr lang="en-US" sz="1100" b="0" dirty="0" smtClean="0"/>
              <a:t/>
            </a:r>
            <a:br>
              <a:rPr lang="en-US" sz="1100" b="0" dirty="0" smtClean="0"/>
            </a:br>
            <a:r>
              <a:rPr lang="en-US" sz="1100" b="0" dirty="0" smtClean="0"/>
              <a:t>Oracle recommends maintaining a 1:1 mapping of subnet to VLAN.</a:t>
            </a:r>
            <a:br>
              <a:rPr lang="en-US" sz="1100" b="0" dirty="0" smtClean="0"/>
            </a:br>
            <a:r>
              <a:rPr lang="en-US" sz="1100" b="0" dirty="0" smtClean="0"/>
              <a:t/>
            </a:r>
            <a:br>
              <a:rPr lang="en-US" sz="1100" b="0" dirty="0" smtClean="0"/>
            </a:br>
            <a:r>
              <a:rPr lang="en-US" sz="1100" b="0" dirty="0" smtClean="0"/>
              <a:t>The most common VLAN deployments maintain a 1:1 mapping of subnet to VLAN. It is strongly recommended to avoid multi-subnet mapping  to a single VLAN. Best practice recommends a single access VLAN port configured  on the switch for the cluster interconnect VLAN. The server side network interface should have access to a single VLAN.</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VLANs and the Cluster Interconnect </a:t>
            </a:r>
            <a:r>
              <a:rPr lang="en-US" sz="1200" dirty="0" smtClean="0"/>
              <a:t>(2:2)</a:t>
            </a:r>
            <a:endParaRPr lang="en-US" sz="1200" dirty="0"/>
          </a:p>
        </p:txBody>
      </p:sp>
      <p:sp>
        <p:nvSpPr>
          <p:cNvPr id="5" name="Text Placeholder 4"/>
          <p:cNvSpPr>
            <a:spLocks noGrp="1"/>
          </p:cNvSpPr>
          <p:nvPr>
            <p:ph type="body" sz="quarter" idx="11"/>
          </p:nvPr>
        </p:nvSpPr>
        <p:spPr>
          <a:xfrm>
            <a:off x="457200" y="762000"/>
            <a:ext cx="8229600" cy="1447800"/>
          </a:xfrm>
        </p:spPr>
        <p:txBody>
          <a:bodyPr/>
          <a:lstStyle/>
          <a:p>
            <a:pPr>
              <a:defRPr/>
            </a:pPr>
            <a:r>
              <a:rPr lang="en-US" dirty="0" smtClean="0">
                <a:latin typeface="Arial" pitchFamily="34" charset="0"/>
                <a:cs typeface="Arial" pitchFamily="34" charset="0"/>
              </a:rPr>
              <a:t>It is extremely difficult to troubleshoot interconnect issues with UCS as the tools for separating public, storage, and fusion interconnect packets do not exist</a:t>
            </a:r>
          </a:p>
        </p:txBody>
      </p:sp>
      <p:sp>
        <p:nvSpPr>
          <p:cNvPr id="7" name="TextBox 6"/>
          <p:cNvSpPr txBox="1"/>
          <p:nvPr/>
        </p:nvSpPr>
        <p:spPr>
          <a:xfrm>
            <a:off x="762000" y="2209800"/>
            <a:ext cx="7620000" cy="1954381"/>
          </a:xfrm>
          <a:prstGeom prst="rect">
            <a:avLst/>
          </a:prstGeom>
          <a:solidFill>
            <a:schemeClr val="bg1">
              <a:lumMod val="95000"/>
            </a:schemeClr>
          </a:solidFill>
          <a:ln>
            <a:solidFill>
              <a:schemeClr val="tx1"/>
            </a:solidFill>
          </a:ln>
        </p:spPr>
        <p:txBody>
          <a:bodyPr wrap="square" rtlCol="0">
            <a:spAutoFit/>
          </a:bodyPr>
          <a:lstStyle/>
          <a:p>
            <a:pPr algn="l"/>
            <a:r>
              <a:rPr lang="en-US" sz="1100" dirty="0" smtClean="0"/>
              <a:t>Troubleshooting </a:t>
            </a:r>
            <a:r>
              <a:rPr lang="en-US" sz="1100" dirty="0" err="1" smtClean="0"/>
              <a:t>gc</a:t>
            </a:r>
            <a:r>
              <a:rPr lang="en-US" sz="1100" dirty="0" smtClean="0"/>
              <a:t> block lost and Poor Network Performance in a RAC Environment (Doc ID 563566.1)</a:t>
            </a:r>
            <a:r>
              <a:rPr lang="en-US" sz="1100" b="0" dirty="0" smtClean="0"/>
              <a:t/>
            </a:r>
            <a:br>
              <a:rPr lang="en-US" sz="1100" b="0" dirty="0" smtClean="0"/>
            </a:br>
            <a:r>
              <a:rPr lang="en-US" sz="1100" b="0" dirty="0" smtClean="0"/>
              <a:t/>
            </a:r>
            <a:br>
              <a:rPr lang="en-US" sz="1100" b="0" dirty="0" smtClean="0"/>
            </a:br>
            <a:r>
              <a:rPr lang="en-US" sz="1100" b="0" dirty="0" smtClean="0"/>
              <a:t>6.  Interconnect LAN non-dedicated</a:t>
            </a:r>
          </a:p>
          <a:p>
            <a:pPr algn="l"/>
            <a:r>
              <a:rPr lang="en-US" sz="1100" b="0" dirty="0" smtClean="0"/>
              <a:t>Description: Shared public IP traffic and/or shared NAS IP traffic, configured on the interconnect LAN will result in degraded application performance, network congestion and, in extreme cases, global cache block loss.</a:t>
            </a:r>
            <a:br>
              <a:rPr lang="en-US" sz="1100" b="0" dirty="0" smtClean="0"/>
            </a:br>
            <a:r>
              <a:rPr lang="en-US" sz="1100" b="0" dirty="0" smtClean="0"/>
              <a:t/>
            </a:r>
            <a:br>
              <a:rPr lang="en-US" sz="1100" b="0" dirty="0" smtClean="0"/>
            </a:br>
            <a:r>
              <a:rPr lang="en-US" sz="1100" dirty="0" smtClean="0"/>
              <a:t>Action: </a:t>
            </a:r>
            <a:r>
              <a:rPr lang="en-US" sz="1100" b="0" dirty="0" smtClean="0"/>
              <a:t>The interconnect/</a:t>
            </a:r>
            <a:r>
              <a:rPr lang="en-US" sz="1100" b="0" dirty="0" err="1" smtClean="0"/>
              <a:t>clusterware</a:t>
            </a:r>
            <a:r>
              <a:rPr lang="en-US" sz="1100" b="0" dirty="0" smtClean="0"/>
              <a:t> traffic should be on a dedicated LAN defined by a non-routed subnet. Interconnect traffic should be isolated to the adjacent switch(</a:t>
            </a:r>
            <a:r>
              <a:rPr lang="en-US" sz="1100" b="0" dirty="0" err="1" smtClean="0"/>
              <a:t>es</a:t>
            </a:r>
            <a:r>
              <a:rPr lang="en-US" sz="1100" b="0" dirty="0" smtClean="0"/>
              <a:t>), e.g. interconnect traffic should not extend beyond the access layer switch(</a:t>
            </a:r>
            <a:r>
              <a:rPr lang="en-US" sz="1100" b="0" dirty="0" err="1" smtClean="0"/>
              <a:t>es</a:t>
            </a:r>
            <a:r>
              <a:rPr lang="en-US" sz="1100" b="0" dirty="0" smtClean="0"/>
              <a:t>) to which the links are attached. The interconnect traffic should not be shared with public or NAS traffic. If Virtual LANs (VLANS) are used, the interconnect should be on a single, dedicated VLAN mapped to a dedicated, non-routed subnet, which is isolated from public or NAS traffic.</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My Experience</a:t>
            </a:r>
            <a:endParaRPr lang="en-US" dirty="0"/>
          </a:p>
        </p:txBody>
      </p:sp>
      <p:sp>
        <p:nvSpPr>
          <p:cNvPr id="5" name="Text Placeholder 4"/>
          <p:cNvSpPr>
            <a:spLocks noGrp="1"/>
          </p:cNvSpPr>
          <p:nvPr>
            <p:ph type="body" sz="quarter" idx="11"/>
          </p:nvPr>
        </p:nvSpPr>
        <p:spPr>
          <a:xfrm>
            <a:off x="457200" y="762000"/>
            <a:ext cx="8229600" cy="5562600"/>
          </a:xfrm>
        </p:spPr>
        <p:txBody>
          <a:bodyPr/>
          <a:lstStyle/>
          <a:p>
            <a:pPr>
              <a:defRPr/>
            </a:pPr>
            <a:r>
              <a:rPr lang="en-US" dirty="0" smtClean="0">
                <a:latin typeface="Arial" pitchFamily="34" charset="0"/>
                <a:cs typeface="Arial" pitchFamily="34" charset="0"/>
              </a:rPr>
              <a:t>Blade servers, of which Cisco UCS </a:t>
            </a:r>
            <a:r>
              <a:rPr lang="en-US" dirty="0" smtClean="0">
                <a:latin typeface="Arial" pitchFamily="34" charset="0"/>
                <a:cs typeface="Arial" pitchFamily="34" charset="0"/>
              </a:rPr>
              <a:t>are just</a:t>
            </a:r>
            <a:r>
              <a:rPr lang="en-US" dirty="0" smtClean="0">
                <a:latin typeface="Arial" pitchFamily="34" charset="0"/>
                <a:cs typeface="Arial" pitchFamily="34" charset="0"/>
              </a:rPr>
              <a:t> </a:t>
            </a:r>
            <a:r>
              <a:rPr lang="en-US" dirty="0" smtClean="0">
                <a:latin typeface="Arial" pitchFamily="34" charset="0"/>
                <a:cs typeface="Arial" pitchFamily="34" charset="0"/>
              </a:rPr>
              <a:t>one example, do not have sufficient independent network </a:t>
            </a:r>
            <a:r>
              <a:rPr lang="en-US" dirty="0" smtClean="0">
                <a:latin typeface="Arial" pitchFamily="34" charset="0"/>
                <a:cs typeface="Arial" pitchFamily="34" charset="0"/>
              </a:rPr>
              <a:t>paths </a:t>
            </a:r>
            <a:r>
              <a:rPr lang="en-US" dirty="0" smtClean="0">
                <a:latin typeface="Arial" pitchFamily="34" charset="0"/>
                <a:cs typeface="Arial" pitchFamily="34" charset="0"/>
              </a:rPr>
              <a:t>to avoid the networking becoming a single point of failure</a:t>
            </a:r>
          </a:p>
          <a:p>
            <a:pPr>
              <a:defRPr/>
            </a:pPr>
            <a:r>
              <a:rPr lang="en-US" dirty="0" smtClean="0">
                <a:latin typeface="Arial" pitchFamily="34" charset="0"/>
                <a:cs typeface="Arial" pitchFamily="34" charset="0"/>
              </a:rPr>
              <a:t>It is good when the public interface has a "keep alive" enabled but this is a fatal flaw for the cluster interconnect</a:t>
            </a:r>
          </a:p>
          <a:p>
            <a:pPr>
              <a:defRPr/>
            </a:pPr>
            <a:r>
              <a:rPr lang="en-US" dirty="0" smtClean="0">
                <a:latin typeface="Arial" pitchFamily="34" charset="0"/>
                <a:cs typeface="Arial" pitchFamily="34" charset="0"/>
              </a:rPr>
              <a:t>When different types of packets, public, storage, and interconnect are mixed low-level diagnostics are difficult if not impossible</a:t>
            </a:r>
          </a:p>
          <a:p>
            <a:pPr>
              <a:defRPr/>
            </a:pPr>
            <a:r>
              <a:rPr lang="en-US" dirty="0" smtClean="0">
                <a:latin typeface="Arial" pitchFamily="34" charset="0"/>
                <a:cs typeface="Arial" pitchFamily="34" charset="0"/>
              </a:rPr>
              <a:t>When different types of packets, public, storage, and interconnect are mixed the latency of one is the latency of all</a:t>
            </a:r>
          </a:p>
          <a:p>
            <a:pPr>
              <a:defRPr/>
            </a:pPr>
            <a:r>
              <a:rPr lang="en-US" dirty="0" smtClean="0">
                <a:latin typeface="Arial" pitchFamily="34" charset="0"/>
                <a:cs typeface="Arial" pitchFamily="34" charset="0"/>
              </a:rPr>
              <a:t>Traffic from any one blade </a:t>
            </a:r>
            <a:r>
              <a:rPr lang="en-US" dirty="0" smtClean="0">
                <a:latin typeface="Arial" pitchFamily="34" charset="0"/>
                <a:cs typeface="Arial" pitchFamily="34" charset="0"/>
              </a:rPr>
              <a:t>impacts </a:t>
            </a:r>
            <a:r>
              <a:rPr lang="en-US" dirty="0" smtClean="0">
                <a:latin typeface="Arial" pitchFamily="34" charset="0"/>
                <a:cs typeface="Arial" pitchFamily="34" charset="0"/>
              </a:rPr>
              <a:t>all blades</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UCS Blade Server Conclusions</a:t>
            </a:r>
            <a:endParaRPr lang="en-US" dirty="0"/>
          </a:p>
        </p:txBody>
      </p:sp>
      <p:sp>
        <p:nvSpPr>
          <p:cNvPr id="5" name="Text Placeholder 4"/>
          <p:cNvSpPr>
            <a:spLocks noGrp="1"/>
          </p:cNvSpPr>
          <p:nvPr>
            <p:ph type="body" sz="quarter" idx="11"/>
          </p:nvPr>
        </p:nvSpPr>
        <p:spPr>
          <a:xfrm>
            <a:off x="457200" y="762000"/>
            <a:ext cx="8229600" cy="5562600"/>
          </a:xfrm>
        </p:spPr>
        <p:txBody>
          <a:bodyPr/>
          <a:lstStyle/>
          <a:p>
            <a:pPr>
              <a:defRPr/>
            </a:pPr>
            <a:r>
              <a:rPr lang="en-US" dirty="0" smtClean="0">
                <a:latin typeface="Arial" pitchFamily="34" charset="0"/>
                <a:cs typeface="Arial" pitchFamily="34" charset="0"/>
              </a:rPr>
              <a:t>Blade servers may be a good solution for application and web servers</a:t>
            </a:r>
          </a:p>
          <a:p>
            <a:pPr>
              <a:defRPr/>
            </a:pPr>
            <a:r>
              <a:rPr lang="en-US" dirty="0" smtClean="0">
                <a:latin typeface="Arial" pitchFamily="34" charset="0"/>
                <a:cs typeface="Arial" pitchFamily="34" charset="0"/>
              </a:rPr>
              <a:t>They may even be acceptable for stand-alone databases</a:t>
            </a:r>
          </a:p>
          <a:p>
            <a:pPr>
              <a:defRPr/>
            </a:pPr>
            <a:r>
              <a:rPr lang="en-US" dirty="0" smtClean="0">
                <a:latin typeface="Arial" pitchFamily="34" charset="0"/>
                <a:cs typeface="Arial" pitchFamily="34" charset="0"/>
              </a:rPr>
              <a:t>Blade servers are unsuitable when</a:t>
            </a:r>
          </a:p>
          <a:p>
            <a:pPr lvl="1">
              <a:defRPr/>
            </a:pPr>
            <a:r>
              <a:rPr lang="en-US" dirty="0" smtClean="0">
                <a:latin typeface="Arial" pitchFamily="34" charset="0"/>
                <a:cs typeface="Arial" pitchFamily="34" charset="0"/>
              </a:rPr>
              <a:t>High availability is the goal</a:t>
            </a:r>
          </a:p>
          <a:p>
            <a:pPr lvl="1">
              <a:defRPr/>
            </a:pPr>
            <a:r>
              <a:rPr lang="en-US" dirty="0" smtClean="0">
                <a:latin typeface="Arial" pitchFamily="34" charset="0"/>
                <a:cs typeface="Arial" pitchFamily="34" charset="0"/>
              </a:rPr>
              <a:t>RAC the technology for achieving it</a:t>
            </a:r>
          </a:p>
          <a:p>
            <a:pPr lvl="1">
              <a:defRPr/>
            </a:pPr>
            <a:r>
              <a:rPr lang="en-US" dirty="0" smtClean="0">
                <a:latin typeface="Arial" pitchFamily="34" charset="0"/>
                <a:cs typeface="Arial" pitchFamily="34" charset="0"/>
              </a:rPr>
              <a:t>Performance is critically important</a:t>
            </a:r>
          </a:p>
          <a:p>
            <a:pPr lvl="1">
              <a:defRPr/>
            </a:pPr>
            <a:r>
              <a:rPr lang="en-US" dirty="0" smtClean="0">
                <a:latin typeface="Arial" pitchFamily="34" charset="0"/>
                <a:cs typeface="Arial" pitchFamily="34" charset="0"/>
              </a:rPr>
              <a:t>You don't want to stay at work at </a:t>
            </a:r>
            <a:r>
              <a:rPr lang="en-US" dirty="0" smtClean="0">
                <a:latin typeface="Arial" pitchFamily="34" charset="0"/>
                <a:cs typeface="Arial" pitchFamily="34" charset="0"/>
              </a:rPr>
              <a:t>night, </a:t>
            </a:r>
            <a:r>
              <a:rPr lang="en-US" dirty="0" smtClean="0">
                <a:latin typeface="Arial" pitchFamily="34" charset="0"/>
                <a:cs typeface="Arial" pitchFamily="34" charset="0"/>
              </a:rPr>
              <a:t>on </a:t>
            </a:r>
            <a:r>
              <a:rPr lang="en-US" dirty="0" smtClean="0">
                <a:latin typeface="Arial" pitchFamily="34" charset="0"/>
                <a:cs typeface="Arial" pitchFamily="34" charset="0"/>
              </a:rPr>
              <a:t>weekends, </a:t>
            </a:r>
            <a:r>
              <a:rPr lang="en-US" dirty="0" smtClean="0">
                <a:latin typeface="Arial" pitchFamily="34" charset="0"/>
                <a:cs typeface="Arial" pitchFamily="34" charset="0"/>
              </a:rPr>
              <a:t>and holidays troubleshooting repeated unexplained failures</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1066800"/>
          </a:xfrm>
        </p:spPr>
        <p:txBody>
          <a:bodyPr/>
          <a:lstStyle/>
          <a:p>
            <a:pPr algn="r"/>
            <a:r>
              <a:rPr lang="fr-FR" dirty="0" smtClean="0"/>
              <a:t>Case 7: 5010 &lt;&gt; 7010</a:t>
            </a:r>
            <a:br>
              <a:rPr lang="fr-FR" dirty="0" smtClean="0"/>
            </a:br>
            <a:r>
              <a:rPr lang="fr-FR" dirty="0" smtClean="0"/>
              <a:t/>
            </a:r>
            <a:br>
              <a:rPr lang="fr-FR" dirty="0" smtClean="0"/>
            </a:br>
            <a:r>
              <a:rPr lang="fr-FR" sz="1400" dirty="0" smtClean="0"/>
              <a:t>Things can break even when nothing is broken</a:t>
            </a:r>
            <a:endParaRPr lang="en-US" sz="14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What You Can't See Matters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6 Node RAC Cluster ... each node is an Sun M9000</a:t>
            </a:r>
          </a:p>
          <a:p>
            <a:pPr>
              <a:defRPr/>
            </a:pPr>
            <a:r>
              <a:rPr lang="en-US" dirty="0" smtClean="0">
                <a:latin typeface="Arial" pitchFamily="34" charset="0"/>
                <a:cs typeface="Arial" pitchFamily="34" charset="0"/>
              </a:rPr>
              <a:t>Storage is 3 clustered EMC </a:t>
            </a:r>
            <a:r>
              <a:rPr lang="en-US" dirty="0" err="1" smtClean="0">
                <a:latin typeface="Arial" pitchFamily="34" charset="0"/>
                <a:cs typeface="Arial" pitchFamily="34" charset="0"/>
              </a:rPr>
              <a:t>VMax</a:t>
            </a:r>
            <a:r>
              <a:rPr lang="en-US" dirty="0" smtClean="0">
                <a:latin typeface="Arial" pitchFamily="34" charset="0"/>
                <a:cs typeface="Arial" pitchFamily="34" charset="0"/>
              </a:rPr>
              <a:t> arrays = 1.25PB</a:t>
            </a:r>
          </a:p>
          <a:p>
            <a:pPr>
              <a:defRPr/>
            </a:pPr>
            <a:r>
              <a:rPr lang="en-US" dirty="0" smtClean="0">
                <a:latin typeface="Arial" pitchFamily="34" charset="0"/>
                <a:cs typeface="Arial" pitchFamily="34" charset="0"/>
              </a:rPr>
              <a:t>Public is bonded and redundant 10gEth</a:t>
            </a:r>
          </a:p>
          <a:p>
            <a:pPr>
              <a:defRPr/>
            </a:pPr>
            <a:r>
              <a:rPr lang="en-US" dirty="0" smtClean="0">
                <a:latin typeface="Arial" pitchFamily="34" charset="0"/>
                <a:cs typeface="Arial" pitchFamily="34" charset="0"/>
              </a:rPr>
              <a:t>The initial fusion interconnect is a single Cisco 5010</a:t>
            </a:r>
          </a:p>
          <a:p>
            <a:pPr>
              <a:defRPr/>
            </a:pPr>
            <a:r>
              <a:rPr lang="en-US" dirty="0" smtClean="0">
                <a:latin typeface="Arial" pitchFamily="34" charset="0"/>
                <a:cs typeface="Arial" pitchFamily="34" charset="0"/>
              </a:rPr>
              <a:t>The new interconnect is two bonded Cisco 7010s</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What could possibly go wrong?</a:t>
            </a:r>
          </a:p>
        </p:txBody>
      </p:sp>
      <p:pic>
        <p:nvPicPr>
          <p:cNvPr id="6" name="Picture 3"/>
          <p:cNvPicPr>
            <a:picLocks noChangeAspect="1" noChangeArrowheads="1"/>
          </p:cNvPicPr>
          <p:nvPr/>
        </p:nvPicPr>
        <p:blipFill>
          <a:blip r:embed="rId2" cstate="print"/>
          <a:srcRect/>
          <a:stretch>
            <a:fillRect/>
          </a:stretch>
        </p:blipFill>
        <p:spPr bwMode="auto">
          <a:xfrm>
            <a:off x="2032000" y="3048000"/>
            <a:ext cx="5080000" cy="2760663"/>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The First Node Always Starts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Shutdown the RAC Cluster</a:t>
            </a:r>
          </a:p>
          <a:p>
            <a:pPr>
              <a:defRPr/>
            </a:pPr>
            <a:r>
              <a:rPr lang="en-US" dirty="0" smtClean="0">
                <a:latin typeface="Arial" pitchFamily="34" charset="0"/>
                <a:cs typeface="Arial" pitchFamily="34" charset="0"/>
              </a:rPr>
              <a:t>Pull 10gEth from Cisco 5010 and plug into Cisco 7010</a:t>
            </a:r>
          </a:p>
          <a:p>
            <a:pPr>
              <a:defRPr/>
            </a:pPr>
            <a:r>
              <a:rPr lang="en-US" dirty="0" smtClean="0">
                <a:latin typeface="Arial" pitchFamily="34" charset="0"/>
                <a:cs typeface="Arial" pitchFamily="34" charset="0"/>
              </a:rPr>
              <a:t>Start any one node of the cluster</a:t>
            </a:r>
          </a:p>
          <a:p>
            <a:pPr>
              <a:defRPr/>
            </a:pPr>
            <a:r>
              <a:rPr lang="en-US" dirty="0" smtClean="0">
                <a:latin typeface="Arial" pitchFamily="34" charset="0"/>
                <a:cs typeface="Arial" pitchFamily="34" charset="0"/>
              </a:rPr>
              <a:t>No other node joins the cluster: the order doesn't matter</a:t>
            </a:r>
          </a:p>
          <a:p>
            <a:pPr>
              <a:defRPr/>
            </a:pPr>
            <a:r>
              <a:rPr lang="en-US" dirty="0" smtClean="0">
                <a:latin typeface="Arial" pitchFamily="34" charset="0"/>
                <a:cs typeface="Arial" pitchFamily="34" charset="0"/>
              </a:rPr>
              <a:t>Plug cables back into the 5010 and all is well</a:t>
            </a:r>
          </a:p>
          <a:p>
            <a:pPr>
              <a:defRPr/>
            </a:pPr>
            <a:r>
              <a:rPr lang="en-US" dirty="0" smtClean="0">
                <a:latin typeface="Arial" pitchFamily="34" charset="0"/>
                <a:cs typeface="Arial" pitchFamily="34" charset="0"/>
              </a:rPr>
              <a:t>Cisco engineers verify the 7010 is in perfect condition</a:t>
            </a:r>
          </a:p>
          <a:p>
            <a:pPr>
              <a:defRPr/>
            </a:pPr>
            <a:r>
              <a:rPr lang="en-US" dirty="0" smtClean="0">
                <a:latin typeface="Arial" pitchFamily="34" charset="0"/>
                <a:cs typeface="Arial" pitchFamily="34" charset="0"/>
              </a:rPr>
              <a:t>Repeat the above steps ... result is the same no matter which node is started first ... no other node can join the cluster</a:t>
            </a:r>
          </a:p>
          <a:p>
            <a:pPr>
              <a:defRPr/>
            </a:pPr>
            <a:r>
              <a:rPr lang="en-US" dirty="0" smtClean="0">
                <a:latin typeface="Arial" pitchFamily="34" charset="0"/>
                <a:cs typeface="Arial" pitchFamily="34" charset="0"/>
              </a:rPr>
              <a:t>Repeat numerous times with different start orders ... the result is always the same</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What Is Happening?</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The first node started registers itself with the voting disk and knows no other nodes have started</a:t>
            </a:r>
          </a:p>
          <a:p>
            <a:pPr>
              <a:defRPr/>
            </a:pPr>
            <a:r>
              <a:rPr lang="en-US" dirty="0" smtClean="0">
                <a:latin typeface="Arial" pitchFamily="34" charset="0"/>
                <a:cs typeface="Arial" pitchFamily="34" charset="0"/>
              </a:rPr>
              <a:t>The second node, no matter which one is second, registers with the voting disk, sees that another node is in the cluster and tries to communicate with it</a:t>
            </a:r>
          </a:p>
          <a:p>
            <a:pPr>
              <a:defRPr/>
            </a:pPr>
            <a:r>
              <a:rPr lang="en-US" dirty="0" smtClean="0">
                <a:latin typeface="Arial" pitchFamily="34" charset="0"/>
                <a:cs typeface="Arial" pitchFamily="34" charset="0"/>
              </a:rPr>
              <a:t>The brand new "perfect" Cisco 7010 rejects every packet sent and the failure to communicate causes the second node to shoot itself in the head</a:t>
            </a:r>
          </a:p>
          <a:p>
            <a:pPr>
              <a:defRPr/>
            </a:pPr>
            <a:r>
              <a:rPr lang="en-US" dirty="0" smtClean="0">
                <a:latin typeface="Arial" pitchFamily="34" charset="0"/>
                <a:cs typeface="Arial" pitchFamily="34" charset="0"/>
              </a:rPr>
              <a:t>The question is: Why?</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Cisco 5010 to 7010 Migration Conclusions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Cisco introduced a new error checking algorithm in the 7010s when they were initially released</a:t>
            </a:r>
          </a:p>
          <a:p>
            <a:pPr>
              <a:defRPr/>
            </a:pPr>
            <a:r>
              <a:rPr lang="en-US" dirty="0" smtClean="0">
                <a:latin typeface="Arial" pitchFamily="34" charset="0"/>
                <a:cs typeface="Arial" pitchFamily="34" charset="0"/>
              </a:rPr>
              <a:t>The algorithm rejected every RAC cluster interconnect packet as corrupt</a:t>
            </a:r>
          </a:p>
          <a:p>
            <a:pPr>
              <a:defRPr/>
            </a:pPr>
            <a:r>
              <a:rPr lang="en-US" dirty="0" smtClean="0">
                <a:latin typeface="Arial" pitchFamily="34" charset="0"/>
                <a:cs typeface="Arial" pitchFamily="34" charset="0"/>
              </a:rPr>
              <a:t>A resend request was made and the resent packets also failed to arrive at their destination creating a storm</a:t>
            </a:r>
          </a:p>
          <a:p>
            <a:pPr>
              <a:defRPr/>
            </a:pPr>
            <a:r>
              <a:rPr lang="en-US" dirty="0" smtClean="0">
                <a:latin typeface="Arial" pitchFamily="34" charset="0"/>
                <a:cs typeface="Arial" pitchFamily="34" charset="0"/>
              </a:rPr>
              <a:t>It is possible for everything to be working perfectly and yet for the full, integrated, system to fail</a:t>
            </a:r>
          </a:p>
          <a:p>
            <a:pPr>
              <a:defRPr/>
            </a:pPr>
            <a:r>
              <a:rPr lang="en-US" dirty="0" smtClean="0">
                <a:latin typeface="Arial" pitchFamily="34" charset="0"/>
                <a:cs typeface="Arial" pitchFamily="34" charset="0"/>
              </a:rPr>
              <a:t>For once the network admins were correct that the network was not to blame ... and yet it was, as is so often the case, the source of the failure</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To Watch Larry's AC72</a:t>
            </a:r>
            <a:endParaRPr lang="en-US" dirty="0"/>
          </a:p>
        </p:txBody>
      </p:sp>
      <p:pic>
        <p:nvPicPr>
          <p:cNvPr id="4098" name="Picture 2" descr="C:\public_html\si\source\americasCup1.jpg"/>
          <p:cNvPicPr>
            <a:picLocks noChangeAspect="1" noChangeArrowheads="1"/>
          </p:cNvPicPr>
          <p:nvPr/>
        </p:nvPicPr>
        <p:blipFill>
          <a:blip r:embed="rId3" cstate="print"/>
          <a:srcRect/>
          <a:stretch>
            <a:fillRect/>
          </a:stretch>
        </p:blipFill>
        <p:spPr bwMode="auto">
          <a:xfrm>
            <a:off x="685800" y="762000"/>
            <a:ext cx="7772400" cy="5197794"/>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1066800"/>
          </a:xfrm>
        </p:spPr>
        <p:txBody>
          <a:bodyPr/>
          <a:lstStyle/>
          <a:p>
            <a:pPr algn="r"/>
            <a:r>
              <a:rPr lang="fr-FR" dirty="0" smtClean="0"/>
              <a:t>Case 8: RAC Is RAC</a:t>
            </a:r>
            <a:br>
              <a:rPr lang="fr-FR" dirty="0" smtClean="0"/>
            </a:br>
            <a:r>
              <a:rPr lang="fr-FR" dirty="0" smtClean="0"/>
              <a:t/>
            </a:r>
            <a:br>
              <a:rPr lang="fr-FR" dirty="0" smtClean="0"/>
            </a:br>
            <a:r>
              <a:rPr lang="fr-FR" sz="1400" dirty="0" smtClean="0"/>
              <a:t>Server Manager usage is not optional</a:t>
            </a:r>
            <a:endParaRPr lang="en-US" sz="14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Ticket 108 </a:t>
            </a:r>
            <a:r>
              <a:rPr lang="en-US" sz="1200" dirty="0" smtClean="0"/>
              <a:t>(1:2)</a:t>
            </a:r>
            <a:endParaRPr lang="en-US" sz="1200" dirty="0"/>
          </a:p>
        </p:txBody>
      </p:sp>
      <p:sp>
        <p:nvSpPr>
          <p:cNvPr id="5" name="Text Placeholder 4"/>
          <p:cNvSpPr>
            <a:spLocks noGrp="1"/>
          </p:cNvSpPr>
          <p:nvPr>
            <p:ph type="body" sz="quarter" idx="11"/>
          </p:nvPr>
        </p:nvSpPr>
        <p:spPr>
          <a:xfrm>
            <a:off x="457200" y="762000"/>
            <a:ext cx="8229600" cy="1219200"/>
          </a:xfrm>
        </p:spPr>
        <p:txBody>
          <a:bodyPr/>
          <a:lstStyle/>
          <a:p>
            <a:pPr>
              <a:defRPr/>
            </a:pPr>
            <a:r>
              <a:rPr lang="en-US" dirty="0" smtClean="0">
                <a:latin typeface="Arial" pitchFamily="34" charset="0"/>
                <a:cs typeface="Arial" pitchFamily="34" charset="0"/>
              </a:rPr>
              <a:t>RCA Request for DC20 | Database | All databases are down due to memory issue and its 100% full. </a:t>
            </a:r>
            <a:r>
              <a:rPr lang="en-US" dirty="0" smtClean="0">
                <a:latin typeface="Arial" pitchFamily="34" charset="0"/>
                <a:cs typeface="Arial" pitchFamily="34" charset="0"/>
              </a:rPr>
              <a:t>Here is </a:t>
            </a:r>
            <a:r>
              <a:rPr lang="en-US" dirty="0" smtClean="0">
                <a:latin typeface="Arial" pitchFamily="34" charset="0"/>
                <a:cs typeface="Arial" pitchFamily="34" charset="0"/>
              </a:rPr>
              <a:t>the alert log.</a:t>
            </a:r>
          </a:p>
        </p:txBody>
      </p:sp>
      <p:sp>
        <p:nvSpPr>
          <p:cNvPr id="7" name="TextBox 6"/>
          <p:cNvSpPr txBox="1"/>
          <p:nvPr/>
        </p:nvSpPr>
        <p:spPr>
          <a:xfrm>
            <a:off x="2133600" y="1828800"/>
            <a:ext cx="6858000" cy="4385816"/>
          </a:xfrm>
          <a:prstGeom prst="rect">
            <a:avLst/>
          </a:prstGeom>
          <a:solidFill>
            <a:schemeClr val="bg1">
              <a:lumMod val="95000"/>
            </a:schemeClr>
          </a:solidFill>
          <a:ln>
            <a:solidFill>
              <a:schemeClr val="tx1"/>
            </a:solidFill>
          </a:ln>
        </p:spPr>
        <p:txBody>
          <a:bodyPr wrap="square" rtlCol="0">
            <a:spAutoFit/>
          </a:bodyPr>
          <a:lstStyle/>
          <a:p>
            <a:r>
              <a:rPr lang="en-US" sz="900" dirty="0" smtClean="0">
                <a:latin typeface="Courier New" panose="02070309020205020404" pitchFamily="49" charset="0"/>
                <a:cs typeface="Courier New" panose="02070309020205020404" pitchFamily="49" charset="0"/>
              </a:rPr>
              <a:t>system </a:t>
            </a:r>
            <a:r>
              <a:rPr lang="en-US" sz="900" dirty="0">
                <a:latin typeface="Courier New" panose="02070309020205020404" pitchFamily="49" charset="0"/>
                <a:cs typeface="Courier New" panose="02070309020205020404" pitchFamily="49" charset="0"/>
              </a:rPr>
              <a:t>name: Linux</a:t>
            </a:r>
          </a:p>
          <a:p>
            <a:r>
              <a:rPr lang="en-US" sz="900" dirty="0">
                <a:latin typeface="Courier New" panose="02070309020205020404" pitchFamily="49" charset="0"/>
                <a:cs typeface="Courier New" panose="02070309020205020404" pitchFamily="49" charset="0"/>
              </a:rPr>
              <a:t>Node name: </a:t>
            </a:r>
            <a:r>
              <a:rPr lang="en-US" sz="900" dirty="0" smtClean="0">
                <a:latin typeface="Courier New" panose="02070309020205020404" pitchFamily="49" charset="0"/>
                <a:cs typeface="Courier New" panose="02070309020205020404" pitchFamily="49" charset="0"/>
              </a:rPr>
              <a:t>oras1n1.lux20.morgan.priv</a:t>
            </a:r>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Release: 2.6.18-274.el5</a:t>
            </a:r>
          </a:p>
          <a:p>
            <a:r>
              <a:rPr lang="en-US" sz="900" dirty="0">
                <a:latin typeface="Courier New" panose="02070309020205020404" pitchFamily="49" charset="0"/>
                <a:cs typeface="Courier New" panose="02070309020205020404" pitchFamily="49" charset="0"/>
              </a:rPr>
              <a:t>Version: #1 SMP Mon Jul 25 13:17:49 EDT 2011</a:t>
            </a:r>
          </a:p>
          <a:p>
            <a:r>
              <a:rPr lang="en-US" sz="900" dirty="0">
                <a:latin typeface="Courier New" panose="02070309020205020404" pitchFamily="49" charset="0"/>
                <a:cs typeface="Courier New" panose="02070309020205020404" pitchFamily="49" charset="0"/>
              </a:rPr>
              <a:t>Machine: x86_64</a:t>
            </a:r>
          </a:p>
          <a:p>
            <a:r>
              <a:rPr lang="en-US" sz="900" dirty="0">
                <a:latin typeface="Courier New" panose="02070309020205020404" pitchFamily="49" charset="0"/>
                <a:cs typeface="Courier New" panose="02070309020205020404" pitchFamily="49" charset="0"/>
              </a:rPr>
              <a:t>Redo thread mounted by this instance: 1</a:t>
            </a:r>
          </a:p>
          <a:p>
            <a:r>
              <a:rPr lang="en-US" sz="900" dirty="0">
                <a:latin typeface="Courier New" panose="02070309020205020404" pitchFamily="49" charset="0"/>
                <a:cs typeface="Courier New" panose="02070309020205020404" pitchFamily="49" charset="0"/>
              </a:rPr>
              <a:t>Oracle process number: 0</a:t>
            </a:r>
          </a:p>
          <a:p>
            <a:r>
              <a:rPr lang="en-US" sz="900" dirty="0">
                <a:latin typeface="Courier New" panose="02070309020205020404" pitchFamily="49" charset="0"/>
                <a:cs typeface="Courier New" panose="02070309020205020404" pitchFamily="49" charset="0"/>
              </a:rPr>
              <a:t>Unix process </a:t>
            </a:r>
            <a:r>
              <a:rPr lang="en-US" sz="900" dirty="0" err="1">
                <a:latin typeface="Courier New" panose="02070309020205020404" pitchFamily="49" charset="0"/>
                <a:cs typeface="Courier New" panose="02070309020205020404" pitchFamily="49" charset="0"/>
              </a:rPr>
              <a:t>pid</a:t>
            </a:r>
            <a:r>
              <a:rPr lang="en-US" sz="900" dirty="0">
                <a:latin typeface="Courier New" panose="02070309020205020404" pitchFamily="49" charset="0"/>
                <a:cs typeface="Courier New" panose="02070309020205020404" pitchFamily="49" charset="0"/>
              </a:rPr>
              <a:t>: 32402, image: </a:t>
            </a:r>
            <a:r>
              <a:rPr lang="en-US" sz="900" dirty="0" smtClean="0">
                <a:latin typeface="Courier New" panose="02070309020205020404" pitchFamily="49" charset="0"/>
                <a:cs typeface="Courier New" panose="02070309020205020404" pitchFamily="49" charset="0"/>
              </a:rPr>
              <a:t>oracle@oras1n1.lux20.morgan.priv </a:t>
            </a:r>
            <a:r>
              <a:rPr lang="en-US" sz="900" dirty="0">
                <a:latin typeface="Courier New" panose="02070309020205020404" pitchFamily="49" charset="0"/>
                <a:cs typeface="Courier New" panose="02070309020205020404" pitchFamily="49" charset="0"/>
              </a:rPr>
              <a:t>(J000)</a:t>
            </a:r>
          </a:p>
          <a:p>
            <a:endParaRPr lang="en-US" sz="900" dirty="0">
              <a:latin typeface="Courier New" panose="02070309020205020404" pitchFamily="49" charset="0"/>
              <a:cs typeface="Courier New" panose="02070309020205020404" pitchFamily="49" charset="0"/>
            </a:endParaRP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 2013-07-04 03:51:11.919</a:t>
            </a:r>
          </a:p>
          <a:p>
            <a:r>
              <a:rPr lang="en-US" sz="900" dirty="0">
                <a:solidFill>
                  <a:srgbClr val="FF0000"/>
                </a:solidFill>
                <a:latin typeface="Courier New" panose="02070309020205020404" pitchFamily="49" charset="0"/>
                <a:cs typeface="Courier New" panose="02070309020205020404" pitchFamily="49" charset="0"/>
              </a:rPr>
              <a:t>Unexpected error 27140 in job slave process</a:t>
            </a:r>
          </a:p>
          <a:p>
            <a:r>
              <a:rPr lang="en-US" sz="900" dirty="0">
                <a:latin typeface="Courier New" panose="02070309020205020404" pitchFamily="49" charset="0"/>
                <a:cs typeface="Courier New" panose="02070309020205020404" pitchFamily="49" charset="0"/>
              </a:rPr>
              <a:t>ORA-27140: attach to post/wait facility failed</a:t>
            </a:r>
          </a:p>
          <a:p>
            <a:r>
              <a:rPr lang="en-US" sz="900" dirty="0">
                <a:latin typeface="Courier New" panose="02070309020205020404" pitchFamily="49" charset="0"/>
                <a:cs typeface="Courier New" panose="02070309020205020404" pitchFamily="49" charset="0"/>
              </a:rPr>
              <a:t>ORA-27300: OS system dependent </a:t>
            </a:r>
            <a:r>
              <a:rPr lang="en-US" sz="900" dirty="0" err="1">
                <a:latin typeface="Courier New" panose="02070309020205020404" pitchFamily="49" charset="0"/>
                <a:cs typeface="Courier New" panose="02070309020205020404" pitchFamily="49" charset="0"/>
              </a:rPr>
              <a:t>operation:invalid_egid</a:t>
            </a:r>
            <a:r>
              <a:rPr lang="en-US" sz="900" dirty="0">
                <a:latin typeface="Courier New" panose="02070309020205020404" pitchFamily="49" charset="0"/>
                <a:cs typeface="Courier New" panose="02070309020205020404" pitchFamily="49" charset="0"/>
              </a:rPr>
              <a:t> failed with status: 1</a:t>
            </a:r>
          </a:p>
          <a:p>
            <a:r>
              <a:rPr lang="en-US" sz="900" dirty="0">
                <a:latin typeface="Courier New" panose="02070309020205020404" pitchFamily="49" charset="0"/>
                <a:cs typeface="Courier New" panose="02070309020205020404" pitchFamily="49" charset="0"/>
              </a:rPr>
              <a:t>ORA-27301: OS failure message: Operation not permitted</a:t>
            </a:r>
          </a:p>
          <a:p>
            <a:r>
              <a:rPr lang="en-US" sz="900" dirty="0">
                <a:latin typeface="Courier New" panose="02070309020205020404" pitchFamily="49" charset="0"/>
                <a:cs typeface="Courier New" panose="02070309020205020404" pitchFamily="49" charset="0"/>
              </a:rPr>
              <a:t>ORA-27302: failure occurred at: skgpwinit6</a:t>
            </a:r>
          </a:p>
          <a:p>
            <a:r>
              <a:rPr lang="en-US" sz="900" dirty="0">
                <a:latin typeface="Courier New" panose="02070309020205020404" pitchFamily="49" charset="0"/>
                <a:cs typeface="Courier New" panose="02070309020205020404" pitchFamily="49" charset="0"/>
              </a:rPr>
              <a:t>ORA-27303: additional information: startup </a:t>
            </a:r>
            <a:r>
              <a:rPr lang="en-US" sz="900" dirty="0" err="1">
                <a:latin typeface="Courier New" panose="02070309020205020404" pitchFamily="49" charset="0"/>
                <a:cs typeface="Courier New" panose="02070309020205020404" pitchFamily="49" charset="0"/>
              </a:rPr>
              <a:t>egid</a:t>
            </a:r>
            <a:r>
              <a:rPr lang="en-US" sz="900" dirty="0">
                <a:latin typeface="Courier New" panose="02070309020205020404" pitchFamily="49" charset="0"/>
                <a:cs typeface="Courier New" panose="02070309020205020404" pitchFamily="49" charset="0"/>
              </a:rPr>
              <a:t> = 1001 (</a:t>
            </a:r>
            <a:r>
              <a:rPr lang="en-US" sz="900" dirty="0" err="1">
                <a:latin typeface="Courier New" panose="02070309020205020404" pitchFamily="49" charset="0"/>
                <a:cs typeface="Courier New" panose="02070309020205020404" pitchFamily="49" charset="0"/>
              </a:rPr>
              <a:t>oinstall</a:t>
            </a:r>
            <a:r>
              <a:rPr lang="en-US" sz="900" dirty="0">
                <a:latin typeface="Courier New" panose="02070309020205020404" pitchFamily="49" charset="0"/>
                <a:cs typeface="Courier New" panose="02070309020205020404" pitchFamily="49" charset="0"/>
              </a:rPr>
              <a:t>), current </a:t>
            </a:r>
            <a:r>
              <a:rPr lang="en-US" sz="900" dirty="0" err="1">
                <a:latin typeface="Courier New" panose="02070309020205020404" pitchFamily="49" charset="0"/>
                <a:cs typeface="Courier New" panose="02070309020205020404" pitchFamily="49" charset="0"/>
              </a:rPr>
              <a:t>egid</a:t>
            </a:r>
            <a:r>
              <a:rPr lang="en-US" sz="900" dirty="0">
                <a:latin typeface="Courier New" panose="02070309020205020404" pitchFamily="49" charset="0"/>
                <a:cs typeface="Courier New" panose="02070309020205020404" pitchFamily="49" charset="0"/>
              </a:rPr>
              <a:t> = 1003 (</a:t>
            </a:r>
            <a:r>
              <a:rPr lang="en-US" sz="900" dirty="0" err="1">
                <a:latin typeface="Courier New" panose="02070309020205020404" pitchFamily="49" charset="0"/>
                <a:cs typeface="Courier New" panose="02070309020205020404" pitchFamily="49" charset="0"/>
              </a:rPr>
              <a:t>asmadmin</a:t>
            </a:r>
            <a:r>
              <a:rPr lang="en-US" sz="900" dirty="0">
                <a:latin typeface="Courier New" panose="02070309020205020404" pitchFamily="49" charset="0"/>
                <a:cs typeface="Courier New" panose="02070309020205020404" pitchFamily="49" charset="0"/>
              </a:rPr>
              <a:t>)</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Errors in file /</a:t>
            </a:r>
            <a:r>
              <a:rPr lang="en-US" sz="900" dirty="0" smtClean="0">
                <a:latin typeface="Courier New" panose="02070309020205020404" pitchFamily="49" charset="0"/>
                <a:cs typeface="Courier New" panose="02070309020205020404" pitchFamily="49" charset="0"/>
              </a:rPr>
              <a:t>app/oracle/base/</a:t>
            </a:r>
            <a:r>
              <a:rPr lang="en-US" sz="900" dirty="0" err="1" smtClean="0">
                <a:latin typeface="Courier New" panose="02070309020205020404" pitchFamily="49" charset="0"/>
                <a:cs typeface="Courier New" panose="02070309020205020404" pitchFamily="49" charset="0"/>
              </a:rPr>
              <a:t>diag</a:t>
            </a:r>
            <a:r>
              <a:rPr lang="en-US" sz="900" dirty="0" smtClean="0">
                <a:latin typeface="Courier New" panose="02070309020205020404" pitchFamily="49" charset="0"/>
                <a:cs typeface="Courier New" panose="02070309020205020404" pitchFamily="49" charset="0"/>
              </a:rPr>
              <a:t>/</a:t>
            </a:r>
            <a:r>
              <a:rPr lang="en-US" sz="900" dirty="0" err="1" smtClean="0">
                <a:latin typeface="Courier New" panose="02070309020205020404" pitchFamily="49" charset="0"/>
                <a:cs typeface="Courier New" panose="02070309020205020404" pitchFamily="49" charset="0"/>
              </a:rPr>
              <a:t>rdbms</a:t>
            </a:r>
            <a:r>
              <a:rPr lang="en-US" sz="900" dirty="0" smtClean="0">
                <a:latin typeface="Courier New" panose="02070309020205020404" pitchFamily="49" charset="0"/>
                <a:cs typeface="Courier New" panose="02070309020205020404" pitchFamily="49" charset="0"/>
              </a:rPr>
              <a:t>/dc20sce11/DC20SCE11/trace/DC20SCE11_j000_32402.trc</a:t>
            </a:r>
            <a:r>
              <a:rPr lang="en-US" sz="900" dirty="0">
                <a:latin typeface="Courier New" panose="02070309020205020404" pitchFamily="49" charset="0"/>
                <a:cs typeface="Courier New" panose="02070309020205020404" pitchFamily="49" charset="0"/>
              </a:rPr>
              <a:t>:</a:t>
            </a:r>
          </a:p>
          <a:p>
            <a:r>
              <a:rPr lang="en-US" sz="900" dirty="0">
                <a:latin typeface="Courier New" panose="02070309020205020404" pitchFamily="49" charset="0"/>
                <a:cs typeface="Courier New" panose="02070309020205020404" pitchFamily="49" charset="0"/>
              </a:rPr>
              <a:t>ORA-27140: attach to post/wait facility failed</a:t>
            </a:r>
          </a:p>
          <a:p>
            <a:r>
              <a:rPr lang="en-US" sz="900" dirty="0">
                <a:latin typeface="Courier New" panose="02070309020205020404" pitchFamily="49" charset="0"/>
                <a:cs typeface="Courier New" panose="02070309020205020404" pitchFamily="49" charset="0"/>
              </a:rPr>
              <a:t>ORA-27300: OS system dependent </a:t>
            </a:r>
            <a:r>
              <a:rPr lang="en-US" sz="900" dirty="0" err="1">
                <a:latin typeface="Courier New" panose="02070309020205020404" pitchFamily="49" charset="0"/>
                <a:cs typeface="Courier New" panose="02070309020205020404" pitchFamily="49" charset="0"/>
              </a:rPr>
              <a:t>operation:invalid_egid</a:t>
            </a:r>
            <a:r>
              <a:rPr lang="en-US" sz="900" dirty="0">
                <a:latin typeface="Courier New" panose="02070309020205020404" pitchFamily="49" charset="0"/>
                <a:cs typeface="Courier New" panose="02070309020205020404" pitchFamily="49" charset="0"/>
              </a:rPr>
              <a:t> failed with status: 1</a:t>
            </a:r>
          </a:p>
          <a:p>
            <a:r>
              <a:rPr lang="en-US" sz="900" dirty="0">
                <a:latin typeface="Courier New" panose="02070309020205020404" pitchFamily="49" charset="0"/>
                <a:cs typeface="Courier New" panose="02070309020205020404" pitchFamily="49" charset="0"/>
              </a:rPr>
              <a:t>ORA-27301: OS failure message: Operation not permitted</a:t>
            </a:r>
          </a:p>
          <a:p>
            <a:r>
              <a:rPr lang="en-US" sz="900" dirty="0">
                <a:latin typeface="Courier New" panose="02070309020205020404" pitchFamily="49" charset="0"/>
                <a:cs typeface="Courier New" panose="02070309020205020404" pitchFamily="49" charset="0"/>
              </a:rPr>
              <a:t>ORA-27302: failure occurred at: skgpwinit6</a:t>
            </a:r>
          </a:p>
          <a:p>
            <a:r>
              <a:rPr lang="en-US" sz="900" dirty="0">
                <a:latin typeface="Courier New" panose="02070309020205020404" pitchFamily="49" charset="0"/>
                <a:cs typeface="Courier New" panose="02070309020205020404" pitchFamily="49" charset="0"/>
              </a:rPr>
              <a:t>ORA-27303: additional information: startup </a:t>
            </a:r>
            <a:r>
              <a:rPr lang="en-US" sz="900" dirty="0" err="1">
                <a:latin typeface="Courier New" panose="02070309020205020404" pitchFamily="49" charset="0"/>
                <a:cs typeface="Courier New" panose="02070309020205020404" pitchFamily="49" charset="0"/>
              </a:rPr>
              <a:t>egid</a:t>
            </a:r>
            <a:r>
              <a:rPr lang="en-US" sz="900" dirty="0">
                <a:latin typeface="Courier New" panose="02070309020205020404" pitchFamily="49" charset="0"/>
                <a:cs typeface="Courier New" panose="02070309020205020404" pitchFamily="49" charset="0"/>
              </a:rPr>
              <a:t> = 1001 (</a:t>
            </a:r>
            <a:r>
              <a:rPr lang="en-US" sz="900" dirty="0" err="1">
                <a:latin typeface="Courier New" panose="02070309020205020404" pitchFamily="49" charset="0"/>
                <a:cs typeface="Courier New" panose="02070309020205020404" pitchFamily="49" charset="0"/>
              </a:rPr>
              <a:t>oinstall</a:t>
            </a:r>
            <a:r>
              <a:rPr lang="en-US" sz="900" dirty="0">
                <a:latin typeface="Courier New" panose="02070309020205020404" pitchFamily="49" charset="0"/>
                <a:cs typeface="Courier New" panose="02070309020205020404" pitchFamily="49" charset="0"/>
              </a:rPr>
              <a:t>), current </a:t>
            </a:r>
            <a:r>
              <a:rPr lang="en-US" sz="900" dirty="0" err="1">
                <a:latin typeface="Courier New" panose="02070309020205020404" pitchFamily="49" charset="0"/>
                <a:cs typeface="Courier New" panose="02070309020205020404" pitchFamily="49" charset="0"/>
              </a:rPr>
              <a:t>egid</a:t>
            </a:r>
            <a:r>
              <a:rPr lang="en-US" sz="900" dirty="0">
                <a:latin typeface="Courier New" panose="02070309020205020404" pitchFamily="49" charset="0"/>
                <a:cs typeface="Courier New" panose="02070309020205020404" pitchFamily="49" charset="0"/>
              </a:rPr>
              <a:t> = 1003 (</a:t>
            </a:r>
            <a:r>
              <a:rPr lang="en-US" sz="900" dirty="0" err="1">
                <a:latin typeface="Courier New" panose="02070309020205020404" pitchFamily="49" charset="0"/>
                <a:cs typeface="Courier New" panose="02070309020205020404" pitchFamily="49" charset="0"/>
              </a:rPr>
              <a:t>asmadmin</a:t>
            </a:r>
            <a:r>
              <a:rPr lang="en-US" sz="900" dirty="0">
                <a:latin typeface="Courier New" panose="02070309020205020404" pitchFamily="49" charset="0"/>
                <a:cs typeface="Courier New" panose="02070309020205020404" pitchFamily="49" charset="0"/>
              </a:rPr>
              <a:t>)</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And current status of memory usage:</a:t>
            </a:r>
          </a:p>
          <a:p>
            <a:r>
              <a:rPr lang="en-US" sz="900" dirty="0">
                <a:latin typeface="Courier New" panose="02070309020205020404" pitchFamily="49" charset="0"/>
                <a:cs typeface="Courier New" panose="02070309020205020404" pitchFamily="49" charset="0"/>
              </a:rPr>
              <a:t> </a:t>
            </a:r>
            <a:r>
              <a:rPr lang="en-US" sz="900" dirty="0" smtClean="0">
                <a:latin typeface="Courier New" panose="02070309020205020404" pitchFamily="49" charset="0"/>
                <a:cs typeface="Courier New" panose="02070309020205020404" pitchFamily="49" charset="0"/>
              </a:rPr>
              <a:t>oracle@oras1n1.lux20.morgan.priv[DC20SCE11</a:t>
            </a:r>
            <a:r>
              <a:rPr lang="en-US" sz="900" dirty="0">
                <a:latin typeface="Courier New" panose="02070309020205020404" pitchFamily="49" charset="0"/>
                <a:cs typeface="Courier New" panose="02070309020205020404" pitchFamily="49" charset="0"/>
              </a:rPr>
              <a:t>]$ free -g</a:t>
            </a:r>
          </a:p>
          <a:p>
            <a:r>
              <a:rPr lang="en-US" sz="900" dirty="0">
                <a:latin typeface="Courier New" panose="02070309020205020404" pitchFamily="49" charset="0"/>
                <a:cs typeface="Courier New" panose="02070309020205020404" pitchFamily="49" charset="0"/>
              </a:rPr>
              <a:t>             total used free shared buffers cached</a:t>
            </a:r>
          </a:p>
          <a:p>
            <a:r>
              <a:rPr lang="en-US" sz="900" dirty="0" err="1">
                <a:latin typeface="Courier New" panose="02070309020205020404" pitchFamily="49" charset="0"/>
                <a:cs typeface="Courier New" panose="02070309020205020404" pitchFamily="49" charset="0"/>
              </a:rPr>
              <a:t>Mem</a:t>
            </a:r>
            <a:r>
              <a:rPr lang="en-US" sz="900" dirty="0">
                <a:latin typeface="Courier New" panose="02070309020205020404" pitchFamily="49" charset="0"/>
                <a:cs typeface="Courier New" panose="02070309020205020404" pitchFamily="49" charset="0"/>
              </a:rPr>
              <a:t>: 141 140 1 0 0 66</a:t>
            </a:r>
          </a:p>
          <a:p>
            <a:r>
              <a:rPr lang="en-US" sz="900" dirty="0">
                <a:latin typeface="Courier New" panose="02070309020205020404" pitchFamily="49" charset="0"/>
                <a:cs typeface="Courier New" panose="02070309020205020404" pitchFamily="49" charset="0"/>
              </a:rPr>
              <a:t>-/+ buffers/cache: 73 67</a:t>
            </a:r>
          </a:p>
          <a:p>
            <a:r>
              <a:rPr lang="en-US" sz="900" dirty="0">
                <a:latin typeface="Courier New" panose="02070309020205020404" pitchFamily="49" charset="0"/>
                <a:cs typeface="Courier New" panose="02070309020205020404" pitchFamily="49" charset="0"/>
              </a:rPr>
              <a:t>Swap: 31 0 31</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Ticket 108 </a:t>
            </a:r>
            <a:r>
              <a:rPr lang="en-US" sz="1200" dirty="0" smtClean="0"/>
              <a:t>(2:2)</a:t>
            </a:r>
            <a:endParaRPr lang="en-US" sz="1200" dirty="0"/>
          </a:p>
        </p:txBody>
      </p:sp>
      <p:sp>
        <p:nvSpPr>
          <p:cNvPr id="7" name="TextBox 6"/>
          <p:cNvSpPr txBox="1"/>
          <p:nvPr/>
        </p:nvSpPr>
        <p:spPr>
          <a:xfrm>
            <a:off x="762000" y="762000"/>
            <a:ext cx="7620000" cy="2862322"/>
          </a:xfrm>
          <a:prstGeom prst="rect">
            <a:avLst/>
          </a:prstGeom>
          <a:noFill/>
        </p:spPr>
        <p:txBody>
          <a:bodyPr wrap="square" rtlCol="0">
            <a:spAutoFit/>
          </a:bodyPr>
          <a:lstStyle/>
          <a:p>
            <a:r>
              <a:rPr lang="en-US" sz="2000" b="1" dirty="0" smtClean="0">
                <a:cs typeface="Arial" pitchFamily="34" charset="0"/>
              </a:rPr>
              <a:t>Root Cause:</a:t>
            </a:r>
            <a:endParaRPr lang="en-US" sz="2000" dirty="0">
              <a:cs typeface="Arial" pitchFamily="34" charset="0"/>
            </a:endParaRPr>
          </a:p>
          <a:p>
            <a:r>
              <a:rPr lang="en-US" sz="2000" dirty="0">
                <a:cs typeface="Arial" pitchFamily="34" charset="0"/>
              </a:rPr>
              <a:t>A review of Oracle </a:t>
            </a:r>
            <a:r>
              <a:rPr lang="en-US" sz="2000" dirty="0" smtClean="0">
                <a:cs typeface="Arial" pitchFamily="34" charset="0"/>
              </a:rPr>
              <a:t>Binary </a:t>
            </a:r>
            <a:r>
              <a:rPr lang="en-US" sz="2000" dirty="0">
                <a:cs typeface="Arial" pitchFamily="34" charset="0"/>
              </a:rPr>
              <a:t>in oras1n1 revealed that Oracle Databases were started by user “oracle” and at that point of time the ORACLE_HOME/bin/oracle executable group was “oinstall”. The ORACLE_HOME/bin/oracle executable group was accidentally changed to “</a:t>
            </a:r>
            <a:r>
              <a:rPr lang="en-US" sz="2000" dirty="0" err="1">
                <a:cs typeface="Arial" pitchFamily="34" charset="0"/>
              </a:rPr>
              <a:t>asmadmin</a:t>
            </a:r>
            <a:r>
              <a:rPr lang="en-US" sz="2000" dirty="0">
                <a:cs typeface="Arial" pitchFamily="34" charset="0"/>
              </a:rPr>
              <a:t>”, due to a known Oracle bug</a:t>
            </a:r>
            <a:r>
              <a:rPr lang="en-US" sz="2000" dirty="0" smtClean="0">
                <a:cs typeface="Arial" pitchFamily="34" charset="0"/>
              </a:rPr>
              <a:t>. Due </a:t>
            </a:r>
            <a:r>
              <a:rPr lang="en-US" sz="2000" dirty="0">
                <a:cs typeface="Arial" pitchFamily="34" charset="0"/>
              </a:rPr>
              <a:t>to this bug, cluster nodes originally started with Server Control must always be started with Server Control and, if started with SQL*Plus, can produce the result observed.</a:t>
            </a:r>
          </a:p>
        </p:txBody>
      </p:sp>
      <p:sp>
        <p:nvSpPr>
          <p:cNvPr id="8" name="TextBox 7"/>
          <p:cNvSpPr txBox="1"/>
          <p:nvPr/>
        </p:nvSpPr>
        <p:spPr>
          <a:xfrm>
            <a:off x="762000" y="3962400"/>
            <a:ext cx="7620000" cy="1938992"/>
          </a:xfrm>
          <a:prstGeom prst="rect">
            <a:avLst/>
          </a:prstGeom>
          <a:noFill/>
        </p:spPr>
        <p:txBody>
          <a:bodyPr wrap="square" rtlCol="0">
            <a:spAutoFit/>
          </a:bodyPr>
          <a:lstStyle/>
          <a:p>
            <a:r>
              <a:rPr lang="en-US" sz="2000" b="1" dirty="0" smtClean="0">
                <a:cs typeface="Arial" pitchFamily="34" charset="0"/>
              </a:rPr>
              <a:t>Corrective Action:</a:t>
            </a:r>
            <a:endParaRPr lang="en-US" sz="2000" dirty="0">
              <a:cs typeface="Arial" pitchFamily="34" charset="0"/>
            </a:endParaRPr>
          </a:p>
          <a:p>
            <a:r>
              <a:rPr lang="en-US" sz="2000" dirty="0">
                <a:cs typeface="Arial" pitchFamily="34" charset="0"/>
              </a:rPr>
              <a:t>Need to change the group of executable “oracle” to “</a:t>
            </a:r>
            <a:r>
              <a:rPr lang="en-US" sz="2000" dirty="0" err="1">
                <a:cs typeface="Arial" pitchFamily="34" charset="0"/>
              </a:rPr>
              <a:t>oinstall</a:t>
            </a:r>
            <a:r>
              <a:rPr lang="en-US" sz="2000" dirty="0">
                <a:cs typeface="Arial" pitchFamily="34" charset="0"/>
              </a:rPr>
              <a:t>” for all the database homes, if they have been modified. The bug hit has been acknowledged by Oracle and, at least in theory, should be fixed in version 12cR1 and above</a:t>
            </a:r>
            <a:r>
              <a:rPr lang="en-US" sz="2000" dirty="0" smtClean="0">
                <a:cs typeface="Arial" pitchFamily="34" charset="0"/>
              </a:rPr>
              <a:t>. Further </a:t>
            </a:r>
            <a:r>
              <a:rPr lang="en-US" sz="2000" dirty="0">
                <a:cs typeface="Arial" pitchFamily="34" charset="0"/>
              </a:rPr>
              <a:t>improvements will be tracked by CSI via a Corrective Measure (CM).</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Server Manager Is Not Optional Conclusions</a:t>
            </a:r>
            <a:endParaRPr lang="en-US" dirty="0"/>
          </a:p>
        </p:txBody>
      </p:sp>
      <p:sp>
        <p:nvSpPr>
          <p:cNvPr id="5" name="Text Placeholder 4"/>
          <p:cNvSpPr>
            <a:spLocks noGrp="1"/>
          </p:cNvSpPr>
          <p:nvPr>
            <p:ph type="body" sz="quarter" idx="11"/>
          </p:nvPr>
        </p:nvSpPr>
        <p:spPr/>
        <p:txBody>
          <a:bodyPr/>
          <a:lstStyle/>
          <a:p>
            <a:pPr>
              <a:defRPr/>
            </a:pPr>
            <a:r>
              <a:rPr lang="en-US" dirty="0" smtClean="0">
                <a:latin typeface="Arial" pitchFamily="34" charset="0"/>
                <a:cs typeface="Arial" pitchFamily="34" charset="0"/>
              </a:rPr>
              <a:t>DBAs MUST have training to successfully navigate our increasingly complex set of tools</a:t>
            </a:r>
          </a:p>
          <a:p>
            <a:pPr>
              <a:defRPr/>
            </a:pPr>
            <a:r>
              <a:rPr lang="en-US" dirty="0" smtClean="0">
                <a:latin typeface="Arial" pitchFamily="34" charset="0"/>
                <a:cs typeface="Arial" pitchFamily="34" charset="0"/>
              </a:rPr>
              <a:t>You can not run RAC successfully without knowing more than just syntax</a:t>
            </a:r>
          </a:p>
          <a:p>
            <a:pPr>
              <a:defRPr/>
            </a:pPr>
            <a:r>
              <a:rPr lang="en-US" dirty="0" smtClean="0">
                <a:latin typeface="Arial" pitchFamily="34" charset="0"/>
                <a:cs typeface="Arial" pitchFamily="34" charset="0"/>
              </a:rPr>
              <a:t>Oracle created UNDO tablespaces because DBAs didn't understand rollback segments</a:t>
            </a:r>
          </a:p>
          <a:p>
            <a:pPr>
              <a:defRPr/>
            </a:pPr>
            <a:r>
              <a:rPr lang="en-US" dirty="0" smtClean="0">
                <a:latin typeface="Arial" pitchFamily="34" charset="0"/>
                <a:cs typeface="Arial" pitchFamily="34" charset="0"/>
              </a:rPr>
              <a:t>Oracle created SCAN IP addresses because DBAs didn't understand how to create and manage services</a:t>
            </a:r>
          </a:p>
          <a:p>
            <a:pPr>
              <a:defRPr/>
            </a:pPr>
            <a:r>
              <a:rPr lang="en-US" dirty="0" smtClean="0">
                <a:latin typeface="Arial" pitchFamily="34" charset="0"/>
                <a:cs typeface="Arial" pitchFamily="34" charset="0"/>
              </a:rPr>
              <a:t>Hardly any DBAs build ASM </a:t>
            </a:r>
            <a:r>
              <a:rPr lang="en-US" dirty="0" err="1" smtClean="0">
                <a:latin typeface="Arial" pitchFamily="34" charset="0"/>
                <a:cs typeface="Arial" pitchFamily="34" charset="0"/>
              </a:rPr>
              <a:t>diskgroups</a:t>
            </a:r>
            <a:r>
              <a:rPr lang="en-US" dirty="0" smtClean="0">
                <a:latin typeface="Arial" pitchFamily="34" charset="0"/>
                <a:cs typeface="Arial" pitchFamily="34" charset="0"/>
              </a:rPr>
              <a:t> with</a:t>
            </a:r>
            <a:br>
              <a:rPr lang="en-US" dirty="0" smtClean="0">
                <a:latin typeface="Arial" pitchFamily="34" charset="0"/>
                <a:cs typeface="Arial" pitchFamily="34" charset="0"/>
              </a:rPr>
            </a:br>
            <a:r>
              <a:rPr lang="en-US" sz="2000" dirty="0" smtClean="0">
                <a:latin typeface="Arial" pitchFamily="34" charset="0"/>
                <a:cs typeface="Arial" pitchFamily="34" charset="0"/>
              </a:rPr>
              <a:t>	</a:t>
            </a:r>
            <a:r>
              <a:rPr lang="en-US" sz="2000" b="1" dirty="0" smtClean="0">
                <a:latin typeface="Courier New" pitchFamily="49" charset="0"/>
                <a:cs typeface="Courier New" pitchFamily="49" charset="0"/>
              </a:rPr>
              <a:t>ATTRIBUTE (HOT MIRRORHOT)</a:t>
            </a:r>
          </a:p>
          <a:p>
            <a:pPr>
              <a:defRPr/>
            </a:pPr>
            <a:r>
              <a:rPr lang="en-US" dirty="0" smtClean="0">
                <a:latin typeface="Arial" pitchFamily="34" charset="0"/>
                <a:cs typeface="Arial" pitchFamily="34" charset="0"/>
              </a:rPr>
              <a:t>Most DataGuard failures I've seen have been the result of not using DataGuard broker</a:t>
            </a:r>
          </a:p>
          <a:p>
            <a:pPr>
              <a:defRPr/>
            </a:pPr>
            <a:r>
              <a:rPr lang="en-US" dirty="0" smtClean="0">
                <a:latin typeface="Arial" pitchFamily="34" charset="0"/>
                <a:cs typeface="Arial" pitchFamily="34" charset="0"/>
              </a:rPr>
              <a:t>Do not expect good things to happen if you start and stop RAC clusters with SQL*Plus</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6"/>
          <p:cNvPicPr>
            <a:picLocks noChangeAspect="1" noChangeArrowheads="1"/>
          </p:cNvPicPr>
          <p:nvPr/>
        </p:nvPicPr>
        <p:blipFill>
          <a:blip r:embed="rId2" cstate="print"/>
          <a:srcRect/>
          <a:stretch>
            <a:fillRect/>
          </a:stretch>
        </p:blipFill>
        <p:spPr bwMode="auto">
          <a:xfrm>
            <a:off x="3352800" y="1676400"/>
            <a:ext cx="5275288" cy="4034982"/>
          </a:xfrm>
          <a:prstGeom prst="rect">
            <a:avLst/>
          </a:prstGeom>
          <a:noFill/>
          <a:ln w="9525" algn="ctr">
            <a:noFill/>
            <a:miter lim="800000"/>
            <a:headEnd/>
            <a:tailEnd/>
          </a:ln>
        </p:spPr>
      </p:pic>
      <p:sp>
        <p:nvSpPr>
          <p:cNvPr id="2" name="Title 1"/>
          <p:cNvSpPr>
            <a:spLocks noGrp="1"/>
          </p:cNvSpPr>
          <p:nvPr>
            <p:ph type="title"/>
          </p:nvPr>
        </p:nvSpPr>
        <p:spPr>
          <a:xfrm>
            <a:off x="722313" y="5105400"/>
            <a:ext cx="7772400" cy="663575"/>
          </a:xfrm>
        </p:spPr>
        <p:txBody>
          <a:bodyPr>
            <a:normAutofit fontScale="90000"/>
          </a:bodyPr>
          <a:lstStyle/>
          <a:p>
            <a:pPr algn="r"/>
            <a:r>
              <a:rPr lang="en-US" dirty="0" smtClean="0"/>
              <a:t>Thank you</a:t>
            </a:r>
            <a:endParaRPr lang="en-US" dirty="0"/>
          </a:p>
        </p:txBody>
      </p:sp>
      <p:sp>
        <p:nvSpPr>
          <p:cNvPr id="5" name="TextBox 3"/>
          <p:cNvSpPr txBox="1">
            <a:spLocks noChangeArrowheads="1"/>
          </p:cNvSpPr>
          <p:nvPr/>
        </p:nvSpPr>
        <p:spPr bwMode="auto">
          <a:xfrm>
            <a:off x="473075" y="762000"/>
            <a:ext cx="8197850" cy="707886"/>
          </a:xfrm>
          <a:prstGeom prst="rect">
            <a:avLst/>
          </a:prstGeom>
          <a:noFill/>
          <a:ln w="9525">
            <a:noFill/>
            <a:miter lim="800000"/>
            <a:headEnd/>
            <a:tailEnd/>
          </a:ln>
        </p:spPr>
        <p:txBody>
          <a:bodyPr>
            <a:spAutoFit/>
          </a:bodyPr>
          <a:lstStyle/>
          <a:p>
            <a:pPr algn="l"/>
            <a:r>
              <a:rPr lang="en-US" sz="2000" dirty="0"/>
              <a:t>ERROR at line </a:t>
            </a:r>
            <a:r>
              <a:rPr lang="en-US" sz="2000" dirty="0" smtClean="0"/>
              <a:t>1:</a:t>
            </a:r>
            <a:br>
              <a:rPr lang="en-US" sz="2000" dirty="0" smtClean="0"/>
            </a:br>
            <a:r>
              <a:rPr lang="en-US" sz="2000" dirty="0" smtClean="0"/>
              <a:t>ORA-00028</a:t>
            </a:r>
            <a:r>
              <a:rPr lang="en-US" sz="2000" dirty="0"/>
              <a:t>: your session has been killed</a:t>
            </a:r>
          </a:p>
        </p:txBody>
      </p:sp>
      <p:sp>
        <p:nvSpPr>
          <p:cNvPr id="7" name="TextBox 3"/>
          <p:cNvSpPr txBox="1">
            <a:spLocks noChangeArrowheads="1"/>
          </p:cNvSpPr>
          <p:nvPr/>
        </p:nvSpPr>
        <p:spPr bwMode="auto">
          <a:xfrm>
            <a:off x="685800" y="5410200"/>
            <a:ext cx="5029200" cy="923330"/>
          </a:xfrm>
          <a:prstGeom prst="rect">
            <a:avLst/>
          </a:prstGeom>
          <a:noFill/>
          <a:ln w="9525">
            <a:noFill/>
            <a:miter lim="800000"/>
            <a:headEnd/>
            <a:tailEnd/>
          </a:ln>
        </p:spPr>
        <p:txBody>
          <a:bodyPr wrap="square">
            <a:spAutoFit/>
          </a:bodyPr>
          <a:lstStyle/>
          <a:p>
            <a:pPr algn="l"/>
            <a:r>
              <a:rPr lang="en-US" dirty="0" smtClean="0"/>
              <a:t>Contact: daniel.morgan@perftuning.com</a:t>
            </a:r>
            <a:br>
              <a:rPr lang="en-US" dirty="0" smtClean="0"/>
            </a:br>
            <a:r>
              <a:rPr lang="en-US" dirty="0" smtClean="0"/>
              <a:t>+1 </a:t>
            </a:r>
            <a:r>
              <a:rPr lang="en-US" dirty="0" smtClean="0"/>
              <a:t>206-669-2949</a:t>
            </a:r>
            <a:br>
              <a:rPr lang="en-US" dirty="0" smtClean="0"/>
            </a:br>
            <a:r>
              <a:rPr lang="en-US" dirty="0" smtClean="0"/>
              <a:t>Skype: damorgan11g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Travel Log: Thank You SAS</a:t>
            </a:r>
            <a:endParaRPr lang="en-US" dirty="0"/>
          </a:p>
        </p:txBody>
      </p:sp>
      <p:pic>
        <p:nvPicPr>
          <p:cNvPr id="7" name="Picture 6" descr="C:\public_html\pres\ougn10\lucky.png"/>
          <p:cNvPicPr>
            <a:picLocks noChangeAspect="1" noChangeArrowheads="1"/>
          </p:cNvPicPr>
          <p:nvPr/>
        </p:nvPicPr>
        <p:blipFill>
          <a:blip r:embed="rId3" cstate="print"/>
          <a:srcRect/>
          <a:stretch>
            <a:fillRect/>
          </a:stretch>
        </p:blipFill>
        <p:spPr bwMode="auto">
          <a:xfrm>
            <a:off x="1567710" y="762000"/>
            <a:ext cx="6008579" cy="5586489"/>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nx Verizon Training Template">
  <a:themeElements>
    <a:clrScheme name="OnX Theme 2">
      <a:dk1>
        <a:srgbClr val="000000"/>
      </a:dk1>
      <a:lt1>
        <a:sysClr val="window" lastClr="FFFFFF"/>
      </a:lt1>
      <a:dk2>
        <a:srgbClr val="000000"/>
      </a:dk2>
      <a:lt2>
        <a:srgbClr val="F8F8F8"/>
      </a:lt2>
      <a:accent1>
        <a:srgbClr val="FBEF33"/>
      </a:accent1>
      <a:accent2>
        <a:srgbClr val="B2B2B2"/>
      </a:accent2>
      <a:accent3>
        <a:srgbClr val="969696"/>
      </a:accent3>
      <a:accent4>
        <a:srgbClr val="808080"/>
      </a:accent4>
      <a:accent5>
        <a:srgbClr val="5F5F5F"/>
      </a:accent5>
      <a:accent6>
        <a:srgbClr val="4D4D4D"/>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chor="ctr"/>
      <a:lstStyle>
        <a:def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defRPr kumimoji="0" sz="4000" b="1" i="0" u="none" strike="noStrike" kern="1200" cap="all" spc="0" normalizeH="0" baseline="0" noProof="0" dirty="0" smtClean="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Onx Verizon Training Template</Template>
  <TotalTime>5837</TotalTime>
  <Words>4084</Words>
  <Application>Microsoft Office PowerPoint</Application>
  <PresentationFormat>On-screen Show (4:3)</PresentationFormat>
  <Paragraphs>533</Paragraphs>
  <Slides>84</Slides>
  <Notes>4</Notes>
  <HiddenSlides>1</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Onx Verizon Training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Thank you</vt:lpstr>
    </vt:vector>
  </TitlesOfParts>
  <Company>mlib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mlib</dc:creator>
  <cp:lastModifiedBy>mlib</cp:lastModifiedBy>
  <cp:revision>674</cp:revision>
  <dcterms:created xsi:type="dcterms:W3CDTF">2014-04-25T22:55:32Z</dcterms:created>
  <dcterms:modified xsi:type="dcterms:W3CDTF">2015-03-13T02:54:13Z</dcterms:modified>
</cp:coreProperties>
</file>