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77"/>
  </p:notesMasterIdLst>
  <p:handoutMasterIdLst>
    <p:handoutMasterId r:id="rId78"/>
  </p:handoutMasterIdLst>
  <p:sldIdLst>
    <p:sldId id="262" r:id="rId2"/>
    <p:sldId id="689" r:id="rId3"/>
    <p:sldId id="791" r:id="rId4"/>
    <p:sldId id="264" r:id="rId5"/>
    <p:sldId id="605" r:id="rId6"/>
    <p:sldId id="607" r:id="rId7"/>
    <p:sldId id="610" r:id="rId8"/>
    <p:sldId id="611" r:id="rId9"/>
    <p:sldId id="690" r:id="rId10"/>
    <p:sldId id="717" r:id="rId11"/>
    <p:sldId id="794" r:id="rId12"/>
    <p:sldId id="795" r:id="rId13"/>
    <p:sldId id="354" r:id="rId14"/>
    <p:sldId id="796" r:id="rId15"/>
    <p:sldId id="719" r:id="rId16"/>
    <p:sldId id="810" r:id="rId17"/>
    <p:sldId id="811" r:id="rId18"/>
    <p:sldId id="721" r:id="rId19"/>
    <p:sldId id="756" r:id="rId20"/>
    <p:sldId id="744" r:id="rId21"/>
    <p:sldId id="797" r:id="rId22"/>
    <p:sldId id="799" r:id="rId23"/>
    <p:sldId id="800" r:id="rId24"/>
    <p:sldId id="801" r:id="rId25"/>
    <p:sldId id="812" r:id="rId26"/>
    <p:sldId id="802" r:id="rId27"/>
    <p:sldId id="803" r:id="rId28"/>
    <p:sldId id="804" r:id="rId29"/>
    <p:sldId id="805" r:id="rId30"/>
    <p:sldId id="806" r:id="rId31"/>
    <p:sldId id="807" r:id="rId32"/>
    <p:sldId id="808" r:id="rId33"/>
    <p:sldId id="809" r:id="rId34"/>
    <p:sldId id="813" r:id="rId35"/>
    <p:sldId id="814" r:id="rId36"/>
    <p:sldId id="815" r:id="rId37"/>
    <p:sldId id="816" r:id="rId38"/>
    <p:sldId id="817" r:id="rId39"/>
    <p:sldId id="818" r:id="rId40"/>
    <p:sldId id="819" r:id="rId41"/>
    <p:sldId id="820" r:id="rId42"/>
    <p:sldId id="821" r:id="rId43"/>
    <p:sldId id="824" r:id="rId44"/>
    <p:sldId id="822" r:id="rId45"/>
    <p:sldId id="826" r:id="rId46"/>
    <p:sldId id="833" r:id="rId47"/>
    <p:sldId id="834" r:id="rId48"/>
    <p:sldId id="827" r:id="rId49"/>
    <p:sldId id="828" r:id="rId50"/>
    <p:sldId id="829" r:id="rId51"/>
    <p:sldId id="830" r:id="rId52"/>
    <p:sldId id="831" r:id="rId53"/>
    <p:sldId id="835" r:id="rId54"/>
    <p:sldId id="825" r:id="rId55"/>
    <p:sldId id="832" r:id="rId56"/>
    <p:sldId id="836" r:id="rId57"/>
    <p:sldId id="837" r:id="rId58"/>
    <p:sldId id="838" r:id="rId59"/>
    <p:sldId id="839" r:id="rId60"/>
    <p:sldId id="840" r:id="rId61"/>
    <p:sldId id="823" r:id="rId62"/>
    <p:sldId id="841" r:id="rId63"/>
    <p:sldId id="854" r:id="rId64"/>
    <p:sldId id="842" r:id="rId65"/>
    <p:sldId id="843" r:id="rId66"/>
    <p:sldId id="851" r:id="rId67"/>
    <p:sldId id="844" r:id="rId68"/>
    <p:sldId id="852" r:id="rId69"/>
    <p:sldId id="845" r:id="rId70"/>
    <p:sldId id="846" r:id="rId71"/>
    <p:sldId id="847" r:id="rId72"/>
    <p:sldId id="848" r:id="rId73"/>
    <p:sldId id="853" r:id="rId74"/>
    <p:sldId id="849" r:id="rId75"/>
    <p:sldId id="602" r:id="rId7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60093"/>
    <a:srgbClr val="CC0066"/>
    <a:srgbClr val="C739B6"/>
    <a:srgbClr val="E4E4E4"/>
    <a:srgbClr val="CE4132"/>
    <a:srgbClr val="B4FAD5"/>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2" autoAdjust="0"/>
    <p:restoredTop sz="94705" autoAdjust="0"/>
  </p:normalViewPr>
  <p:slideViewPr>
    <p:cSldViewPr>
      <p:cViewPr varScale="1">
        <p:scale>
          <a:sx n="74" d="100"/>
          <a:sy n="74" d="100"/>
        </p:scale>
        <p:origin x="-1272" y="-90"/>
      </p:cViewPr>
      <p:guideLst>
        <p:guide orient="horz" pos="2208"/>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p:cViewPr varScale="1">
        <p:scale>
          <a:sx n="67" d="100"/>
          <a:sy n="67" d="100"/>
        </p:scale>
        <p:origin x="-3168" y="-86"/>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handoutMaster" Target="handoutMasters/handoutMaster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US" dirty="0" smtClean="0">
                <a:solidFill>
                  <a:schemeClr val="bg2">
                    <a:lumMod val="50000"/>
                  </a:schemeClr>
                </a:solidFill>
              </a:rPr>
              <a:t>© </a:t>
            </a:r>
            <a:r>
              <a:rPr lang="en-US" dirty="0" err="1" smtClean="0">
                <a:solidFill>
                  <a:schemeClr val="bg2">
                    <a:lumMod val="50000"/>
                  </a:schemeClr>
                </a:solidFill>
              </a:rPr>
              <a:t>OnX</a:t>
            </a:r>
            <a:r>
              <a:rPr lang="en-US" dirty="0" smtClean="0">
                <a:solidFill>
                  <a:schemeClr val="bg2">
                    <a:lumMod val="50000"/>
                  </a:schemeClr>
                </a:solidFill>
              </a:rPr>
              <a:t> Enterprise Solutions 2014</a:t>
            </a:r>
            <a:endParaRPr lang="en-US" dirty="0" smtClean="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81FB84D-2D09-40B1-BC7D-0C5E9BD8C24F}" type="slidenum">
              <a:rPr lang="en-US" smtClean="0"/>
              <a:pPr/>
              <a:t>‹#›</a:t>
            </a:fld>
            <a:endParaRPr lang="en-US"/>
          </a:p>
        </p:txBody>
      </p:sp>
    </p:spTree>
    <p:extLst>
      <p:ext uri="{BB962C8B-B14F-4D97-AF65-F5344CB8AC3E}">
        <p14:creationId xmlns:p14="http://schemas.microsoft.com/office/powerpoint/2010/main" xmlns="" val="29520580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4" name="Slide Image Placeholder 3"/>
          <p:cNvSpPr>
            <a:spLocks noGrp="1" noRot="1" noChangeAspect="1"/>
          </p:cNvSpPr>
          <p:nvPr>
            <p:ph type="sldImg" idx="2"/>
          </p:nvPr>
        </p:nvSpPr>
        <p:spPr>
          <a:xfrm>
            <a:off x="222814" y="304800"/>
            <a:ext cx="6406586" cy="416814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228600" y="4572000"/>
            <a:ext cx="64008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US" dirty="0" smtClean="0">
                <a:solidFill>
                  <a:schemeClr val="bg2">
                    <a:lumMod val="50000"/>
                  </a:schemeClr>
                </a:solidFill>
              </a:rPr>
              <a:t>© </a:t>
            </a:r>
            <a:r>
              <a:rPr lang="en-US" dirty="0" err="1" smtClean="0">
                <a:solidFill>
                  <a:schemeClr val="bg2">
                    <a:lumMod val="50000"/>
                  </a:schemeClr>
                </a:solidFill>
              </a:rPr>
              <a:t>OnX</a:t>
            </a:r>
            <a:r>
              <a:rPr lang="en-US" dirty="0" smtClean="0">
                <a:solidFill>
                  <a:schemeClr val="bg2">
                    <a:lumMod val="50000"/>
                  </a:schemeClr>
                </a:solidFill>
              </a:rPr>
              <a:t> Enterprise Solutions 2014</a:t>
            </a:r>
            <a:endParaRPr lang="en-US" dirty="0" smtClean="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DE36881-3868-4B95-8381-895C5EB0D245}" type="slidenum">
              <a:rPr lang="en-US" smtClean="0"/>
              <a:pPr/>
              <a:t>‹#›</a:t>
            </a:fld>
            <a:endParaRPr lang="en-US"/>
          </a:p>
        </p:txBody>
      </p:sp>
    </p:spTree>
    <p:extLst>
      <p:ext uri="{BB962C8B-B14F-4D97-AF65-F5344CB8AC3E}">
        <p14:creationId xmlns:p14="http://schemas.microsoft.com/office/powerpoint/2010/main" xmlns="" val="20456984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xfrm>
            <a:off x="869950" y="468313"/>
            <a:ext cx="5103813" cy="3829050"/>
          </a:xfrm>
          <a:ln/>
        </p:spPr>
      </p:sp>
      <p:sp>
        <p:nvSpPr>
          <p:cNvPr id="4301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xfrm>
            <a:off x="869950" y="468313"/>
            <a:ext cx="5103813" cy="3829050"/>
          </a:xfrm>
          <a:ln/>
        </p:spPr>
      </p:sp>
      <p:sp>
        <p:nvSpPr>
          <p:cNvPr id="4301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xfrm>
            <a:off x="869950" y="468313"/>
            <a:ext cx="5103813" cy="3829050"/>
          </a:xfrm>
          <a:ln/>
        </p:spPr>
      </p:sp>
      <p:sp>
        <p:nvSpPr>
          <p:cNvPr id="4301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xfrm>
            <a:off x="869950" y="468313"/>
            <a:ext cx="5103813" cy="3829050"/>
          </a:xfrm>
          <a:ln/>
        </p:spPr>
      </p:sp>
      <p:sp>
        <p:nvSpPr>
          <p:cNvPr id="4301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Main Title Page">
    <p:spTree>
      <p:nvGrpSpPr>
        <p:cNvPr id="1" name=""/>
        <p:cNvGrpSpPr/>
        <p:nvPr/>
      </p:nvGrpSpPr>
      <p:grpSpPr>
        <a:xfrm>
          <a:off x="0" y="0"/>
          <a:ext cx="0" cy="0"/>
          <a:chOff x="0" y="0"/>
          <a:chExt cx="0" cy="0"/>
        </a:xfrm>
      </p:grpSpPr>
      <p:sp>
        <p:nvSpPr>
          <p:cNvPr id="4" name="Text Placeholder 21"/>
          <p:cNvSpPr>
            <a:spLocks noGrp="1"/>
          </p:cNvSpPr>
          <p:nvPr>
            <p:ph type="body" sz="quarter" idx="11" hasCustomPrompt="1"/>
          </p:nvPr>
        </p:nvSpPr>
        <p:spPr>
          <a:xfrm>
            <a:off x="3962400" y="5410200"/>
            <a:ext cx="4800600" cy="304800"/>
          </a:xfrm>
          <a:prstGeom prst="rect">
            <a:avLst/>
          </a:prstGeom>
        </p:spPr>
        <p:txBody>
          <a:bodyPr/>
          <a:lstStyle>
            <a:lvl1pPr algn="r">
              <a:buNone/>
              <a:defRPr sz="1600" b="1">
                <a:solidFill>
                  <a:schemeClr val="bg2">
                    <a:lumMod val="50000"/>
                  </a:schemeClr>
                </a:solidFill>
              </a:defRPr>
            </a:lvl1pPr>
          </a:lstStyle>
          <a:p>
            <a:pPr lvl="0"/>
            <a:r>
              <a:rPr lang="en-US" dirty="0" smtClean="0"/>
              <a:t>Presentation Author, Position</a:t>
            </a:r>
            <a:endParaRPr lang="en-US" dirty="0"/>
          </a:p>
        </p:txBody>
      </p:sp>
      <p:sp>
        <p:nvSpPr>
          <p:cNvPr id="5" name="Text Placeholder 2"/>
          <p:cNvSpPr>
            <a:spLocks noGrp="1"/>
          </p:cNvSpPr>
          <p:nvPr>
            <p:ph type="body" idx="1" hasCustomPrompt="1"/>
          </p:nvPr>
        </p:nvSpPr>
        <p:spPr>
          <a:xfrm>
            <a:off x="990600" y="4889500"/>
            <a:ext cx="7772400" cy="520700"/>
          </a:xfrm>
          <a:prstGeom prst="rect">
            <a:avLst/>
          </a:prstGeom>
        </p:spPr>
        <p:txBody>
          <a:bodyPr anchor="ctr"/>
          <a:lstStyle>
            <a:lvl1pPr algn="r">
              <a:buNone/>
              <a:defRPr sz="3200" b="1" cap="none" spc="0" baseline="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en-US" dirty="0" smtClean="0"/>
              <a:t>Presentation Title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7" name="TextBox 6"/>
          <p:cNvSpPr txBox="1"/>
          <p:nvPr/>
        </p:nvSpPr>
        <p:spPr>
          <a:xfrm>
            <a:off x="7467600" y="6581001"/>
            <a:ext cx="1556331" cy="276999"/>
          </a:xfrm>
          <a:prstGeom prst="rect">
            <a:avLst/>
          </a:prstGeom>
          <a:noFill/>
        </p:spPr>
        <p:txBody>
          <a:bodyPr wrap="square" rtlCol="0" anchor="b">
            <a:spAutoFit/>
          </a:bodyPr>
          <a:lstStyle/>
          <a:p>
            <a:pPr algn="r"/>
            <a:r>
              <a:rPr lang="en-US" sz="1200" dirty="0" smtClean="0">
                <a:solidFill>
                  <a:schemeClr val="bg2">
                    <a:lumMod val="50000"/>
                  </a:schemeClr>
                </a:solidFill>
              </a:rPr>
              <a:t> </a:t>
            </a:r>
            <a:fld id="{28110575-AD8F-4A35-B520-9A7847374133}" type="slidenum">
              <a:rPr lang="en-US" sz="1200" smtClean="0">
                <a:solidFill>
                  <a:schemeClr val="bg2">
                    <a:lumMod val="50000"/>
                  </a:schemeClr>
                </a:solidFill>
              </a:rPr>
              <a:pPr algn="r"/>
              <a:t>‹#›</a:t>
            </a:fld>
            <a:endParaRPr lang="en-US" sz="1200" dirty="0">
              <a:solidFill>
                <a:schemeClr val="bg2">
                  <a:lumMod val="50000"/>
                </a:schemeClr>
              </a:solidFill>
            </a:endParaRPr>
          </a:p>
        </p:txBody>
      </p:sp>
      <p:sp>
        <p:nvSpPr>
          <p:cNvPr id="8" name="Rectangle 7"/>
          <p:cNvSpPr/>
          <p:nvPr/>
        </p:nvSpPr>
        <p:spPr>
          <a:xfrm>
            <a:off x="0" y="6596390"/>
            <a:ext cx="2073003" cy="261610"/>
          </a:xfrm>
          <a:prstGeom prst="rect">
            <a:avLst/>
          </a:prstGeom>
        </p:spPr>
        <p:txBody>
          <a:bodyPr wrap="none">
            <a:spAutoFit/>
          </a:bodyPr>
          <a:lstStyle/>
          <a:p>
            <a:r>
              <a:rPr lang="en-US" sz="1100" dirty="0" smtClean="0">
                <a:solidFill>
                  <a:schemeClr val="bg2">
                    <a:lumMod val="50000"/>
                  </a:schemeClr>
                </a:solidFill>
              </a:rPr>
              <a:t>© </a:t>
            </a:r>
            <a:r>
              <a:rPr lang="en-US" sz="1100" dirty="0" err="1" smtClean="0">
                <a:solidFill>
                  <a:schemeClr val="bg2">
                    <a:lumMod val="50000"/>
                  </a:schemeClr>
                </a:solidFill>
              </a:rPr>
              <a:t>OnX</a:t>
            </a:r>
            <a:r>
              <a:rPr lang="en-US" sz="1100" dirty="0" smtClean="0">
                <a:solidFill>
                  <a:schemeClr val="bg2">
                    <a:lumMod val="50000"/>
                  </a:schemeClr>
                </a:solidFill>
              </a:rPr>
              <a:t> Enterprise Solutions 2014</a:t>
            </a:r>
            <a:endParaRPr lang="en-US" sz="1100" dirty="0"/>
          </a:p>
        </p:txBody>
      </p:sp>
      <p:sp>
        <p:nvSpPr>
          <p:cNvPr id="9" name="Text Placeholder 21"/>
          <p:cNvSpPr>
            <a:spLocks noGrp="1"/>
          </p:cNvSpPr>
          <p:nvPr>
            <p:ph type="body" sz="quarter" idx="11" hasCustomPrompt="1"/>
          </p:nvPr>
        </p:nvSpPr>
        <p:spPr>
          <a:xfrm>
            <a:off x="3962400" y="5334000"/>
            <a:ext cx="4800600" cy="304800"/>
          </a:xfrm>
          <a:prstGeom prst="rect">
            <a:avLst/>
          </a:prstGeom>
        </p:spPr>
        <p:txBody>
          <a:bodyPr/>
          <a:lstStyle>
            <a:lvl1pPr algn="r">
              <a:buNone/>
              <a:defRPr sz="1600" b="1">
                <a:solidFill>
                  <a:schemeClr val="bg2">
                    <a:lumMod val="50000"/>
                  </a:schemeClr>
                </a:solidFill>
              </a:defRPr>
            </a:lvl1pPr>
          </a:lstStyle>
          <a:p>
            <a:pPr lvl="0"/>
            <a:r>
              <a:rPr lang="en-US" dirty="0" smtClean="0"/>
              <a:t>Presentation Author, Position</a:t>
            </a:r>
            <a:endParaRPr lang="en-US" dirty="0"/>
          </a:p>
        </p:txBody>
      </p:sp>
      <p:sp>
        <p:nvSpPr>
          <p:cNvPr id="10" name="Text Placeholder 2"/>
          <p:cNvSpPr>
            <a:spLocks noGrp="1"/>
          </p:cNvSpPr>
          <p:nvPr>
            <p:ph type="body" idx="1" hasCustomPrompt="1"/>
          </p:nvPr>
        </p:nvSpPr>
        <p:spPr>
          <a:xfrm>
            <a:off x="990600" y="4737100"/>
            <a:ext cx="7772400" cy="596900"/>
          </a:xfrm>
          <a:prstGeom prst="rect">
            <a:avLst/>
          </a:prstGeom>
        </p:spPr>
        <p:txBody>
          <a:bodyPr anchor="ctr"/>
          <a:lstStyle>
            <a:lvl1pPr algn="r">
              <a:buNone/>
              <a:defRPr sz="3200" b="1" cap="none" spc="0" baseline="0">
                <a:ln w="1905"/>
                <a:solidFill>
                  <a:schemeClr val="tx2"/>
                </a:solidFill>
                <a:effectLst>
                  <a:innerShdw blurRad="69850" dist="43180" dir="5400000">
                    <a:srgbClr val="000000">
                      <a:alpha val="65000"/>
                    </a:srgbClr>
                  </a:innerShdw>
                </a:effectLst>
              </a:defRPr>
            </a:lvl1pPr>
          </a:lstStyle>
          <a:p>
            <a:r>
              <a:rPr lang="en-US" dirty="0" smtClean="0"/>
              <a:t>Presentation Title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hank You Page">
    <p:spTree>
      <p:nvGrpSpPr>
        <p:cNvPr id="1" name=""/>
        <p:cNvGrpSpPr/>
        <p:nvPr/>
      </p:nvGrpSpPr>
      <p:grpSpPr>
        <a:xfrm>
          <a:off x="0" y="0"/>
          <a:ext cx="0" cy="0"/>
          <a:chOff x="0" y="0"/>
          <a:chExt cx="0" cy="0"/>
        </a:xfrm>
      </p:grpSpPr>
      <p:sp>
        <p:nvSpPr>
          <p:cNvPr id="6" name="Text Placeholder 2"/>
          <p:cNvSpPr>
            <a:spLocks noGrp="1"/>
          </p:cNvSpPr>
          <p:nvPr>
            <p:ph type="body" idx="1" hasCustomPrompt="1"/>
          </p:nvPr>
        </p:nvSpPr>
        <p:spPr>
          <a:xfrm>
            <a:off x="990600" y="4635500"/>
            <a:ext cx="7772400" cy="1231899"/>
          </a:xfrm>
          <a:prstGeom prst="rect">
            <a:avLst/>
          </a:prstGeom>
        </p:spPr>
        <p:txBody>
          <a:bodyPr anchor="ctr"/>
          <a:lstStyle>
            <a:lvl1pPr algn="r">
              <a:buNone/>
              <a:defRPr sz="4000" b="1" cap="none" spc="0" baseline="0">
                <a:ln w="1905"/>
                <a:solidFill>
                  <a:schemeClr val="tx2"/>
                </a:solidFill>
                <a:effectLst>
                  <a:innerShdw blurRad="69850" dist="43180" dir="5400000">
                    <a:srgbClr val="000000">
                      <a:alpha val="65000"/>
                    </a:srgbClr>
                  </a:innerShdw>
                </a:effectLst>
              </a:defRPr>
            </a:lvl1pPr>
          </a:lstStyle>
          <a:p>
            <a:r>
              <a:rPr lang="en-US" dirty="0" smtClean="0"/>
              <a:t>Thank You</a:t>
            </a:r>
            <a:endParaRPr lang="en-US" dirty="0"/>
          </a:p>
        </p:txBody>
      </p:sp>
      <p:sp>
        <p:nvSpPr>
          <p:cNvPr id="8" name="TextBox 7"/>
          <p:cNvSpPr txBox="1"/>
          <p:nvPr/>
        </p:nvSpPr>
        <p:spPr>
          <a:xfrm>
            <a:off x="7467600" y="6581001"/>
            <a:ext cx="1556331" cy="276999"/>
          </a:xfrm>
          <a:prstGeom prst="rect">
            <a:avLst/>
          </a:prstGeom>
          <a:noFill/>
        </p:spPr>
        <p:txBody>
          <a:bodyPr wrap="square" rtlCol="0" anchor="b">
            <a:spAutoFit/>
          </a:bodyPr>
          <a:lstStyle/>
          <a:p>
            <a:pPr algn="r"/>
            <a:fld id="{28110575-AD8F-4A35-B520-9A7847374133}" type="slidenum">
              <a:rPr lang="en-US" sz="1200" smtClean="0">
                <a:solidFill>
                  <a:schemeClr val="tx1"/>
                </a:solidFill>
              </a:rPr>
              <a:pPr algn="r"/>
              <a:t>‹#›</a:t>
            </a:fld>
            <a:endParaRPr lang="en-US" sz="1200" dirty="0">
              <a:solidFill>
                <a:schemeClr val="tx1"/>
              </a:solidFill>
            </a:endParaRPr>
          </a:p>
        </p:txBody>
      </p:sp>
      <p:sp>
        <p:nvSpPr>
          <p:cNvPr id="10" name="Rectangle 9"/>
          <p:cNvSpPr/>
          <p:nvPr/>
        </p:nvSpPr>
        <p:spPr>
          <a:xfrm>
            <a:off x="0" y="6596390"/>
            <a:ext cx="2073003" cy="261610"/>
          </a:xfrm>
          <a:prstGeom prst="rect">
            <a:avLst/>
          </a:prstGeom>
        </p:spPr>
        <p:txBody>
          <a:bodyPr wrap="none">
            <a:spAutoFit/>
          </a:bodyPr>
          <a:lstStyle/>
          <a:p>
            <a:r>
              <a:rPr lang="en-US" sz="1100" dirty="0" smtClean="0">
                <a:solidFill>
                  <a:schemeClr val="bg2">
                    <a:lumMod val="50000"/>
                  </a:schemeClr>
                </a:solidFill>
              </a:rPr>
              <a:t>© </a:t>
            </a:r>
            <a:r>
              <a:rPr lang="en-US" sz="1100" dirty="0" err="1" smtClean="0">
                <a:solidFill>
                  <a:schemeClr val="bg2">
                    <a:lumMod val="50000"/>
                  </a:schemeClr>
                </a:solidFill>
              </a:rPr>
              <a:t>OnX</a:t>
            </a:r>
            <a:r>
              <a:rPr lang="en-US" sz="1100" dirty="0" smtClean="0">
                <a:solidFill>
                  <a:schemeClr val="bg2">
                    <a:lumMod val="50000"/>
                  </a:schemeClr>
                </a:solidFill>
              </a:rPr>
              <a:t> Enterprise Solutions 2014</a:t>
            </a:r>
            <a:endParaRPr lang="en-US" sz="1100"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Presentation Index">
    <p:spTree>
      <p:nvGrpSpPr>
        <p:cNvPr id="1" name=""/>
        <p:cNvGrpSpPr/>
        <p:nvPr/>
      </p:nvGrpSpPr>
      <p:grpSpPr>
        <a:xfrm>
          <a:off x="0" y="0"/>
          <a:ext cx="0" cy="0"/>
          <a:chOff x="0" y="0"/>
          <a:chExt cx="0" cy="0"/>
        </a:xfrm>
      </p:grpSpPr>
      <p:sp>
        <p:nvSpPr>
          <p:cNvPr id="3" name="Text Placeholder 15"/>
          <p:cNvSpPr>
            <a:spLocks noGrp="1"/>
          </p:cNvSpPr>
          <p:nvPr>
            <p:ph type="body" sz="quarter" idx="10" hasCustomPrompt="1"/>
          </p:nvPr>
        </p:nvSpPr>
        <p:spPr>
          <a:xfrm>
            <a:off x="152400" y="0"/>
            <a:ext cx="8686800" cy="533400"/>
          </a:xfrm>
          <a:prstGeom prst="rect">
            <a:avLst/>
          </a:prstGeom>
        </p:spPr>
        <p:txBody>
          <a:bodyPr anchor="ctr"/>
          <a:lstStyle>
            <a:lvl1pPr>
              <a:buNone/>
              <a:defRPr sz="2800" b="1" baseline="0">
                <a:effectLst/>
              </a:defRPr>
            </a:lvl1pPr>
          </a:lstStyle>
          <a:p>
            <a:pPr lvl="0"/>
            <a:r>
              <a:rPr lang="en-US" dirty="0" smtClean="0"/>
              <a:t>Presentation Index</a:t>
            </a:r>
            <a:endParaRPr lang="en-US" dirty="0"/>
          </a:p>
        </p:txBody>
      </p:sp>
      <p:sp>
        <p:nvSpPr>
          <p:cNvPr id="10" name="Text Placeholder 4"/>
          <p:cNvSpPr>
            <a:spLocks noGrp="1"/>
          </p:cNvSpPr>
          <p:nvPr>
            <p:ph type="body" sz="quarter" idx="11"/>
          </p:nvPr>
        </p:nvSpPr>
        <p:spPr>
          <a:xfrm>
            <a:off x="457200" y="762000"/>
            <a:ext cx="8229600" cy="5791200"/>
          </a:xfrm>
          <a:prstGeom prst="rect">
            <a:avLst/>
          </a:prstGeom>
        </p:spPr>
        <p:txBody>
          <a:bodyPr/>
          <a:lstStyle>
            <a:lvl1pPr>
              <a:buClr>
                <a:srgbClr val="CC0066"/>
              </a:buClr>
              <a:buFont typeface="Wingdings" pitchFamily="2" charset="2"/>
              <a:buChar char="§"/>
              <a:defRPr sz="2400"/>
            </a:lvl1pPr>
            <a:lvl2pPr>
              <a:buClr>
                <a:schemeClr val="tx1"/>
              </a:buClr>
              <a:buFont typeface="Wingdings" pitchFamily="2" charset="2"/>
              <a:buChar char="§"/>
              <a:defRPr sz="2000"/>
            </a:lvl2pPr>
            <a:lvl3pPr>
              <a:buClr>
                <a:schemeClr val="tx1"/>
              </a:buClr>
              <a:buFont typeface="Wingdings" pitchFamily="2" charset="2"/>
              <a:buChar char="§"/>
              <a:defRPr sz="1800" i="1"/>
            </a:lvl3pPr>
            <a:lvl4pPr>
              <a:buClr>
                <a:schemeClr val="tx1"/>
              </a:buClr>
              <a:buFont typeface="Wingdings" pitchFamily="2" charset="2"/>
              <a:buChar char="§"/>
              <a:defRPr sz="1100"/>
            </a:lvl4pPr>
            <a:lvl5pPr>
              <a:buClr>
                <a:schemeClr val="tx1"/>
              </a:buClr>
              <a:buFont typeface="Wingdings" pitchFamily="2" charset="2"/>
              <a:buChar cha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Box 3"/>
          <p:cNvSpPr txBox="1"/>
          <p:nvPr userDrawn="1"/>
        </p:nvSpPr>
        <p:spPr>
          <a:xfrm>
            <a:off x="7587669" y="6581001"/>
            <a:ext cx="1556331" cy="276999"/>
          </a:xfrm>
          <a:prstGeom prst="rect">
            <a:avLst/>
          </a:prstGeom>
          <a:noFill/>
        </p:spPr>
        <p:txBody>
          <a:bodyPr wrap="square" rtlCol="0" anchor="b">
            <a:spAutoFit/>
          </a:bodyPr>
          <a:lstStyle/>
          <a:p>
            <a:pPr algn="r"/>
            <a:fld id="{28110575-AD8F-4A35-B520-9A7847374133}" type="slidenum">
              <a:rPr lang="en-US" sz="1200" smtClean="0">
                <a:solidFill>
                  <a:schemeClr val="bg2">
                    <a:lumMod val="50000"/>
                  </a:schemeClr>
                </a:solidFill>
              </a:rPr>
              <a:pPr algn="r"/>
              <a:t>‹#›</a:t>
            </a:fld>
            <a:endParaRPr lang="en-US" sz="1200" dirty="0">
              <a:solidFill>
                <a:schemeClr val="bg2">
                  <a:lumMod val="50000"/>
                </a:scheme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none" baseline="0"/>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A52A76A-0E15-F145-B079-6A9F8201D0E8}" type="slidenum">
              <a:rPr lang="en-US" smtClean="0"/>
              <a:pPr/>
              <a:t>‹#›</a:t>
            </a:fld>
            <a:endParaRPr lang="en-US"/>
          </a:p>
        </p:txBody>
      </p:sp>
    </p:spTree>
    <p:extLst>
      <p:ext uri="{BB962C8B-B14F-4D97-AF65-F5344CB8AC3E}">
        <p14:creationId xmlns:p14="http://schemas.microsoft.com/office/powerpoint/2010/main" xmlns="" val="1301227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Basic Slide">
    <p:spTree>
      <p:nvGrpSpPr>
        <p:cNvPr id="1" name=""/>
        <p:cNvGrpSpPr/>
        <p:nvPr/>
      </p:nvGrpSpPr>
      <p:grpSpPr>
        <a:xfrm>
          <a:off x="0" y="0"/>
          <a:ext cx="0" cy="0"/>
          <a:chOff x="0" y="0"/>
          <a:chExt cx="0" cy="0"/>
        </a:xfrm>
      </p:grpSpPr>
      <p:sp>
        <p:nvSpPr>
          <p:cNvPr id="16" name="Text Placeholder 15"/>
          <p:cNvSpPr>
            <a:spLocks noGrp="1"/>
          </p:cNvSpPr>
          <p:nvPr>
            <p:ph type="body" sz="quarter" idx="10" hasCustomPrompt="1"/>
          </p:nvPr>
        </p:nvSpPr>
        <p:spPr>
          <a:xfrm>
            <a:off x="304800" y="838200"/>
            <a:ext cx="5257800" cy="533400"/>
          </a:xfrm>
          <a:prstGeom prst="rect">
            <a:avLst/>
          </a:prstGeom>
        </p:spPr>
        <p:txBody>
          <a:bodyPr anchor="ctr"/>
          <a:lstStyle>
            <a:lvl1pPr>
              <a:buNone/>
              <a:defRPr sz="2000" b="1" baseline="0">
                <a:effectLst>
                  <a:outerShdw blurRad="38100" dist="38100" dir="2700000" algn="tl">
                    <a:srgbClr val="000000">
                      <a:alpha val="43137"/>
                    </a:srgbClr>
                  </a:outerShdw>
                </a:effectLst>
              </a:defRPr>
            </a:lvl1pPr>
          </a:lstStyle>
          <a:p>
            <a:pPr lvl="0"/>
            <a:r>
              <a:rPr lang="en-US" dirty="0" smtClean="0"/>
              <a:t>Slide Title</a:t>
            </a:r>
            <a:endParaRPr lang="en-US" dirty="0"/>
          </a:p>
        </p:txBody>
      </p:sp>
    </p:spTree>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991600" cy="4572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381000" y="609600"/>
            <a:ext cx="8458200" cy="54864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cut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3" name="Rectangle 2"/>
          <p:cNvSpPr/>
          <p:nvPr userDrawn="1"/>
        </p:nvSpPr>
        <p:spPr>
          <a:xfrm>
            <a:off x="0" y="685800"/>
            <a:ext cx="9144000" cy="5760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dirty="0">
              <a:solidFill>
                <a:prstClr val="white"/>
              </a:solidFill>
            </a:endParaRPr>
          </a:p>
        </p:txBody>
      </p:sp>
      <p:sp>
        <p:nvSpPr>
          <p:cNvPr id="5" name="Title 1"/>
          <p:cNvSpPr>
            <a:spLocks noGrp="1"/>
          </p:cNvSpPr>
          <p:nvPr>
            <p:ph type="title"/>
          </p:nvPr>
        </p:nvSpPr>
        <p:spPr>
          <a:xfrm>
            <a:off x="228603" y="86657"/>
            <a:ext cx="8165910" cy="534037"/>
          </a:xfrm>
          <a:prstGeom prst="rect">
            <a:avLst/>
          </a:prstGeom>
        </p:spPr>
        <p:txBody>
          <a:bodyPr/>
          <a:lstStyle>
            <a:lvl1pPr>
              <a:defRPr sz="2800"/>
            </a:lvl1pPr>
          </a:lstStyle>
          <a:p>
            <a:r>
              <a:rPr lang="en-US" dirty="0" smtClean="0"/>
              <a:t>Click to edit Master title style</a:t>
            </a:r>
            <a:endParaRPr lang="en-US" dirty="0"/>
          </a:p>
        </p:txBody>
      </p:sp>
    </p:spTree>
    <p:extLst>
      <p:ext uri="{BB962C8B-B14F-4D97-AF65-F5344CB8AC3E}">
        <p14:creationId xmlns="" xmlns:p14="http://schemas.microsoft.com/office/powerpoint/2010/main" val="1411597031"/>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Rectangle 4"/>
          <p:cNvSpPr/>
          <p:nvPr userDrawn="1"/>
        </p:nvSpPr>
        <p:spPr bwMode="auto">
          <a:xfrm>
            <a:off x="0" y="6350040"/>
            <a:ext cx="9144000" cy="256032"/>
          </a:xfrm>
          <a:prstGeom prst="rect">
            <a:avLst/>
          </a:prstGeom>
          <a:solidFill>
            <a:schemeClr val="accent2">
              <a:lumMod val="40000"/>
              <a:lumOff val="60000"/>
            </a:schemeClr>
          </a:solidFill>
          <a:ln w="9525" cap="flat" cmpd="sng" algn="ctr">
            <a:solidFill>
              <a:schemeClr val="accent2">
                <a:lumMod val="40000"/>
                <a:lumOff val="6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000" b="1" i="0" u="none" strike="noStrike" cap="none" normalizeH="0" baseline="0" smtClean="0">
              <a:ln>
                <a:noFill/>
              </a:ln>
              <a:solidFill>
                <a:schemeClr val="tx1"/>
              </a:solidFill>
              <a:effectLst/>
              <a:latin typeface="Arial" charset="0"/>
              <a:cs typeface="Times New Roman" pitchFamily="18" charset="0"/>
            </a:endParaRPr>
          </a:p>
        </p:txBody>
      </p:sp>
      <p:pic>
        <p:nvPicPr>
          <p:cNvPr id="7" name="Picture 6"/>
          <p:cNvPicPr>
            <a:picLocks noChangeAspect="1" noChangeArrowheads="1"/>
          </p:cNvPicPr>
          <p:nvPr userDrawn="1"/>
        </p:nvPicPr>
        <p:blipFill>
          <a:blip r:embed="rId10" cstate="print"/>
          <a:srcRect/>
          <a:stretch>
            <a:fillRect/>
          </a:stretch>
        </p:blipFill>
        <p:spPr bwMode="auto">
          <a:xfrm>
            <a:off x="0" y="6605630"/>
            <a:ext cx="9163050" cy="252370"/>
          </a:xfrm>
          <a:prstGeom prst="rect">
            <a:avLst/>
          </a:prstGeom>
          <a:noFill/>
          <a:ln w="9525">
            <a:noFill/>
            <a:miter lim="800000"/>
            <a:headEnd/>
            <a:tailEnd/>
          </a:ln>
        </p:spPr>
      </p:pic>
      <p:sp>
        <p:nvSpPr>
          <p:cNvPr id="8" name="Text Box 11"/>
          <p:cNvSpPr txBox="1">
            <a:spLocks noChangeArrowheads="1"/>
          </p:cNvSpPr>
          <p:nvPr userDrawn="1"/>
        </p:nvSpPr>
        <p:spPr bwMode="auto">
          <a:xfrm>
            <a:off x="0" y="6350040"/>
            <a:ext cx="8478891" cy="246221"/>
          </a:xfrm>
          <a:prstGeom prst="rect">
            <a:avLst/>
          </a:prstGeom>
          <a:noFill/>
          <a:ln w="9525">
            <a:noFill/>
            <a:miter lim="800000"/>
            <a:headEnd/>
            <a:tailEnd/>
          </a:ln>
          <a:effectLst/>
        </p:spPr>
        <p:txBody>
          <a:bodyPr wrap="square">
            <a:spAutoFit/>
          </a:bodyPr>
          <a:lstStyle/>
          <a:p>
            <a:pPr algn="l" eaLnBrk="1" hangingPunct="1">
              <a:spcBef>
                <a:spcPct val="0"/>
              </a:spcBef>
              <a:defRPr/>
            </a:pPr>
            <a:r>
              <a:rPr lang="en-US" sz="1000" b="1" dirty="0">
                <a:solidFill>
                  <a:srgbClr val="D60093"/>
                </a:solidFill>
              </a:rPr>
              <a:t>Daniel A. Morgan </a:t>
            </a:r>
            <a:r>
              <a:rPr lang="en-US" sz="1000" b="1" dirty="0" smtClean="0">
                <a:solidFill>
                  <a:srgbClr val="D60093"/>
                </a:solidFill>
              </a:rPr>
              <a:t>  |   damorgan12c@gmail.com   |   </a:t>
            </a:r>
            <a:r>
              <a:rPr lang="en-US" sz="1000" b="1" dirty="0">
                <a:solidFill>
                  <a:srgbClr val="D60093"/>
                </a:solidFill>
              </a:rPr>
              <a:t>www.morganslibrary.org</a:t>
            </a:r>
          </a:p>
        </p:txBody>
      </p:sp>
      <p:sp>
        <p:nvSpPr>
          <p:cNvPr id="9" name="Text Box 11"/>
          <p:cNvSpPr txBox="1">
            <a:spLocks noChangeArrowheads="1"/>
          </p:cNvSpPr>
          <p:nvPr userDrawn="1"/>
        </p:nvSpPr>
        <p:spPr bwMode="auto">
          <a:xfrm>
            <a:off x="0" y="6596261"/>
            <a:ext cx="8478891" cy="246221"/>
          </a:xfrm>
          <a:prstGeom prst="rect">
            <a:avLst/>
          </a:prstGeom>
          <a:noFill/>
          <a:ln w="9525">
            <a:noFill/>
            <a:miter lim="800000"/>
            <a:headEnd/>
            <a:tailEnd/>
          </a:ln>
          <a:effectLst/>
        </p:spPr>
        <p:txBody>
          <a:bodyPr wrap="square">
            <a:spAutoFit/>
          </a:bodyPr>
          <a:lstStyle/>
          <a:p>
            <a:pPr algn="l" eaLnBrk="1" hangingPunct="1">
              <a:spcBef>
                <a:spcPct val="0"/>
              </a:spcBef>
              <a:defRPr/>
            </a:pPr>
            <a:r>
              <a:rPr lang="en-US" sz="1000" b="0" dirty="0" smtClean="0">
                <a:solidFill>
                  <a:srgbClr val="E4E4E4"/>
                </a:solidFill>
              </a:rPr>
              <a:t>Oracle Insert Statements for Developers and DBAs</a:t>
            </a:r>
            <a:endParaRPr lang="en-US" sz="1000" b="0" dirty="0">
              <a:solidFill>
                <a:srgbClr val="E4E4E4"/>
              </a:solidFill>
            </a:endParaRPr>
          </a:p>
        </p:txBody>
      </p:sp>
      <p:sp>
        <p:nvSpPr>
          <p:cNvPr id="10" name="TextBox 9"/>
          <p:cNvSpPr txBox="1"/>
          <p:nvPr userDrawn="1"/>
        </p:nvSpPr>
        <p:spPr>
          <a:xfrm>
            <a:off x="5890573" y="6611779"/>
            <a:ext cx="3253427" cy="246221"/>
          </a:xfrm>
          <a:prstGeom prst="rect">
            <a:avLst/>
          </a:prstGeom>
          <a:noFill/>
          <a:ln>
            <a:noFill/>
          </a:ln>
        </p:spPr>
        <p:txBody>
          <a:bodyPr wrap="square" rtlCol="0">
            <a:spAutoFit/>
          </a:bodyPr>
          <a:lstStyle/>
          <a:p>
            <a:pPr algn="r"/>
            <a:r>
              <a:rPr lang="en-US" sz="1000" dirty="0" smtClean="0">
                <a:solidFill>
                  <a:srgbClr val="E4E4E4"/>
                </a:solidFill>
              </a:rPr>
              <a:t>Presented:</a:t>
            </a:r>
            <a:r>
              <a:rPr lang="en-US" sz="1000" baseline="0" dirty="0" smtClean="0">
                <a:solidFill>
                  <a:srgbClr val="E4E4E4"/>
                </a:solidFill>
              </a:rPr>
              <a:t> OUGN </a:t>
            </a:r>
            <a:r>
              <a:rPr lang="en-US" sz="1000" dirty="0" smtClean="0">
                <a:solidFill>
                  <a:srgbClr val="E4E4E4"/>
                </a:solidFill>
              </a:rPr>
              <a:t> - March, 2015</a:t>
            </a:r>
            <a:endParaRPr lang="en-US" sz="1000" dirty="0">
              <a:solidFill>
                <a:srgbClr val="E4E4E4"/>
              </a:solidFill>
            </a:endParaRPr>
          </a:p>
        </p:txBody>
      </p:sp>
      <p:sp>
        <p:nvSpPr>
          <p:cNvPr id="11" name="Line 7"/>
          <p:cNvSpPr>
            <a:spLocks noChangeShapeType="1"/>
          </p:cNvSpPr>
          <p:nvPr userDrawn="1"/>
        </p:nvSpPr>
        <p:spPr bwMode="auto">
          <a:xfrm>
            <a:off x="0" y="533400"/>
            <a:ext cx="9142413" cy="0"/>
          </a:xfrm>
          <a:prstGeom prst="line">
            <a:avLst/>
          </a:prstGeom>
          <a:noFill/>
          <a:ln w="12700">
            <a:solidFill>
              <a:srgbClr val="D60093"/>
            </a:solidFill>
            <a:round/>
            <a:headEnd/>
            <a:tailEnd/>
          </a:ln>
          <a:effectLst/>
        </p:spPr>
        <p:txBody>
          <a:bodyPr/>
          <a:lstStyle/>
          <a:p>
            <a:pPr>
              <a:defRPr/>
            </a:pP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84" r:id="rId4"/>
    <p:sldLayoutId id="2147483690" r:id="rId5"/>
    <p:sldLayoutId id="2147483692" r:id="rId6"/>
    <p:sldLayoutId id="2147483693" r:id="rId7"/>
    <p:sldLayoutId id="2147483694" r:id="rId8"/>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1"/>
          </p:nvPr>
        </p:nvSpPr>
        <p:spPr/>
        <p:txBody>
          <a:bodyPr/>
          <a:lstStyle/>
          <a:p>
            <a:r>
              <a:rPr lang="en-US" dirty="0" smtClean="0"/>
              <a:t>Daniel A. Morgan: Oracle ACE Director</a:t>
            </a:r>
            <a:endParaRPr lang="en-US" dirty="0"/>
          </a:p>
        </p:txBody>
      </p:sp>
      <p:sp>
        <p:nvSpPr>
          <p:cNvPr id="7" name="Text Placeholder 6"/>
          <p:cNvSpPr>
            <a:spLocks noGrp="1"/>
          </p:cNvSpPr>
          <p:nvPr>
            <p:ph type="body" idx="1"/>
          </p:nvPr>
        </p:nvSpPr>
        <p:spPr>
          <a:xfrm>
            <a:off x="990600" y="3429000"/>
            <a:ext cx="7772400" cy="1981200"/>
          </a:xfrm>
        </p:spPr>
        <p:txBody>
          <a:bodyPr/>
          <a:lstStyle/>
          <a:p>
            <a:r>
              <a:rPr lang="en-US" dirty="0" smtClean="0"/>
              <a:t>Oracle Insert Statements</a:t>
            </a:r>
            <a:br>
              <a:rPr lang="en-US" dirty="0" smtClean="0"/>
            </a:br>
            <a:r>
              <a:rPr lang="en-US" dirty="0" smtClean="0"/>
              <a:t>for Developers and DBAs</a:t>
            </a:r>
            <a:endParaRPr lang="en-US" dirty="0"/>
          </a:p>
        </p:txBody>
      </p:sp>
      <p:pic>
        <p:nvPicPr>
          <p:cNvPr id="3074" name="Picture 2"/>
          <p:cNvPicPr>
            <a:picLocks noChangeAspect="1" noChangeArrowheads="1"/>
          </p:cNvPicPr>
          <p:nvPr/>
        </p:nvPicPr>
        <p:blipFill>
          <a:blip r:embed="rId2" cstate="print"/>
          <a:srcRect/>
          <a:stretch>
            <a:fillRect/>
          </a:stretch>
        </p:blipFill>
        <p:spPr bwMode="auto">
          <a:xfrm>
            <a:off x="246856" y="762000"/>
            <a:ext cx="8650287" cy="2209800"/>
          </a:xfrm>
          <a:prstGeom prst="rect">
            <a:avLst/>
          </a:prstGeom>
          <a:noFill/>
          <a:ln w="9525">
            <a:solidFill>
              <a:schemeClr val="tx1"/>
            </a:solidFill>
            <a:miter lim="800000"/>
            <a:headEnd/>
            <a:tailEnd/>
          </a:ln>
        </p:spPr>
      </p:pic>
    </p:spTree>
    <p:extLst>
      <p:ext uri="{BB962C8B-B14F-4D97-AF65-F5344CB8AC3E}">
        <p14:creationId xmlns:p14="http://schemas.microsoft.com/office/powerpoint/2010/main" xmlns="" val="2034659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dirty="0" smtClean="0"/>
              <a:t>Travel Log: OTN LAD Tour 2014</a:t>
            </a:r>
            <a:endParaRPr lang="en-US" dirty="0"/>
          </a:p>
        </p:txBody>
      </p:sp>
      <p:pic>
        <p:nvPicPr>
          <p:cNvPr id="8" name="Picture 7"/>
          <p:cNvPicPr>
            <a:picLocks noChangeAspect="1" noChangeArrowheads="1"/>
          </p:cNvPicPr>
          <p:nvPr/>
        </p:nvPicPr>
        <p:blipFill>
          <a:blip r:embed="rId2" cstate="print"/>
          <a:srcRect/>
          <a:stretch>
            <a:fillRect/>
          </a:stretch>
        </p:blipFill>
        <p:spPr bwMode="auto">
          <a:xfrm>
            <a:off x="4632325" y="914400"/>
            <a:ext cx="4130675" cy="4330700"/>
          </a:xfrm>
          <a:prstGeom prst="rect">
            <a:avLst/>
          </a:prstGeom>
          <a:noFill/>
          <a:ln w="9525">
            <a:solidFill>
              <a:schemeClr val="tx1"/>
            </a:solidFill>
            <a:miter lim="800000"/>
            <a:headEnd/>
            <a:tailEnd/>
          </a:ln>
        </p:spPr>
      </p:pic>
      <p:pic>
        <p:nvPicPr>
          <p:cNvPr id="1029" name="Picture 5"/>
          <p:cNvPicPr>
            <a:picLocks noChangeAspect="1" noChangeArrowheads="1"/>
          </p:cNvPicPr>
          <p:nvPr/>
        </p:nvPicPr>
        <p:blipFill>
          <a:blip r:embed="rId3" cstate="print"/>
          <a:srcRect/>
          <a:stretch>
            <a:fillRect/>
          </a:stretch>
        </p:blipFill>
        <p:spPr bwMode="auto">
          <a:xfrm>
            <a:off x="762000" y="762000"/>
            <a:ext cx="3679825" cy="5489575"/>
          </a:xfrm>
          <a:prstGeom prst="rect">
            <a:avLst/>
          </a:prstGeom>
          <a:noFill/>
          <a:ln w="9525">
            <a:solidFill>
              <a:schemeClr val="tx1"/>
            </a:solidFill>
            <a:miter lim="800000"/>
            <a:headEnd/>
            <a:tailEnd/>
          </a:ln>
        </p:spPr>
      </p:pic>
      <p:sp>
        <p:nvSpPr>
          <p:cNvPr id="13" name="TextBox 12"/>
          <p:cNvSpPr txBox="1"/>
          <p:nvPr/>
        </p:nvSpPr>
        <p:spPr>
          <a:xfrm>
            <a:off x="4800600" y="5212080"/>
            <a:ext cx="3764492" cy="923330"/>
          </a:xfrm>
          <a:prstGeom prst="rect">
            <a:avLst/>
          </a:prstGeom>
          <a:noFill/>
        </p:spPr>
        <p:txBody>
          <a:bodyPr wrap="none" rtlCol="0">
            <a:spAutoFit/>
          </a:bodyPr>
          <a:lstStyle/>
          <a:p>
            <a:pPr algn="ctr"/>
            <a:r>
              <a:rPr lang="en-US" dirty="0" smtClean="0"/>
              <a:t>The most important thing I discovered</a:t>
            </a:r>
            <a:br>
              <a:rPr lang="en-US" dirty="0" smtClean="0"/>
            </a:br>
            <a:r>
              <a:rPr lang="en-US" dirty="0" smtClean="0"/>
              <a:t>during this trip is the how disruptive</a:t>
            </a:r>
            <a:br>
              <a:rPr lang="en-US" dirty="0" smtClean="0"/>
            </a:br>
            <a:r>
              <a:rPr lang="en-US" dirty="0" smtClean="0"/>
              <a:t>our presence was to the locals.</a:t>
            </a:r>
            <a:endParaRPr lang="en-US" dirty="0"/>
          </a:p>
        </p:txBody>
      </p:sp>
    </p:spTree>
    <p:extLst>
      <p:ext uri="{BB962C8B-B14F-4D97-AF65-F5344CB8AC3E}">
        <p14:creationId xmlns:p14="http://schemas.microsoft.com/office/powerpoint/2010/main" xmlns="" val="15252718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5" name="Picture 7"/>
          <p:cNvPicPr>
            <a:picLocks noChangeAspect="1" noChangeArrowheads="1"/>
          </p:cNvPicPr>
          <p:nvPr/>
        </p:nvPicPr>
        <p:blipFill>
          <a:blip r:embed="rId2" cstate="print"/>
          <a:srcRect/>
          <a:stretch>
            <a:fillRect/>
          </a:stretch>
        </p:blipFill>
        <p:spPr bwMode="auto">
          <a:xfrm>
            <a:off x="246063" y="533400"/>
            <a:ext cx="8650287" cy="5789613"/>
          </a:xfrm>
          <a:prstGeom prst="rect">
            <a:avLst/>
          </a:prstGeom>
          <a:noFill/>
          <a:ln w="9525">
            <a:noFill/>
            <a:miter lim="800000"/>
            <a:headEnd/>
            <a:tailEnd/>
          </a:ln>
        </p:spPr>
      </p:pic>
      <p:sp>
        <p:nvSpPr>
          <p:cNvPr id="3" name="Text Placeholder 2"/>
          <p:cNvSpPr>
            <a:spLocks noGrp="1"/>
          </p:cNvSpPr>
          <p:nvPr>
            <p:ph type="body" sz="quarter" idx="10"/>
          </p:nvPr>
        </p:nvSpPr>
        <p:spPr/>
        <p:txBody>
          <a:bodyPr/>
          <a:lstStyle/>
          <a:p>
            <a:r>
              <a:rPr lang="en-US" dirty="0" smtClean="0"/>
              <a:t>Travel Log: OTN LAD Tour 2014</a:t>
            </a:r>
            <a:endParaRPr lang="en-US" dirty="0"/>
          </a:p>
        </p:txBody>
      </p:sp>
      <p:sp>
        <p:nvSpPr>
          <p:cNvPr id="13" name="TextBox 12"/>
          <p:cNvSpPr txBox="1"/>
          <p:nvPr/>
        </p:nvSpPr>
        <p:spPr>
          <a:xfrm>
            <a:off x="4800600" y="5212080"/>
            <a:ext cx="3764492" cy="923330"/>
          </a:xfrm>
          <a:prstGeom prst="rect">
            <a:avLst/>
          </a:prstGeom>
          <a:noFill/>
        </p:spPr>
        <p:txBody>
          <a:bodyPr wrap="none" rtlCol="0">
            <a:spAutoFit/>
          </a:bodyPr>
          <a:lstStyle/>
          <a:p>
            <a:pPr algn="ctr"/>
            <a:r>
              <a:rPr lang="en-US" dirty="0" smtClean="0">
                <a:solidFill>
                  <a:schemeClr val="bg1"/>
                </a:solidFill>
              </a:rPr>
              <a:t>The most important thing I discovered</a:t>
            </a:r>
            <a:br>
              <a:rPr lang="en-US" dirty="0" smtClean="0">
                <a:solidFill>
                  <a:schemeClr val="bg1"/>
                </a:solidFill>
              </a:rPr>
            </a:br>
            <a:r>
              <a:rPr lang="en-US" dirty="0" smtClean="0">
                <a:solidFill>
                  <a:schemeClr val="bg1"/>
                </a:solidFill>
              </a:rPr>
              <a:t>during this trip is the how disruptive</a:t>
            </a:r>
            <a:br>
              <a:rPr lang="en-US" dirty="0" smtClean="0">
                <a:solidFill>
                  <a:schemeClr val="bg1"/>
                </a:solidFill>
              </a:rPr>
            </a:br>
            <a:r>
              <a:rPr lang="en-US" dirty="0" smtClean="0">
                <a:solidFill>
                  <a:schemeClr val="bg1"/>
                </a:solidFill>
              </a:rPr>
              <a:t>our presence was to the locals.</a:t>
            </a:r>
            <a:endParaRPr lang="en-US" dirty="0">
              <a:solidFill>
                <a:schemeClr val="bg1"/>
              </a:solidFill>
            </a:endParaRPr>
          </a:p>
        </p:txBody>
      </p:sp>
    </p:spTree>
    <p:extLst>
      <p:ext uri="{BB962C8B-B14F-4D97-AF65-F5344CB8AC3E}">
        <p14:creationId xmlns:p14="http://schemas.microsoft.com/office/powerpoint/2010/main" xmlns="" val="15252718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dirty="0" smtClean="0"/>
              <a:t>Travel Log: OTN LAD Tour 2014</a:t>
            </a:r>
            <a:endParaRPr lang="en-US" dirty="0"/>
          </a:p>
        </p:txBody>
      </p:sp>
      <p:pic>
        <p:nvPicPr>
          <p:cNvPr id="2053" name="Picture 5"/>
          <p:cNvPicPr>
            <a:picLocks noChangeAspect="1" noChangeArrowheads="1"/>
          </p:cNvPicPr>
          <p:nvPr/>
        </p:nvPicPr>
        <p:blipFill>
          <a:blip r:embed="rId2" cstate="print"/>
          <a:srcRect/>
          <a:stretch>
            <a:fillRect/>
          </a:stretch>
        </p:blipFill>
        <p:spPr bwMode="auto">
          <a:xfrm>
            <a:off x="511175" y="754063"/>
            <a:ext cx="8120063" cy="5349875"/>
          </a:xfrm>
          <a:prstGeom prst="rect">
            <a:avLst/>
          </a:prstGeom>
          <a:noFill/>
          <a:ln w="9525">
            <a:noFill/>
            <a:miter lim="800000"/>
            <a:headEnd/>
            <a:tailEnd/>
          </a:ln>
        </p:spPr>
      </p:pic>
      <p:sp>
        <p:nvSpPr>
          <p:cNvPr id="5" name="TextBox 4"/>
          <p:cNvSpPr txBox="1"/>
          <p:nvPr/>
        </p:nvSpPr>
        <p:spPr>
          <a:xfrm>
            <a:off x="4800600" y="5212080"/>
            <a:ext cx="3764492" cy="923330"/>
          </a:xfrm>
          <a:prstGeom prst="rect">
            <a:avLst/>
          </a:prstGeom>
          <a:noFill/>
        </p:spPr>
        <p:txBody>
          <a:bodyPr wrap="none" rtlCol="0">
            <a:spAutoFit/>
          </a:bodyPr>
          <a:lstStyle/>
          <a:p>
            <a:pPr algn="ctr"/>
            <a:r>
              <a:rPr lang="en-US" dirty="0" smtClean="0"/>
              <a:t>The most important thing I discovered</a:t>
            </a:r>
            <a:br>
              <a:rPr lang="en-US" dirty="0" smtClean="0"/>
            </a:br>
            <a:r>
              <a:rPr lang="en-US" dirty="0" smtClean="0"/>
              <a:t>during this trip is the how disruptive</a:t>
            </a:r>
            <a:br>
              <a:rPr lang="en-US" dirty="0" smtClean="0"/>
            </a:br>
            <a:r>
              <a:rPr lang="en-US" dirty="0" smtClean="0"/>
              <a:t>our presence was to the locals.</a:t>
            </a:r>
            <a:endParaRPr lang="en-US" dirty="0"/>
          </a:p>
        </p:txBody>
      </p:sp>
    </p:spTree>
    <p:extLst>
      <p:ext uri="{BB962C8B-B14F-4D97-AF65-F5344CB8AC3E}">
        <p14:creationId xmlns:p14="http://schemas.microsoft.com/office/powerpoint/2010/main" xmlns="" val="15252718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smtClean="0"/>
              <a:t>IGGOUG: The New Users Group In The Neighborhood</a:t>
            </a:r>
            <a:endParaRPr lang="en-US" dirty="0"/>
          </a:p>
        </p:txBody>
      </p:sp>
      <p:pic>
        <p:nvPicPr>
          <p:cNvPr id="16" name="Picture 1"/>
          <p:cNvPicPr>
            <a:picLocks noChangeAspect="1" noChangeArrowheads="1"/>
          </p:cNvPicPr>
          <p:nvPr/>
        </p:nvPicPr>
        <p:blipFill>
          <a:blip r:embed="rId2" cstate="print"/>
          <a:srcRect/>
          <a:stretch>
            <a:fillRect/>
          </a:stretch>
        </p:blipFill>
        <p:spPr bwMode="auto">
          <a:xfrm>
            <a:off x="322262" y="762000"/>
            <a:ext cx="8499475" cy="4479925"/>
          </a:xfrm>
          <a:prstGeom prst="rect">
            <a:avLst/>
          </a:prstGeom>
          <a:noFill/>
          <a:ln w="9525">
            <a:solidFill>
              <a:schemeClr val="tx1"/>
            </a:solidFill>
            <a:miter lim="800000"/>
            <a:headEnd/>
            <a:tailEnd/>
          </a:ln>
        </p:spPr>
      </p:pic>
      <p:sp>
        <p:nvSpPr>
          <p:cNvPr id="17" name="TextBox 16"/>
          <p:cNvSpPr txBox="1"/>
          <p:nvPr/>
        </p:nvSpPr>
        <p:spPr>
          <a:xfrm>
            <a:off x="3431655" y="5715000"/>
            <a:ext cx="2280689" cy="461665"/>
          </a:xfrm>
          <a:prstGeom prst="rect">
            <a:avLst/>
          </a:prstGeom>
          <a:noFill/>
          <a:ln>
            <a:noFill/>
          </a:ln>
        </p:spPr>
        <p:txBody>
          <a:bodyPr wrap="none" rtlCol="0">
            <a:spAutoFit/>
          </a:bodyPr>
          <a:lstStyle/>
          <a:p>
            <a:r>
              <a:rPr lang="en-US" sz="2400" b="1" dirty="0" smtClean="0"/>
              <a:t>www.iggoug.org</a:t>
            </a:r>
            <a:endParaRPr lang="en-US" sz="2400" b="1" dirty="0"/>
          </a:p>
        </p:txBody>
      </p:sp>
    </p:spTree>
    <p:extLst>
      <p:ext uri="{BB962C8B-B14F-4D97-AF65-F5344CB8AC3E}">
        <p14:creationId xmlns:p14="http://schemas.microsoft.com/office/powerpoint/2010/main" xmlns="" val="29746152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smtClean="0"/>
              <a:t>IGGOUG 2015 Conference</a:t>
            </a:r>
            <a:endParaRPr lang="en-US" dirty="0"/>
          </a:p>
        </p:txBody>
      </p:sp>
      <p:pic>
        <p:nvPicPr>
          <p:cNvPr id="5" name="Picture 2"/>
          <p:cNvPicPr>
            <a:picLocks noChangeAspect="1" noChangeArrowheads="1"/>
          </p:cNvPicPr>
          <p:nvPr/>
        </p:nvPicPr>
        <p:blipFill>
          <a:blip r:embed="rId2" cstate="print"/>
          <a:srcRect/>
          <a:stretch>
            <a:fillRect/>
          </a:stretch>
        </p:blipFill>
        <p:spPr bwMode="auto">
          <a:xfrm>
            <a:off x="1631950" y="762000"/>
            <a:ext cx="5880100" cy="5589587"/>
          </a:xfrm>
          <a:prstGeom prst="rect">
            <a:avLst/>
          </a:prstGeom>
          <a:noFill/>
          <a:ln w="9525">
            <a:noFill/>
            <a:miter lim="800000"/>
            <a:headEnd/>
            <a:tailEnd/>
          </a:ln>
        </p:spPr>
      </p:pic>
    </p:spTree>
    <p:extLst>
      <p:ext uri="{BB962C8B-B14F-4D97-AF65-F5344CB8AC3E}">
        <p14:creationId xmlns:p14="http://schemas.microsoft.com/office/powerpoint/2010/main" xmlns="" val="29746152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smtClean="0"/>
              <a:t>Disclaimer</a:t>
            </a:r>
            <a:endParaRPr lang="en-US" dirty="0"/>
          </a:p>
        </p:txBody>
      </p:sp>
      <p:sp>
        <p:nvSpPr>
          <p:cNvPr id="5" name="Text Placeholder 4"/>
          <p:cNvSpPr>
            <a:spLocks noGrp="1"/>
          </p:cNvSpPr>
          <p:nvPr>
            <p:ph type="body" sz="quarter" idx="11"/>
          </p:nvPr>
        </p:nvSpPr>
        <p:spPr>
          <a:xfrm>
            <a:off x="457200" y="762000"/>
            <a:ext cx="8229600" cy="5562600"/>
          </a:xfrm>
        </p:spPr>
        <p:txBody>
          <a:bodyPr/>
          <a:lstStyle/>
          <a:p>
            <a:pPr lvl="0" fontAlgn="base">
              <a:spcAft>
                <a:spcPct val="0"/>
              </a:spcAft>
              <a:buClrTx/>
              <a:defRPr/>
            </a:pPr>
            <a:r>
              <a:rPr lang="en-US" dirty="0" smtClean="0">
                <a:cs typeface="Arial" pitchFamily="34" charset="0"/>
              </a:rPr>
              <a:t>This room is an unsafe harbour</a:t>
            </a:r>
          </a:p>
          <a:p>
            <a:pPr lvl="0" fontAlgn="base">
              <a:spcAft>
                <a:spcPct val="0"/>
              </a:spcAft>
              <a:buClrTx/>
              <a:defRPr/>
            </a:pPr>
            <a:r>
              <a:rPr lang="en-US" dirty="0" smtClean="0">
                <a:cs typeface="Arial" pitchFamily="34" charset="0"/>
              </a:rPr>
              <a:t>No one from Oracle has previewed this presentation</a:t>
            </a:r>
          </a:p>
          <a:p>
            <a:pPr lvl="0" fontAlgn="base">
              <a:spcAft>
                <a:spcPct val="0"/>
              </a:spcAft>
              <a:buClrTx/>
              <a:defRPr/>
            </a:pPr>
            <a:r>
              <a:rPr lang="en-US" dirty="0" smtClean="0">
                <a:cs typeface="Arial" pitchFamily="34" charset="0"/>
              </a:rPr>
              <a:t>No one from Oracle knows what I'm going to say</a:t>
            </a:r>
          </a:p>
          <a:p>
            <a:pPr lvl="0" fontAlgn="base">
              <a:spcAft>
                <a:spcPct val="0"/>
              </a:spcAft>
              <a:buClrTx/>
              <a:defRPr/>
            </a:pPr>
            <a:r>
              <a:rPr lang="en-US" dirty="0" smtClean="0">
                <a:cs typeface="Arial" pitchFamily="34" charset="0"/>
              </a:rPr>
              <a:t>No one from Oracle has supplied any of my materials</a:t>
            </a:r>
            <a:br>
              <a:rPr lang="en-US" dirty="0" smtClean="0">
                <a:cs typeface="Arial" pitchFamily="34" charset="0"/>
              </a:rPr>
            </a:br>
            <a:endParaRPr lang="en-US" dirty="0" smtClean="0">
              <a:cs typeface="Arial" pitchFamily="34" charset="0"/>
            </a:endParaRPr>
          </a:p>
          <a:p>
            <a:pPr lvl="0" eaLnBrk="0" fontAlgn="base" hangingPunct="0">
              <a:spcAft>
                <a:spcPct val="0"/>
              </a:spcAft>
              <a:buClrTx/>
              <a:defRPr/>
            </a:pPr>
            <a:r>
              <a:rPr lang="en-US" dirty="0" smtClean="0">
                <a:cs typeface="Arial" pitchFamily="34" charset="0"/>
              </a:rPr>
              <a:t>This presentation includes examples of capabilities built into the Oracle database that Oracle has never promoted and that can have a substantial impact on database performance</a:t>
            </a:r>
          </a:p>
        </p:txBody>
      </p:sp>
    </p:spTree>
    <p:extLst>
      <p:ext uri="{BB962C8B-B14F-4D97-AF65-F5344CB8AC3E}">
        <p14:creationId xmlns:p14="http://schemas.microsoft.com/office/powerpoint/2010/main" xmlns="" val="29746152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smtClean="0"/>
              <a:t>Fail</a:t>
            </a:r>
            <a:endParaRPr lang="en-US" dirty="0"/>
          </a:p>
        </p:txBody>
      </p:sp>
      <p:sp>
        <p:nvSpPr>
          <p:cNvPr id="9" name="Rectangle 2"/>
          <p:cNvSpPr txBox="1">
            <a:spLocks noChangeArrowheads="1"/>
          </p:cNvSpPr>
          <p:nvPr/>
        </p:nvSpPr>
        <p:spPr>
          <a:xfrm>
            <a:off x="304800" y="4191000"/>
            <a:ext cx="8534400" cy="609600"/>
          </a:xfrm>
          <a:prstGeom prst="rect">
            <a:avLst/>
          </a:prstGeom>
        </p:spPr>
        <p:txBody>
          <a:bodyPr vert="horz" anchor="t">
            <a:noAutofit/>
          </a:bodyPr>
          <a:lstStyle/>
          <a:p>
            <a:pPr algn="ctr"/>
            <a:r>
              <a:rPr lang="en-US" sz="3200" b="1" dirty="0" smtClean="0"/>
              <a:t>To be successful you MUST read the docs</a:t>
            </a:r>
            <a:endParaRPr lang="en-US" sz="3200" b="1" u="sng" dirty="0" smtClean="0"/>
          </a:p>
        </p:txBody>
      </p:sp>
      <p:pic>
        <p:nvPicPr>
          <p:cNvPr id="6" name="Picture 4"/>
          <p:cNvPicPr>
            <a:picLocks noChangeAspect="1" noChangeArrowheads="1"/>
          </p:cNvPicPr>
          <p:nvPr/>
        </p:nvPicPr>
        <p:blipFill>
          <a:blip r:embed="rId2" cstate="print"/>
          <a:srcRect/>
          <a:stretch>
            <a:fillRect/>
          </a:stretch>
        </p:blipFill>
        <p:spPr bwMode="auto">
          <a:xfrm>
            <a:off x="304800" y="762000"/>
            <a:ext cx="8534400" cy="3000375"/>
          </a:xfrm>
          <a:prstGeom prst="rect">
            <a:avLst/>
          </a:prstGeom>
          <a:noFill/>
          <a:ln w="12700">
            <a:solidFill>
              <a:schemeClr val="tx1"/>
            </a:solidFill>
            <a:miter lim="800000"/>
            <a:headEnd type="none" w="sm" len="sm"/>
            <a:tailEnd type="none" w="sm" len="sm"/>
          </a:ln>
        </p:spPr>
      </p:pic>
    </p:spTree>
    <p:extLst>
      <p:ext uri="{BB962C8B-B14F-4D97-AF65-F5344CB8AC3E}">
        <p14:creationId xmlns:p14="http://schemas.microsoft.com/office/powerpoint/2010/main" xmlns="" val="29746152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smtClean="0"/>
              <a:t>Content Density Warning</a:t>
            </a:r>
            <a:endParaRPr lang="en-US" dirty="0"/>
          </a:p>
        </p:txBody>
      </p:sp>
      <p:pic>
        <p:nvPicPr>
          <p:cNvPr id="7" name="Picture 2"/>
          <p:cNvPicPr>
            <a:picLocks noChangeAspect="1" noChangeArrowheads="1"/>
          </p:cNvPicPr>
          <p:nvPr/>
        </p:nvPicPr>
        <p:blipFill>
          <a:blip r:embed="rId2" cstate="print"/>
          <a:srcRect/>
          <a:stretch>
            <a:fillRect/>
          </a:stretch>
        </p:blipFill>
        <p:spPr bwMode="auto">
          <a:xfrm>
            <a:off x="340445" y="1044998"/>
            <a:ext cx="5218664" cy="3069802"/>
          </a:xfrm>
          <a:prstGeom prst="rect">
            <a:avLst/>
          </a:prstGeom>
          <a:noFill/>
          <a:ln w="9525">
            <a:solidFill>
              <a:schemeClr val="tx1"/>
            </a:solidFill>
            <a:miter lim="800000"/>
            <a:headEnd/>
            <a:tailEnd/>
          </a:ln>
        </p:spPr>
      </p:pic>
      <p:pic>
        <p:nvPicPr>
          <p:cNvPr id="8" name="Picture 3"/>
          <p:cNvPicPr>
            <a:picLocks noChangeAspect="1" noChangeArrowheads="1"/>
          </p:cNvPicPr>
          <p:nvPr/>
        </p:nvPicPr>
        <p:blipFill>
          <a:blip r:embed="rId3" cstate="print"/>
          <a:srcRect/>
          <a:stretch>
            <a:fillRect/>
          </a:stretch>
        </p:blipFill>
        <p:spPr bwMode="auto">
          <a:xfrm>
            <a:off x="5410200" y="1752600"/>
            <a:ext cx="3394638" cy="4038600"/>
          </a:xfrm>
          <a:prstGeom prst="rect">
            <a:avLst/>
          </a:prstGeom>
          <a:noFill/>
          <a:ln w="9525">
            <a:solidFill>
              <a:schemeClr val="tx1"/>
            </a:solidFill>
            <a:miter lim="800000"/>
            <a:headEnd/>
            <a:tailEnd/>
          </a:ln>
        </p:spPr>
      </p:pic>
      <p:sp>
        <p:nvSpPr>
          <p:cNvPr id="9" name="Rectangle 2"/>
          <p:cNvSpPr txBox="1">
            <a:spLocks noChangeArrowheads="1"/>
          </p:cNvSpPr>
          <p:nvPr/>
        </p:nvSpPr>
        <p:spPr>
          <a:xfrm>
            <a:off x="304800" y="5181600"/>
            <a:ext cx="5105400" cy="609600"/>
          </a:xfrm>
          <a:prstGeom prst="rect">
            <a:avLst/>
          </a:prstGeom>
        </p:spPr>
        <p:txBody>
          <a:bodyPr vert="horz" anchor="t">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dirty="0" smtClean="0"/>
              <a:t>Take Notes ... Ask Questions</a:t>
            </a:r>
          </a:p>
        </p:txBody>
      </p:sp>
    </p:spTree>
    <p:extLst>
      <p:ext uri="{BB962C8B-B14F-4D97-AF65-F5344CB8AC3E}">
        <p14:creationId xmlns:p14="http://schemas.microsoft.com/office/powerpoint/2010/main" xmlns="" val="29746152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smtClean="0"/>
              <a:t>Why Is An ACE Director Focusing On Insert Statements?</a:t>
            </a:r>
            <a:endParaRPr lang="en-US" dirty="0"/>
          </a:p>
        </p:txBody>
      </p:sp>
      <p:sp>
        <p:nvSpPr>
          <p:cNvPr id="5" name="Text Placeholder 4"/>
          <p:cNvSpPr>
            <a:spLocks noGrp="1"/>
          </p:cNvSpPr>
          <p:nvPr>
            <p:ph type="body" sz="quarter" idx="11"/>
          </p:nvPr>
        </p:nvSpPr>
        <p:spPr>
          <a:xfrm>
            <a:off x="457200" y="762000"/>
            <a:ext cx="8229600" cy="5562600"/>
          </a:xfrm>
        </p:spPr>
        <p:txBody>
          <a:bodyPr/>
          <a:lstStyle/>
          <a:p>
            <a:r>
              <a:rPr lang="en-US" dirty="0" smtClean="0"/>
              <a:t>Because no one else is</a:t>
            </a:r>
          </a:p>
          <a:p>
            <a:r>
              <a:rPr lang="en-US" dirty="0" smtClean="0"/>
              <a:t>Because Oracle University doesn't teach this material</a:t>
            </a:r>
          </a:p>
          <a:p>
            <a:r>
              <a:rPr lang="en-US" dirty="0" smtClean="0"/>
              <a:t>Because there are 17 pages in the 12c docs on INSERT and it is incomplete</a:t>
            </a:r>
          </a:p>
          <a:p>
            <a:r>
              <a:rPr lang="en-US" dirty="0" smtClean="0"/>
              <a:t>Because we have now spent more than 30 years talking about performance tuning and yet the number one conference and training topic is still "tuning" which proves that we need to stop focusing on edge cases and focus, instead, on the basics</a:t>
            </a:r>
          </a:p>
          <a:p>
            <a:r>
              <a:rPr lang="en-US" dirty="0" smtClean="0"/>
              <a:t>Because explain plans, AWR Reports, and trace files will never fix a problem if you don't know the full range of options  available</a:t>
            </a:r>
          </a:p>
          <a:p>
            <a:r>
              <a:rPr lang="en-US" dirty="0" smtClean="0"/>
              <a:t>Because the best way to achieve high performance is to choose techniques that reduce resource utilization</a:t>
            </a:r>
          </a:p>
        </p:txBody>
      </p:sp>
    </p:spTree>
    <p:extLst>
      <p:ext uri="{BB962C8B-B14F-4D97-AF65-F5344CB8AC3E}">
        <p14:creationId xmlns:p14="http://schemas.microsoft.com/office/powerpoint/2010/main" xmlns="" val="29746152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28600" y="4495800"/>
            <a:ext cx="8686800" cy="533400"/>
          </a:xfrm>
        </p:spPr>
        <p:txBody>
          <a:bodyPr/>
          <a:lstStyle/>
          <a:p>
            <a:pPr algn="r"/>
            <a:r>
              <a:rPr lang="fr-FR" dirty="0" smtClean="0"/>
              <a:t>Insert Statements</a:t>
            </a:r>
            <a:endParaRPr lang="en-US" sz="1200" dirty="0"/>
          </a:p>
        </p:txBody>
      </p:sp>
    </p:spTree>
    <p:extLst>
      <p:ext uri="{BB962C8B-B14F-4D97-AF65-F5344CB8AC3E}">
        <p14:creationId xmlns:p14="http://schemas.microsoft.com/office/powerpoint/2010/main" xmlns="" val="29746152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smtClean="0"/>
              <a:t>Daniel Morgan</a:t>
            </a:r>
            <a:endParaRPr lang="en-US" sz="1200" dirty="0"/>
          </a:p>
        </p:txBody>
      </p:sp>
      <p:sp>
        <p:nvSpPr>
          <p:cNvPr id="5" name="Text Placeholder 4"/>
          <p:cNvSpPr>
            <a:spLocks noGrp="1"/>
          </p:cNvSpPr>
          <p:nvPr>
            <p:ph type="body" sz="quarter" idx="11"/>
          </p:nvPr>
        </p:nvSpPr>
        <p:spPr>
          <a:xfrm>
            <a:off x="457200" y="762000"/>
            <a:ext cx="8229600" cy="5562600"/>
          </a:xfrm>
        </p:spPr>
        <p:txBody>
          <a:bodyPr/>
          <a:lstStyle/>
          <a:p>
            <a:r>
              <a:rPr lang="en-US" dirty="0" smtClean="0"/>
              <a:t>More than 45 years technology experience</a:t>
            </a:r>
          </a:p>
          <a:p>
            <a:pPr lvl="1"/>
            <a:r>
              <a:rPr lang="en-US" dirty="0" smtClean="0"/>
              <a:t>First computer was an IBM 360/40 mainframe in 1970</a:t>
            </a:r>
          </a:p>
          <a:p>
            <a:pPr lvl="1"/>
            <a:r>
              <a:rPr lang="en-US" dirty="0" smtClean="0"/>
              <a:t>Fortran IV and Punch Cards</a:t>
            </a:r>
          </a:p>
          <a:p>
            <a:r>
              <a:rPr lang="en-US" dirty="0" smtClean="0"/>
              <a:t>Oracle ACE Director</a:t>
            </a:r>
          </a:p>
          <a:p>
            <a:r>
              <a:rPr lang="en-US" dirty="0" smtClean="0"/>
              <a:t>Curriculum author and primary Oracle instructor at University of Washington</a:t>
            </a:r>
          </a:p>
          <a:p>
            <a:r>
              <a:rPr lang="en-US" dirty="0" smtClean="0"/>
              <a:t>Guest lecturer on Oracle at Harvard University</a:t>
            </a:r>
          </a:p>
          <a:p>
            <a:r>
              <a:rPr lang="en-US" dirty="0" smtClean="0"/>
              <a:t>Decades of hands-on SQL, PL/SQL, and DBA experience</a:t>
            </a:r>
          </a:p>
          <a:p>
            <a:r>
              <a:rPr lang="en-US" dirty="0" smtClean="0"/>
              <a:t>The "Morgan" behind Morgan's Library on the web</a:t>
            </a:r>
            <a:br>
              <a:rPr lang="en-US" dirty="0" smtClean="0"/>
            </a:br>
            <a:r>
              <a:rPr lang="en-US" dirty="0" smtClean="0">
                <a:solidFill>
                  <a:srgbClr val="CC0066"/>
                </a:solidFill>
              </a:rPr>
              <a:t> </a:t>
            </a:r>
            <a:r>
              <a:rPr lang="en-US" b="1" u="sng" dirty="0" smtClean="0">
                <a:solidFill>
                  <a:srgbClr val="CC0066"/>
                </a:solidFill>
                <a:latin typeface="Courier New" pitchFamily="49" charset="0"/>
                <a:cs typeface="Courier New" pitchFamily="49" charset="0"/>
              </a:rPr>
              <a:t>www.morganslibrary.org</a:t>
            </a:r>
          </a:p>
          <a:p>
            <a:r>
              <a:rPr lang="en-US" dirty="0" smtClean="0">
                <a:latin typeface="Calibri" pitchFamily="34" charset="0"/>
                <a:cs typeface="Courier New" pitchFamily="49" charset="0"/>
              </a:rPr>
              <a:t>10g, 11g, and 12c Beta tester</a:t>
            </a:r>
          </a:p>
          <a:p>
            <a:r>
              <a:rPr lang="en-US" dirty="0" smtClean="0">
                <a:latin typeface="Calibri" pitchFamily="34" charset="0"/>
                <a:cs typeface="Courier New" pitchFamily="49" charset="0"/>
              </a:rPr>
              <a:t>Co-founder International GoldenGate Oracle Users Group</a:t>
            </a:r>
            <a:endParaRPr lang="en-US" dirty="0" smtClean="0">
              <a:latin typeface="Calibri" pitchFamily="34" charset="0"/>
            </a:endParaRPr>
          </a:p>
        </p:txBody>
      </p:sp>
      <p:pic>
        <p:nvPicPr>
          <p:cNvPr id="6" name="Picture 14" descr="ace_director_gold"/>
          <p:cNvPicPr>
            <a:picLocks noChangeAspect="1" noChangeArrowheads="1"/>
          </p:cNvPicPr>
          <p:nvPr/>
        </p:nvPicPr>
        <p:blipFill>
          <a:blip r:embed="rId2" cstate="print"/>
          <a:srcRect/>
          <a:stretch>
            <a:fillRect/>
          </a:stretch>
        </p:blipFill>
        <p:spPr bwMode="auto">
          <a:xfrm>
            <a:off x="411480" y="1981200"/>
            <a:ext cx="304800" cy="304800"/>
          </a:xfrm>
          <a:prstGeom prst="rect">
            <a:avLst/>
          </a:prstGeom>
          <a:noFill/>
          <a:ln w="9525">
            <a:noFill/>
            <a:miter lim="800000"/>
            <a:headEnd/>
            <a:tailEnd/>
          </a:ln>
        </p:spPr>
      </p:pic>
      <p:pic>
        <p:nvPicPr>
          <p:cNvPr id="7" name="Picture 6"/>
          <p:cNvPicPr>
            <a:picLocks noChangeAspect="1" noChangeArrowheads="1"/>
          </p:cNvPicPr>
          <p:nvPr/>
        </p:nvPicPr>
        <p:blipFill>
          <a:blip r:embed="rId3" cstate="print"/>
          <a:srcRect/>
          <a:stretch>
            <a:fillRect/>
          </a:stretch>
        </p:blipFill>
        <p:spPr bwMode="auto">
          <a:xfrm>
            <a:off x="393192" y="2514600"/>
            <a:ext cx="330200" cy="330200"/>
          </a:xfrm>
          <a:prstGeom prst="rect">
            <a:avLst/>
          </a:prstGeom>
          <a:noFill/>
          <a:ln w="9525">
            <a:noFill/>
            <a:miter lim="800000"/>
            <a:headEnd/>
            <a:tailEnd/>
          </a:ln>
          <a:effectLst/>
        </p:spPr>
      </p:pic>
      <p:pic>
        <p:nvPicPr>
          <p:cNvPr id="1026" name="Picture 2"/>
          <p:cNvPicPr>
            <a:picLocks noChangeAspect="1" noChangeArrowheads="1"/>
          </p:cNvPicPr>
          <p:nvPr/>
        </p:nvPicPr>
        <p:blipFill>
          <a:blip r:embed="rId4" cstate="print"/>
          <a:srcRect/>
          <a:stretch>
            <a:fillRect/>
          </a:stretch>
        </p:blipFill>
        <p:spPr bwMode="auto">
          <a:xfrm>
            <a:off x="7848600" y="142081"/>
            <a:ext cx="1079500" cy="1239837"/>
          </a:xfrm>
          <a:prstGeom prst="rect">
            <a:avLst/>
          </a:prstGeom>
          <a:noFill/>
          <a:ln w="9525">
            <a:solidFill>
              <a:schemeClr val="tx1"/>
            </a:solidFill>
            <a:miter lim="800000"/>
            <a:headEnd/>
            <a:tailEnd/>
          </a:ln>
        </p:spPr>
      </p:pic>
      <p:pic>
        <p:nvPicPr>
          <p:cNvPr id="9" name="Picture 2"/>
          <p:cNvPicPr>
            <a:picLocks noChangeAspect="1" noChangeArrowheads="1"/>
          </p:cNvPicPr>
          <p:nvPr/>
        </p:nvPicPr>
        <p:blipFill>
          <a:blip r:embed="rId5" cstate="print"/>
          <a:srcRect/>
          <a:stretch>
            <a:fillRect/>
          </a:stretch>
        </p:blipFill>
        <p:spPr bwMode="auto">
          <a:xfrm>
            <a:off x="457200" y="3200400"/>
            <a:ext cx="251238" cy="301752"/>
          </a:xfrm>
          <a:prstGeom prst="rect">
            <a:avLst/>
          </a:prstGeom>
          <a:noFill/>
          <a:ln w="9525">
            <a:noFill/>
            <a:miter lim="800000"/>
            <a:headEnd/>
            <a:tailEnd/>
          </a:ln>
        </p:spPr>
      </p:pic>
    </p:spTree>
    <p:extLst>
      <p:ext uri="{BB962C8B-B14F-4D97-AF65-F5344CB8AC3E}">
        <p14:creationId xmlns:p14="http://schemas.microsoft.com/office/powerpoint/2010/main" xmlns="" val="29746152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smtClean="0"/>
              <a:t>What Is SQL DML?</a:t>
            </a:r>
            <a:endParaRPr lang="en-US" dirty="0"/>
          </a:p>
        </p:txBody>
      </p:sp>
      <p:sp>
        <p:nvSpPr>
          <p:cNvPr id="5" name="Text Placeholder 4"/>
          <p:cNvSpPr>
            <a:spLocks noGrp="1"/>
          </p:cNvSpPr>
          <p:nvPr>
            <p:ph type="body" sz="quarter" idx="11"/>
          </p:nvPr>
        </p:nvSpPr>
        <p:spPr>
          <a:xfrm>
            <a:off x="457200" y="762000"/>
            <a:ext cx="8229600" cy="5562600"/>
          </a:xfrm>
        </p:spPr>
        <p:txBody>
          <a:bodyPr/>
          <a:lstStyle/>
          <a:p>
            <a:r>
              <a:rPr lang="en-US" dirty="0" smtClean="0"/>
              <a:t>DML stands for </a:t>
            </a:r>
            <a:r>
              <a:rPr lang="en-US" b="1" dirty="0" smtClean="0"/>
              <a:t>D</a:t>
            </a:r>
            <a:r>
              <a:rPr lang="en-US" dirty="0" smtClean="0"/>
              <a:t>ata </a:t>
            </a:r>
            <a:r>
              <a:rPr lang="en-US" b="1" dirty="0" smtClean="0"/>
              <a:t>M</a:t>
            </a:r>
            <a:r>
              <a:rPr lang="en-US" dirty="0" smtClean="0"/>
              <a:t>anipulation </a:t>
            </a:r>
            <a:r>
              <a:rPr lang="en-US" b="1" dirty="0" smtClean="0"/>
              <a:t>L</a:t>
            </a:r>
            <a:r>
              <a:rPr lang="en-US" dirty="0" smtClean="0"/>
              <a:t>anguage</a:t>
            </a:r>
          </a:p>
          <a:p>
            <a:r>
              <a:rPr lang="en-US" dirty="0" smtClean="0"/>
              <a:t>DML is a direct reference to the following SQL statements</a:t>
            </a:r>
          </a:p>
          <a:p>
            <a:pPr lvl="1"/>
            <a:r>
              <a:rPr lang="en-US" dirty="0" smtClean="0"/>
              <a:t>INSERT</a:t>
            </a:r>
          </a:p>
          <a:p>
            <a:pPr lvl="1"/>
            <a:r>
              <a:rPr lang="en-US" dirty="0" smtClean="0"/>
              <a:t>UPDATE</a:t>
            </a:r>
          </a:p>
          <a:p>
            <a:pPr lvl="1"/>
            <a:r>
              <a:rPr lang="en-US" dirty="0" smtClean="0"/>
              <a:t>DELETE</a:t>
            </a:r>
          </a:p>
          <a:p>
            <a:pPr lvl="1"/>
            <a:r>
              <a:rPr lang="en-US" dirty="0" smtClean="0"/>
              <a:t>MERGE</a:t>
            </a:r>
          </a:p>
        </p:txBody>
      </p:sp>
    </p:spTree>
    <p:extLst>
      <p:ext uri="{BB962C8B-B14F-4D97-AF65-F5344CB8AC3E}">
        <p14:creationId xmlns:p14="http://schemas.microsoft.com/office/powerpoint/2010/main" xmlns="" val="29746152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smtClean="0"/>
              <a:t>SQL INSERT Statement Topics </a:t>
            </a:r>
            <a:r>
              <a:rPr lang="en-US" sz="1200" dirty="0" smtClean="0"/>
              <a:t>(1:2)</a:t>
            </a:r>
            <a:endParaRPr lang="en-US" sz="1600" dirty="0"/>
          </a:p>
        </p:txBody>
      </p:sp>
      <p:sp>
        <p:nvSpPr>
          <p:cNvPr id="5" name="Text Placeholder 4"/>
          <p:cNvSpPr>
            <a:spLocks noGrp="1"/>
          </p:cNvSpPr>
          <p:nvPr>
            <p:ph type="body" sz="quarter" idx="11"/>
          </p:nvPr>
        </p:nvSpPr>
        <p:spPr>
          <a:xfrm>
            <a:off x="457200" y="762000"/>
            <a:ext cx="8229600" cy="5562600"/>
          </a:xfrm>
        </p:spPr>
        <p:txBody>
          <a:bodyPr/>
          <a:lstStyle/>
          <a:p>
            <a:r>
              <a:rPr lang="en-US" dirty="0" smtClean="0"/>
              <a:t>Basic Insert</a:t>
            </a:r>
          </a:p>
          <a:p>
            <a:r>
              <a:rPr lang="en-US" dirty="0" smtClean="0"/>
              <a:t>INSERT WHEN</a:t>
            </a:r>
          </a:p>
          <a:p>
            <a:r>
              <a:rPr lang="en-US" dirty="0" smtClean="0"/>
              <a:t>INSERT ALL</a:t>
            </a:r>
          </a:p>
          <a:p>
            <a:r>
              <a:rPr lang="en-US" dirty="0" smtClean="0"/>
              <a:t>INSERT ALL WHEN</a:t>
            </a:r>
          </a:p>
          <a:p>
            <a:r>
              <a:rPr lang="en-US" dirty="0" smtClean="0"/>
              <a:t>INSERT FIRST WHEN</a:t>
            </a:r>
          </a:p>
          <a:p>
            <a:r>
              <a:rPr lang="en-US" dirty="0" smtClean="0"/>
              <a:t>INSERT INTO A SELECT STATEMENT</a:t>
            </a:r>
          </a:p>
          <a:p>
            <a:r>
              <a:rPr lang="en-US" dirty="0" smtClean="0"/>
              <a:t>INSERT WITH CHECK OPTION</a:t>
            </a:r>
          </a:p>
          <a:p>
            <a:r>
              <a:rPr lang="en-US" dirty="0" smtClean="0"/>
              <a:t>View Inserts</a:t>
            </a:r>
          </a:p>
          <a:p>
            <a:r>
              <a:rPr lang="en-US" dirty="0" smtClean="0"/>
              <a:t>Editioning View Inserts</a:t>
            </a:r>
          </a:p>
          <a:p>
            <a:r>
              <a:rPr lang="en-US" dirty="0" smtClean="0"/>
              <a:t>Partitioned Table Insert</a:t>
            </a:r>
          </a:p>
        </p:txBody>
      </p:sp>
    </p:spTree>
    <p:extLst>
      <p:ext uri="{BB962C8B-B14F-4D97-AF65-F5344CB8AC3E}">
        <p14:creationId xmlns:p14="http://schemas.microsoft.com/office/powerpoint/2010/main" xmlns="" val="29746152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smtClean="0"/>
              <a:t>SQL INSERT Statement Topics </a:t>
            </a:r>
            <a:r>
              <a:rPr lang="en-US" sz="1200" dirty="0" smtClean="0"/>
              <a:t>(2:2)</a:t>
            </a:r>
            <a:endParaRPr lang="en-US" sz="1600" dirty="0"/>
          </a:p>
        </p:txBody>
      </p:sp>
      <p:sp>
        <p:nvSpPr>
          <p:cNvPr id="5" name="Text Placeholder 4"/>
          <p:cNvSpPr>
            <a:spLocks noGrp="1"/>
          </p:cNvSpPr>
          <p:nvPr>
            <p:ph type="body" sz="quarter" idx="11"/>
          </p:nvPr>
        </p:nvSpPr>
        <p:spPr>
          <a:xfrm>
            <a:off x="457200" y="762000"/>
            <a:ext cx="8229600" cy="5562600"/>
          </a:xfrm>
        </p:spPr>
        <p:txBody>
          <a:bodyPr/>
          <a:lstStyle/>
          <a:p>
            <a:r>
              <a:rPr lang="en-US" dirty="0" smtClean="0"/>
              <a:t>Tables with Virtual Columns Insert</a:t>
            </a:r>
          </a:p>
          <a:p>
            <a:r>
              <a:rPr lang="en-US" dirty="0" smtClean="0"/>
              <a:t>Tables with Hidden Columns Insert</a:t>
            </a:r>
          </a:p>
          <a:p>
            <a:r>
              <a:rPr lang="en-US" dirty="0" smtClean="0"/>
              <a:t>Create Table As Inserts</a:t>
            </a:r>
          </a:p>
          <a:p>
            <a:r>
              <a:rPr lang="en-US" dirty="0" smtClean="0"/>
              <a:t>Nested Table Inserts</a:t>
            </a:r>
          </a:p>
          <a:p>
            <a:r>
              <a:rPr lang="en-US" dirty="0" smtClean="0"/>
              <a:t>VARRAY Table Inserts</a:t>
            </a:r>
          </a:p>
          <a:p>
            <a:r>
              <a:rPr lang="en-US" dirty="0" smtClean="0"/>
              <a:t>MERGE Statement Insert</a:t>
            </a:r>
          </a:p>
        </p:txBody>
      </p:sp>
    </p:spTree>
    <p:extLst>
      <p:ext uri="{BB962C8B-B14F-4D97-AF65-F5344CB8AC3E}">
        <p14:creationId xmlns:p14="http://schemas.microsoft.com/office/powerpoint/2010/main" xmlns="" val="29746152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smtClean="0"/>
              <a:t>PL/SQL INSERT Statement Topics</a:t>
            </a:r>
            <a:endParaRPr lang="en-US" dirty="0"/>
          </a:p>
        </p:txBody>
      </p:sp>
      <p:sp>
        <p:nvSpPr>
          <p:cNvPr id="5" name="Text Placeholder 4"/>
          <p:cNvSpPr>
            <a:spLocks noGrp="1"/>
          </p:cNvSpPr>
          <p:nvPr>
            <p:ph type="body" sz="quarter" idx="11"/>
          </p:nvPr>
        </p:nvSpPr>
        <p:spPr>
          <a:xfrm>
            <a:off x="457200" y="762000"/>
            <a:ext cx="8229600" cy="5562600"/>
          </a:xfrm>
        </p:spPr>
        <p:txBody>
          <a:bodyPr/>
          <a:lstStyle/>
          <a:p>
            <a:r>
              <a:rPr lang="en-US" dirty="0" smtClean="0"/>
              <a:t>Record inserts</a:t>
            </a:r>
          </a:p>
          <a:p>
            <a:r>
              <a:rPr lang="en-US" dirty="0" smtClean="0"/>
              <a:t>FORALL INSERTs</a:t>
            </a:r>
          </a:p>
          <a:p>
            <a:r>
              <a:rPr lang="en-US" dirty="0" smtClean="0"/>
              <a:t>FORALL MERGE Inserts</a:t>
            </a:r>
          </a:p>
          <a:p>
            <a:r>
              <a:rPr lang="en-US" dirty="0" smtClean="0"/>
              <a:t>LOB Inserts</a:t>
            </a:r>
          </a:p>
          <a:p>
            <a:r>
              <a:rPr lang="en-US" dirty="0" smtClean="0"/>
              <a:t>DBMS_SQL Dynamic Inserts</a:t>
            </a:r>
          </a:p>
          <a:p>
            <a:r>
              <a:rPr lang="en-US" dirty="0" smtClean="0"/>
              <a:t>Native Dynamic SQL Inserts</a:t>
            </a:r>
          </a:p>
          <a:p>
            <a:r>
              <a:rPr lang="en-US" dirty="0" smtClean="0"/>
              <a:t>RETURNING Clause with a Sequence</a:t>
            </a:r>
          </a:p>
          <a:p>
            <a:r>
              <a:rPr lang="en-US" dirty="0" smtClean="0"/>
              <a:t>RETURNING Clause with an Identity Column</a:t>
            </a:r>
          </a:p>
        </p:txBody>
      </p:sp>
    </p:spTree>
    <p:extLst>
      <p:ext uri="{BB962C8B-B14F-4D97-AF65-F5344CB8AC3E}">
        <p14:creationId xmlns:p14="http://schemas.microsoft.com/office/powerpoint/2010/main" xmlns="" val="297461522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smtClean="0"/>
              <a:t>Performance Tuning INSERT Statement Topics</a:t>
            </a:r>
            <a:endParaRPr lang="en-US" dirty="0"/>
          </a:p>
        </p:txBody>
      </p:sp>
      <p:sp>
        <p:nvSpPr>
          <p:cNvPr id="5" name="Text Placeholder 4"/>
          <p:cNvSpPr>
            <a:spLocks noGrp="1"/>
          </p:cNvSpPr>
          <p:nvPr>
            <p:ph type="body" sz="quarter" idx="11"/>
          </p:nvPr>
        </p:nvSpPr>
        <p:spPr>
          <a:xfrm>
            <a:off x="457200" y="762000"/>
            <a:ext cx="8229600" cy="5486400"/>
          </a:xfrm>
        </p:spPr>
        <p:txBody>
          <a:bodyPr/>
          <a:lstStyle/>
          <a:p>
            <a:r>
              <a:rPr lang="en-US" dirty="0" smtClean="0"/>
              <a:t>Too Many Columns</a:t>
            </a:r>
          </a:p>
          <a:p>
            <a:r>
              <a:rPr lang="en-US" dirty="0" smtClean="0"/>
              <a:t>Column Ordering</a:t>
            </a:r>
          </a:p>
          <a:p>
            <a:r>
              <a:rPr lang="en-US" dirty="0" smtClean="0"/>
              <a:t>Aliasing and Fully Qualified Names</a:t>
            </a:r>
          </a:p>
          <a:p>
            <a:r>
              <a:rPr lang="en-US" dirty="0" smtClean="0"/>
              <a:t>Implicit Casts</a:t>
            </a:r>
          </a:p>
          <a:p>
            <a:r>
              <a:rPr lang="en-US" dirty="0" smtClean="0"/>
              <a:t>APPEND hint</a:t>
            </a:r>
          </a:p>
          <a:p>
            <a:r>
              <a:rPr lang="en-US" dirty="0" smtClean="0"/>
              <a:t>APPEND_VALUES hint</a:t>
            </a:r>
          </a:p>
          <a:p>
            <a:r>
              <a:rPr lang="en-US" dirty="0" smtClean="0"/>
              <a:t>DBMS_ERRLOG built-in package</a:t>
            </a:r>
          </a:p>
          <a:p>
            <a:pPr lvl="1"/>
            <a:r>
              <a:rPr lang="en-US" dirty="0" smtClean="0"/>
              <a:t>CHANGE_DUPKEY_ERROR_INDEX hint</a:t>
            </a:r>
          </a:p>
          <a:p>
            <a:pPr lvl="1"/>
            <a:r>
              <a:rPr lang="en-US" dirty="0" smtClean="0"/>
              <a:t>IGNORE_ON_DUPKEY_INDEX hint</a:t>
            </a:r>
          </a:p>
          <a:p>
            <a:r>
              <a:rPr lang="en-US" dirty="0" smtClean="0"/>
              <a:t>DBMS_STATS</a:t>
            </a:r>
          </a:p>
          <a:p>
            <a:r>
              <a:rPr lang="en-US" dirty="0" smtClean="0"/>
              <a:t>Insert Statement Most Common Error</a:t>
            </a:r>
          </a:p>
        </p:txBody>
      </p:sp>
    </p:spTree>
    <p:extLst>
      <p:ext uri="{BB962C8B-B14F-4D97-AF65-F5344CB8AC3E}">
        <p14:creationId xmlns:p14="http://schemas.microsoft.com/office/powerpoint/2010/main" xmlns="" val="297461522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28600" y="4495800"/>
            <a:ext cx="8686800" cy="533400"/>
          </a:xfrm>
        </p:spPr>
        <p:txBody>
          <a:bodyPr/>
          <a:lstStyle/>
          <a:p>
            <a:pPr algn="r"/>
            <a:r>
              <a:rPr lang="fr-FR" dirty="0" smtClean="0"/>
              <a:t>SQL Insert Statements</a:t>
            </a:r>
            <a:endParaRPr lang="en-US" sz="1200" dirty="0"/>
          </a:p>
        </p:txBody>
      </p:sp>
    </p:spTree>
    <p:extLst>
      <p:ext uri="{BB962C8B-B14F-4D97-AF65-F5344CB8AC3E}">
        <p14:creationId xmlns:p14="http://schemas.microsoft.com/office/powerpoint/2010/main" xmlns="" val="297461522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smtClean="0"/>
              <a:t>Basic INSERT Statement </a:t>
            </a:r>
            <a:r>
              <a:rPr lang="en-US" sz="1200" dirty="0" smtClean="0"/>
              <a:t>(1:2)</a:t>
            </a:r>
            <a:endParaRPr lang="en-US" sz="1600" dirty="0"/>
          </a:p>
        </p:txBody>
      </p:sp>
      <p:sp>
        <p:nvSpPr>
          <p:cNvPr id="5" name="Text Placeholder 4"/>
          <p:cNvSpPr>
            <a:spLocks noGrp="1"/>
          </p:cNvSpPr>
          <p:nvPr>
            <p:ph type="body" sz="quarter" idx="11"/>
          </p:nvPr>
        </p:nvSpPr>
        <p:spPr>
          <a:xfrm>
            <a:off x="457200" y="762000"/>
            <a:ext cx="8229600" cy="914400"/>
          </a:xfrm>
        </p:spPr>
        <p:txBody>
          <a:bodyPr/>
          <a:lstStyle/>
          <a:p>
            <a:r>
              <a:rPr lang="en-US" dirty="0" smtClean="0"/>
              <a:t>Use this syntax to perform inserts into a single column in a heap, global temporary, IOT, or most partitioned tables</a:t>
            </a:r>
          </a:p>
        </p:txBody>
      </p:sp>
      <p:sp>
        <p:nvSpPr>
          <p:cNvPr id="6" name="TextBox 5"/>
          <p:cNvSpPr txBox="1"/>
          <p:nvPr/>
        </p:nvSpPr>
        <p:spPr>
          <a:xfrm>
            <a:off x="3246120" y="1752600"/>
            <a:ext cx="2651760" cy="830997"/>
          </a:xfrm>
          <a:prstGeom prst="rect">
            <a:avLst/>
          </a:prstGeom>
          <a:solidFill>
            <a:schemeClr val="bg1">
              <a:lumMod val="95000"/>
            </a:schemeClr>
          </a:solidFill>
          <a:ln>
            <a:solidFill>
              <a:schemeClr val="tx1"/>
            </a:solidFill>
          </a:ln>
        </p:spPr>
        <p:txBody>
          <a:bodyPr wrap="none" rtlCol="0">
            <a:spAutoFit/>
          </a:bodyPr>
          <a:lstStyle/>
          <a:p>
            <a:r>
              <a:rPr lang="en-US" sz="1200" dirty="0" smtClean="0">
                <a:latin typeface="Courier New" pitchFamily="49" charset="0"/>
                <a:cs typeface="Courier New" pitchFamily="49" charset="0"/>
              </a:rPr>
              <a:t>INSERT INTO &lt;</a:t>
            </a:r>
            <a:r>
              <a:rPr lang="en-US" sz="1200" dirty="0" err="1" smtClean="0">
                <a:latin typeface="Courier New" pitchFamily="49" charset="0"/>
                <a:cs typeface="Courier New" pitchFamily="49" charset="0"/>
              </a:rPr>
              <a:t>table_name</a:t>
            </a:r>
            <a:r>
              <a:rPr lang="en-US" sz="1200" dirty="0" smtClean="0">
                <a:latin typeface="Courier New" pitchFamily="49" charset="0"/>
                <a:cs typeface="Courier New" pitchFamily="49" charset="0"/>
              </a:rPr>
              <a:t>&gt;</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(&lt;</a:t>
            </a:r>
            <a:r>
              <a:rPr lang="en-US" sz="1200" dirty="0" err="1" smtClean="0">
                <a:latin typeface="Courier New" pitchFamily="49" charset="0"/>
                <a:cs typeface="Courier New" pitchFamily="49" charset="0"/>
              </a:rPr>
              <a:t>column_name</a:t>
            </a:r>
            <a:r>
              <a:rPr lang="en-US" sz="1200" dirty="0" smtClean="0">
                <a:latin typeface="Courier New" pitchFamily="49" charset="0"/>
                <a:cs typeface="Courier New" pitchFamily="49" charset="0"/>
              </a:rPr>
              <a:t>&gt;)</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VALUES</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(&lt;value&gt;);</a:t>
            </a:r>
            <a:endParaRPr lang="en-US" sz="1200" dirty="0">
              <a:latin typeface="Courier New" pitchFamily="49" charset="0"/>
              <a:cs typeface="Courier New" pitchFamily="49" charset="0"/>
            </a:endParaRPr>
          </a:p>
        </p:txBody>
      </p:sp>
      <p:sp>
        <p:nvSpPr>
          <p:cNvPr id="7" name="TextBox 6"/>
          <p:cNvSpPr txBox="1"/>
          <p:nvPr/>
        </p:nvSpPr>
        <p:spPr>
          <a:xfrm>
            <a:off x="3224515" y="2819400"/>
            <a:ext cx="2651760" cy="2123658"/>
          </a:xfrm>
          <a:prstGeom prst="rect">
            <a:avLst/>
          </a:prstGeom>
          <a:solidFill>
            <a:schemeClr val="bg1">
              <a:lumMod val="95000"/>
            </a:schemeClr>
          </a:solidFill>
          <a:ln>
            <a:solidFill>
              <a:schemeClr val="tx1"/>
            </a:solidFill>
          </a:ln>
        </p:spPr>
        <p:txBody>
          <a:bodyPr wrap="none" rtlCol="0">
            <a:spAutoFit/>
          </a:bodyPr>
          <a:lstStyle/>
          <a:p>
            <a:r>
              <a:rPr lang="en-US" sz="1200" dirty="0" smtClean="0">
                <a:latin typeface="Courier New" pitchFamily="49" charset="0"/>
                <a:cs typeface="Courier New" pitchFamily="49" charset="0"/>
              </a:rPr>
              <a:t>CREATE TABLE state (</a:t>
            </a:r>
            <a:br>
              <a:rPr lang="en-US" sz="1200" dirty="0" smtClean="0">
                <a:latin typeface="Courier New" pitchFamily="49" charset="0"/>
                <a:cs typeface="Courier New" pitchFamily="49" charset="0"/>
              </a:rPr>
            </a:br>
            <a:r>
              <a:rPr lang="en-US" sz="1200" dirty="0" err="1" smtClean="0">
                <a:latin typeface="Courier New" pitchFamily="49" charset="0"/>
                <a:cs typeface="Courier New" pitchFamily="49" charset="0"/>
              </a:rPr>
              <a:t>state_abbrev</a:t>
            </a:r>
            <a:r>
              <a:rPr lang="en-US" sz="1200" dirty="0" smtClean="0">
                <a:latin typeface="Courier New" pitchFamily="49" charset="0"/>
                <a:cs typeface="Courier New" pitchFamily="49" charset="0"/>
              </a:rPr>
              <a:t> VARCHAR2(2));</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 </a:t>
            </a:r>
            <a:br>
              <a:rPr lang="en-US" sz="1200" dirty="0" smtClean="0">
                <a:latin typeface="Courier New" pitchFamily="49" charset="0"/>
                <a:cs typeface="Courier New" pitchFamily="49" charset="0"/>
              </a:rPr>
            </a:br>
            <a:r>
              <a:rPr lang="en-US" sz="1200" b="1" dirty="0" smtClean="0">
                <a:solidFill>
                  <a:srgbClr val="CC0066"/>
                </a:solidFill>
                <a:latin typeface="Courier New" pitchFamily="49" charset="0"/>
                <a:cs typeface="Courier New" pitchFamily="49" charset="0"/>
              </a:rPr>
              <a:t>INSERT INTO state</a:t>
            </a:r>
            <a:r>
              <a:rPr lang="en-US" sz="1200" dirty="0" smtClean="0">
                <a:latin typeface="Courier New" pitchFamily="49" charset="0"/>
                <a:cs typeface="Courier New" pitchFamily="49" charset="0"/>
              </a:rPr>
              <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a:t>
            </a:r>
            <a:r>
              <a:rPr lang="en-US" sz="1200" dirty="0" err="1" smtClean="0">
                <a:latin typeface="Courier New" pitchFamily="49" charset="0"/>
                <a:cs typeface="Courier New" pitchFamily="49" charset="0"/>
              </a:rPr>
              <a:t>state_abbrev</a:t>
            </a:r>
            <a:r>
              <a:rPr lang="en-US" sz="1200" dirty="0" smtClean="0">
                <a:latin typeface="Courier New" pitchFamily="49" charset="0"/>
                <a:cs typeface="Courier New" pitchFamily="49" charset="0"/>
              </a:rPr>
              <a:t>)</a:t>
            </a:r>
            <a:br>
              <a:rPr lang="en-US" sz="1200" dirty="0" smtClean="0">
                <a:latin typeface="Courier New" pitchFamily="49" charset="0"/>
                <a:cs typeface="Courier New" pitchFamily="49" charset="0"/>
              </a:rPr>
            </a:br>
            <a:r>
              <a:rPr lang="en-US" sz="1200" b="1" dirty="0" smtClean="0">
                <a:solidFill>
                  <a:srgbClr val="CC0066"/>
                </a:solidFill>
                <a:latin typeface="Courier New" pitchFamily="49" charset="0"/>
                <a:cs typeface="Courier New" pitchFamily="49" charset="0"/>
              </a:rPr>
              <a:t>VALUES</a:t>
            </a:r>
            <a:r>
              <a:rPr lang="en-US" sz="1200" dirty="0" smtClean="0">
                <a:latin typeface="Courier New" pitchFamily="49" charset="0"/>
                <a:cs typeface="Courier New" pitchFamily="49" charset="0"/>
              </a:rPr>
              <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('NY');</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 </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COMMIT;</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SELECT * FROM state;</a:t>
            </a:r>
            <a:endParaRPr lang="en-US" sz="1200" dirty="0">
              <a:latin typeface="Courier New" pitchFamily="49" charset="0"/>
              <a:cs typeface="Courier New" pitchFamily="49" charset="0"/>
            </a:endParaRPr>
          </a:p>
        </p:txBody>
      </p:sp>
    </p:spTree>
    <p:extLst>
      <p:ext uri="{BB962C8B-B14F-4D97-AF65-F5344CB8AC3E}">
        <p14:creationId xmlns:p14="http://schemas.microsoft.com/office/powerpoint/2010/main" xmlns="" val="297461522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smtClean="0"/>
              <a:t>Basic INSERT Statement </a:t>
            </a:r>
            <a:r>
              <a:rPr lang="en-US" sz="1200" dirty="0" smtClean="0"/>
              <a:t>(2:2)</a:t>
            </a:r>
            <a:endParaRPr lang="en-US" sz="1200" dirty="0"/>
          </a:p>
        </p:txBody>
      </p:sp>
      <p:sp>
        <p:nvSpPr>
          <p:cNvPr id="5" name="Text Placeholder 4"/>
          <p:cNvSpPr>
            <a:spLocks noGrp="1"/>
          </p:cNvSpPr>
          <p:nvPr>
            <p:ph type="body" sz="quarter" idx="11"/>
          </p:nvPr>
        </p:nvSpPr>
        <p:spPr>
          <a:xfrm>
            <a:off x="457200" y="762000"/>
            <a:ext cx="8229600" cy="838200"/>
          </a:xfrm>
        </p:spPr>
        <p:txBody>
          <a:bodyPr/>
          <a:lstStyle/>
          <a:p>
            <a:r>
              <a:rPr lang="en-US" dirty="0" smtClean="0"/>
              <a:t>Use this syntax to perform inserts into multiple columns in a heap, global temporary, IOT, or most partitioned tables</a:t>
            </a:r>
          </a:p>
        </p:txBody>
      </p:sp>
      <p:sp>
        <p:nvSpPr>
          <p:cNvPr id="6" name="TextBox 5"/>
          <p:cNvSpPr txBox="1"/>
          <p:nvPr/>
        </p:nvSpPr>
        <p:spPr>
          <a:xfrm>
            <a:off x="2743200" y="1828800"/>
            <a:ext cx="3657600" cy="830997"/>
          </a:xfrm>
          <a:prstGeom prst="rect">
            <a:avLst/>
          </a:prstGeom>
          <a:solidFill>
            <a:schemeClr val="bg1">
              <a:lumMod val="95000"/>
            </a:schemeClr>
          </a:solidFill>
          <a:ln>
            <a:solidFill>
              <a:schemeClr val="tx1"/>
            </a:solidFill>
          </a:ln>
        </p:spPr>
        <p:txBody>
          <a:bodyPr wrap="none" rtlCol="0">
            <a:spAutoFit/>
          </a:bodyPr>
          <a:lstStyle/>
          <a:p>
            <a:r>
              <a:rPr lang="en-US" sz="1200" dirty="0" smtClean="0">
                <a:latin typeface="Courier New" pitchFamily="49" charset="0"/>
                <a:cs typeface="Courier New" pitchFamily="49" charset="0"/>
              </a:rPr>
              <a:t>INSERT INTO &lt;</a:t>
            </a:r>
            <a:r>
              <a:rPr lang="en-US" sz="1200" dirty="0" err="1" smtClean="0">
                <a:latin typeface="Courier New" pitchFamily="49" charset="0"/>
                <a:cs typeface="Courier New" pitchFamily="49" charset="0"/>
              </a:rPr>
              <a:t>table_name</a:t>
            </a:r>
            <a:r>
              <a:rPr lang="en-US" sz="1200" dirty="0" smtClean="0">
                <a:latin typeface="Courier New" pitchFamily="49" charset="0"/>
                <a:cs typeface="Courier New" pitchFamily="49" charset="0"/>
              </a:rPr>
              <a:t>&gt;</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(&lt;</a:t>
            </a:r>
            <a:r>
              <a:rPr lang="en-US" sz="1200" dirty="0" err="1" smtClean="0">
                <a:latin typeface="Courier New" pitchFamily="49" charset="0"/>
                <a:cs typeface="Courier New" pitchFamily="49" charset="0"/>
              </a:rPr>
              <a:t>column_name</a:t>
            </a:r>
            <a:r>
              <a:rPr lang="en-US" sz="1200" dirty="0" smtClean="0">
                <a:latin typeface="Courier New" pitchFamily="49" charset="0"/>
                <a:cs typeface="Courier New" pitchFamily="49" charset="0"/>
              </a:rPr>
              <a:t>&gt;, &lt;</a:t>
            </a:r>
            <a:r>
              <a:rPr lang="en-US" sz="1200" dirty="0" err="1" smtClean="0">
                <a:latin typeface="Courier New" pitchFamily="49" charset="0"/>
                <a:cs typeface="Courier New" pitchFamily="49" charset="0"/>
              </a:rPr>
              <a:t>column_name</a:t>
            </a:r>
            <a:r>
              <a:rPr lang="en-US" sz="1200" dirty="0" smtClean="0">
                <a:latin typeface="Courier New" pitchFamily="49" charset="0"/>
                <a:cs typeface="Courier New" pitchFamily="49" charset="0"/>
              </a:rPr>
              <a:t>&gt; [,...])</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VALUES</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(&lt;value&gt;, &lt;value&gt; [,&lt;value&gt;]);</a:t>
            </a:r>
            <a:endParaRPr lang="en-US" sz="1200" dirty="0">
              <a:latin typeface="Courier New" pitchFamily="49" charset="0"/>
              <a:cs typeface="Courier New" pitchFamily="49" charset="0"/>
            </a:endParaRPr>
          </a:p>
        </p:txBody>
      </p:sp>
      <p:sp>
        <p:nvSpPr>
          <p:cNvPr id="7" name="TextBox 6"/>
          <p:cNvSpPr txBox="1"/>
          <p:nvPr/>
        </p:nvSpPr>
        <p:spPr>
          <a:xfrm>
            <a:off x="2743200" y="2819400"/>
            <a:ext cx="3657600" cy="2308324"/>
          </a:xfrm>
          <a:prstGeom prst="rect">
            <a:avLst/>
          </a:prstGeom>
          <a:solidFill>
            <a:schemeClr val="bg1">
              <a:lumMod val="95000"/>
            </a:schemeClr>
          </a:solidFill>
          <a:ln>
            <a:solidFill>
              <a:schemeClr val="tx1"/>
            </a:solidFill>
          </a:ln>
        </p:spPr>
        <p:txBody>
          <a:bodyPr wrap="none" rtlCol="0">
            <a:spAutoFit/>
          </a:bodyPr>
          <a:lstStyle/>
          <a:p>
            <a:r>
              <a:rPr lang="en-US" sz="1200" dirty="0" smtClean="0">
                <a:latin typeface="Courier New" pitchFamily="49" charset="0"/>
                <a:cs typeface="Courier New" pitchFamily="49" charset="0"/>
              </a:rPr>
              <a:t>CREATE TABLE state (</a:t>
            </a:r>
            <a:br>
              <a:rPr lang="en-US" sz="1200" dirty="0" smtClean="0">
                <a:latin typeface="Courier New" pitchFamily="49" charset="0"/>
                <a:cs typeface="Courier New" pitchFamily="49" charset="0"/>
              </a:rPr>
            </a:br>
            <a:r>
              <a:rPr lang="en-US" sz="1200" dirty="0" err="1" smtClean="0">
                <a:latin typeface="Courier New" pitchFamily="49" charset="0"/>
                <a:cs typeface="Courier New" pitchFamily="49" charset="0"/>
              </a:rPr>
              <a:t>state_abbrev</a:t>
            </a:r>
            <a:r>
              <a:rPr lang="en-US" sz="1200" dirty="0" smtClean="0">
                <a:latin typeface="Courier New" pitchFamily="49" charset="0"/>
                <a:cs typeface="Courier New" pitchFamily="49" charset="0"/>
              </a:rPr>
              <a:t> VARCHAR2(2),</a:t>
            </a:r>
            <a:br>
              <a:rPr lang="en-US" sz="1200" dirty="0" smtClean="0">
                <a:latin typeface="Courier New" pitchFamily="49" charset="0"/>
                <a:cs typeface="Courier New" pitchFamily="49" charset="0"/>
              </a:rPr>
            </a:br>
            <a:r>
              <a:rPr lang="en-US" sz="1200" dirty="0" err="1" smtClean="0">
                <a:latin typeface="Courier New" pitchFamily="49" charset="0"/>
                <a:cs typeface="Courier New" pitchFamily="49" charset="0"/>
              </a:rPr>
              <a:t>state_name</a:t>
            </a:r>
            <a:r>
              <a:rPr lang="en-US" sz="1200" dirty="0" smtClean="0">
                <a:latin typeface="Courier New" pitchFamily="49" charset="0"/>
                <a:cs typeface="Courier New" pitchFamily="49" charset="0"/>
              </a:rPr>
              <a:t>   VARCHAR2(30));</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 </a:t>
            </a:r>
            <a:br>
              <a:rPr lang="en-US" sz="1200" dirty="0" smtClean="0">
                <a:latin typeface="Courier New" pitchFamily="49" charset="0"/>
                <a:cs typeface="Courier New" pitchFamily="49" charset="0"/>
              </a:rPr>
            </a:br>
            <a:r>
              <a:rPr lang="en-US" sz="1200" b="1" dirty="0" smtClean="0">
                <a:solidFill>
                  <a:srgbClr val="CC0066"/>
                </a:solidFill>
                <a:latin typeface="Courier New" pitchFamily="49" charset="0"/>
                <a:cs typeface="Courier New" pitchFamily="49" charset="0"/>
              </a:rPr>
              <a:t>INSERT INTO</a:t>
            </a:r>
            <a:r>
              <a:rPr lang="en-US" sz="1200" dirty="0" smtClean="0">
                <a:latin typeface="Courier New" pitchFamily="49" charset="0"/>
                <a:cs typeface="Courier New" pitchFamily="49" charset="0"/>
              </a:rPr>
              <a:t> state</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a:t>
            </a:r>
            <a:r>
              <a:rPr lang="en-US" sz="1200" dirty="0" err="1" smtClean="0">
                <a:latin typeface="Courier New" pitchFamily="49" charset="0"/>
                <a:cs typeface="Courier New" pitchFamily="49" charset="0"/>
              </a:rPr>
              <a:t>state_abbrev</a:t>
            </a:r>
            <a:r>
              <a:rPr lang="en-US" sz="1200" dirty="0" smtClean="0">
                <a:latin typeface="Courier New" pitchFamily="49" charset="0"/>
                <a:cs typeface="Courier New" pitchFamily="49" charset="0"/>
              </a:rPr>
              <a:t>, </a:t>
            </a:r>
            <a:r>
              <a:rPr lang="en-US" sz="1200" dirty="0" err="1" smtClean="0">
                <a:latin typeface="Courier New" pitchFamily="49" charset="0"/>
                <a:cs typeface="Courier New" pitchFamily="49" charset="0"/>
              </a:rPr>
              <a:t>state_name</a:t>
            </a:r>
            <a:r>
              <a:rPr lang="en-US" sz="1200" dirty="0" smtClean="0">
                <a:latin typeface="Courier New" pitchFamily="49" charset="0"/>
                <a:cs typeface="Courier New" pitchFamily="49" charset="0"/>
              </a:rPr>
              <a:t>)</a:t>
            </a:r>
            <a:br>
              <a:rPr lang="en-US" sz="1200" dirty="0" smtClean="0">
                <a:latin typeface="Courier New" pitchFamily="49" charset="0"/>
                <a:cs typeface="Courier New" pitchFamily="49" charset="0"/>
              </a:rPr>
            </a:br>
            <a:r>
              <a:rPr lang="en-US" sz="1200" b="1" dirty="0" smtClean="0">
                <a:solidFill>
                  <a:srgbClr val="CC0066"/>
                </a:solidFill>
                <a:latin typeface="Courier New" pitchFamily="49" charset="0"/>
                <a:cs typeface="Courier New" pitchFamily="49" charset="0"/>
              </a:rPr>
              <a:t>VALUES</a:t>
            </a:r>
            <a:r>
              <a:rPr lang="en-US" sz="1200" dirty="0" smtClean="0">
                <a:latin typeface="Courier New" pitchFamily="49" charset="0"/>
                <a:cs typeface="Courier New" pitchFamily="49" charset="0"/>
              </a:rPr>
              <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('NY', 'New York');</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 </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COMMIT;</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 </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SELECT * FROM state;</a:t>
            </a:r>
            <a:endParaRPr lang="en-US" sz="1200" dirty="0">
              <a:latin typeface="Courier New" pitchFamily="49" charset="0"/>
              <a:cs typeface="Courier New" pitchFamily="49" charset="0"/>
            </a:endParaRPr>
          </a:p>
        </p:txBody>
      </p:sp>
    </p:spTree>
    <p:extLst>
      <p:ext uri="{BB962C8B-B14F-4D97-AF65-F5344CB8AC3E}">
        <p14:creationId xmlns:p14="http://schemas.microsoft.com/office/powerpoint/2010/main" xmlns="" val="297461522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smtClean="0"/>
              <a:t>INSERT WHEN</a:t>
            </a:r>
            <a:endParaRPr lang="en-US" sz="1600" dirty="0"/>
          </a:p>
        </p:txBody>
      </p:sp>
      <p:sp>
        <p:nvSpPr>
          <p:cNvPr id="5" name="Text Placeholder 4"/>
          <p:cNvSpPr>
            <a:spLocks noGrp="1"/>
          </p:cNvSpPr>
          <p:nvPr>
            <p:ph type="body" sz="quarter" idx="11"/>
          </p:nvPr>
        </p:nvSpPr>
        <p:spPr>
          <a:xfrm>
            <a:off x="457200" y="762000"/>
            <a:ext cx="8229600" cy="762000"/>
          </a:xfrm>
        </p:spPr>
        <p:txBody>
          <a:bodyPr/>
          <a:lstStyle/>
          <a:p>
            <a:r>
              <a:rPr lang="en-US" dirty="0" smtClean="0"/>
              <a:t>Use this syntax to conditionally insert rows into multiple tables</a:t>
            </a:r>
          </a:p>
        </p:txBody>
      </p:sp>
      <p:sp>
        <p:nvSpPr>
          <p:cNvPr id="6" name="TextBox 5"/>
          <p:cNvSpPr txBox="1"/>
          <p:nvPr/>
        </p:nvSpPr>
        <p:spPr>
          <a:xfrm>
            <a:off x="2240280" y="1295400"/>
            <a:ext cx="4663440" cy="2123658"/>
          </a:xfrm>
          <a:prstGeom prst="rect">
            <a:avLst/>
          </a:prstGeom>
          <a:solidFill>
            <a:schemeClr val="bg1">
              <a:lumMod val="95000"/>
            </a:schemeClr>
          </a:solidFill>
          <a:ln>
            <a:solidFill>
              <a:schemeClr val="tx1"/>
            </a:solidFill>
          </a:ln>
        </p:spPr>
        <p:txBody>
          <a:bodyPr wrap="none" rtlCol="0">
            <a:spAutoFit/>
          </a:bodyPr>
          <a:lstStyle/>
          <a:p>
            <a:r>
              <a:rPr lang="en-US" sz="1200" dirty="0" smtClean="0">
                <a:latin typeface="Courier New" pitchFamily="49" charset="0"/>
                <a:cs typeface="Courier New" pitchFamily="49" charset="0"/>
              </a:rPr>
              <a:t>INSERT</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WHEN (&lt;condition&gt;) THEN</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  INTO &lt;</a:t>
            </a:r>
            <a:r>
              <a:rPr lang="en-US" sz="1200" dirty="0" err="1" smtClean="0">
                <a:latin typeface="Courier New" pitchFamily="49" charset="0"/>
                <a:cs typeface="Courier New" pitchFamily="49" charset="0"/>
              </a:rPr>
              <a:t>table_name</a:t>
            </a:r>
            <a:r>
              <a:rPr lang="en-US" sz="1200" dirty="0" smtClean="0">
                <a:latin typeface="Courier New" pitchFamily="49" charset="0"/>
                <a:cs typeface="Courier New" pitchFamily="49" charset="0"/>
              </a:rPr>
              <a:t>&gt; (&lt;</a:t>
            </a:r>
            <a:r>
              <a:rPr lang="en-US" sz="1200" dirty="0" err="1" smtClean="0">
                <a:latin typeface="Courier New" pitchFamily="49" charset="0"/>
                <a:cs typeface="Courier New" pitchFamily="49" charset="0"/>
              </a:rPr>
              <a:t>column_list</a:t>
            </a:r>
            <a:r>
              <a:rPr lang="en-US" sz="1200" dirty="0" smtClean="0">
                <a:latin typeface="Courier New" pitchFamily="49" charset="0"/>
                <a:cs typeface="Courier New" pitchFamily="49" charset="0"/>
              </a:rPr>
              <a:t>&gt;)</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  VALUES (&lt;</a:t>
            </a:r>
            <a:r>
              <a:rPr lang="en-US" sz="1200" dirty="0" err="1" smtClean="0">
                <a:latin typeface="Courier New" pitchFamily="49" charset="0"/>
                <a:cs typeface="Courier New" pitchFamily="49" charset="0"/>
              </a:rPr>
              <a:t>values_list</a:t>
            </a:r>
            <a:r>
              <a:rPr lang="en-US" sz="1200" dirty="0" smtClean="0">
                <a:latin typeface="Courier New" pitchFamily="49" charset="0"/>
                <a:cs typeface="Courier New" pitchFamily="49" charset="0"/>
              </a:rPr>
              <a:t>&gt;)</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WHEN (&lt;condition&gt;) THEN</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  INTO &lt;</a:t>
            </a:r>
            <a:r>
              <a:rPr lang="en-US" sz="1200" dirty="0" err="1" smtClean="0">
                <a:latin typeface="Courier New" pitchFamily="49" charset="0"/>
                <a:cs typeface="Courier New" pitchFamily="49" charset="0"/>
              </a:rPr>
              <a:t>table_name</a:t>
            </a:r>
            <a:r>
              <a:rPr lang="en-US" sz="1200" dirty="0" smtClean="0">
                <a:latin typeface="Courier New" pitchFamily="49" charset="0"/>
                <a:cs typeface="Courier New" pitchFamily="49" charset="0"/>
              </a:rPr>
              <a:t>&gt; (&lt;</a:t>
            </a:r>
            <a:r>
              <a:rPr lang="en-US" sz="1200" dirty="0" err="1" smtClean="0">
                <a:latin typeface="Courier New" pitchFamily="49" charset="0"/>
                <a:cs typeface="Courier New" pitchFamily="49" charset="0"/>
              </a:rPr>
              <a:t>column_list</a:t>
            </a:r>
            <a:r>
              <a:rPr lang="en-US" sz="1200" dirty="0" smtClean="0">
                <a:latin typeface="Courier New" pitchFamily="49" charset="0"/>
                <a:cs typeface="Courier New" pitchFamily="49" charset="0"/>
              </a:rPr>
              <a:t>&gt;)</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  VALUES (&lt;</a:t>
            </a:r>
            <a:r>
              <a:rPr lang="en-US" sz="1200" dirty="0" err="1" smtClean="0">
                <a:latin typeface="Courier New" pitchFamily="49" charset="0"/>
                <a:cs typeface="Courier New" pitchFamily="49" charset="0"/>
              </a:rPr>
              <a:t>values_list</a:t>
            </a:r>
            <a:r>
              <a:rPr lang="en-US" sz="1200" dirty="0" smtClean="0">
                <a:latin typeface="Courier New" pitchFamily="49" charset="0"/>
                <a:cs typeface="Courier New" pitchFamily="49" charset="0"/>
              </a:rPr>
              <a:t>&gt;)</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ELSE</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  INTO &lt;</a:t>
            </a:r>
            <a:r>
              <a:rPr lang="en-US" sz="1200" dirty="0" err="1" smtClean="0">
                <a:latin typeface="Courier New" pitchFamily="49" charset="0"/>
                <a:cs typeface="Courier New" pitchFamily="49" charset="0"/>
              </a:rPr>
              <a:t>table_name</a:t>
            </a:r>
            <a:r>
              <a:rPr lang="en-US" sz="1200" dirty="0" smtClean="0">
                <a:latin typeface="Courier New" pitchFamily="49" charset="0"/>
                <a:cs typeface="Courier New" pitchFamily="49" charset="0"/>
              </a:rPr>
              <a:t>&gt; (&lt;</a:t>
            </a:r>
            <a:r>
              <a:rPr lang="en-US" sz="1200" dirty="0" err="1" smtClean="0">
                <a:latin typeface="Courier New" pitchFamily="49" charset="0"/>
                <a:cs typeface="Courier New" pitchFamily="49" charset="0"/>
              </a:rPr>
              <a:t>column_list</a:t>
            </a:r>
            <a:r>
              <a:rPr lang="en-US" sz="1200" dirty="0" smtClean="0">
                <a:latin typeface="Courier New" pitchFamily="49" charset="0"/>
                <a:cs typeface="Courier New" pitchFamily="49" charset="0"/>
              </a:rPr>
              <a:t>&gt;)</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  VALUES (&lt;</a:t>
            </a:r>
            <a:r>
              <a:rPr lang="en-US" sz="1200" dirty="0" err="1" smtClean="0">
                <a:latin typeface="Courier New" pitchFamily="49" charset="0"/>
                <a:cs typeface="Courier New" pitchFamily="49" charset="0"/>
              </a:rPr>
              <a:t>values_list</a:t>
            </a:r>
            <a:r>
              <a:rPr lang="en-US" sz="1200" dirty="0" smtClean="0">
                <a:latin typeface="Courier New" pitchFamily="49" charset="0"/>
                <a:cs typeface="Courier New" pitchFamily="49" charset="0"/>
              </a:rPr>
              <a:t>&gt;)</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SELECT &lt;</a:t>
            </a:r>
            <a:r>
              <a:rPr lang="en-US" sz="1200" dirty="0" err="1" smtClean="0">
                <a:latin typeface="Courier New" pitchFamily="49" charset="0"/>
                <a:cs typeface="Courier New" pitchFamily="49" charset="0"/>
              </a:rPr>
              <a:t>column_list</a:t>
            </a:r>
            <a:r>
              <a:rPr lang="en-US" sz="1200" dirty="0" smtClean="0">
                <a:latin typeface="Courier New" pitchFamily="49" charset="0"/>
                <a:cs typeface="Courier New" pitchFamily="49" charset="0"/>
              </a:rPr>
              <a:t>&gt; FROM &lt;</a:t>
            </a:r>
            <a:r>
              <a:rPr lang="en-US" sz="1200" dirty="0" err="1" smtClean="0">
                <a:latin typeface="Courier New" pitchFamily="49" charset="0"/>
                <a:cs typeface="Courier New" pitchFamily="49" charset="0"/>
              </a:rPr>
              <a:t>table_name</a:t>
            </a:r>
            <a:r>
              <a:rPr lang="en-US" sz="1200" dirty="0" smtClean="0">
                <a:latin typeface="Courier New" pitchFamily="49" charset="0"/>
                <a:cs typeface="Courier New" pitchFamily="49" charset="0"/>
              </a:rPr>
              <a:t>&gt;;</a:t>
            </a:r>
            <a:endParaRPr lang="en-US" sz="1200" dirty="0">
              <a:latin typeface="Courier New" pitchFamily="49" charset="0"/>
              <a:cs typeface="Courier New" pitchFamily="49" charset="0"/>
            </a:endParaRPr>
          </a:p>
        </p:txBody>
      </p:sp>
      <p:sp>
        <p:nvSpPr>
          <p:cNvPr id="7" name="TextBox 6"/>
          <p:cNvSpPr txBox="1"/>
          <p:nvPr/>
        </p:nvSpPr>
        <p:spPr>
          <a:xfrm>
            <a:off x="2240280" y="3581400"/>
            <a:ext cx="4663440" cy="2677656"/>
          </a:xfrm>
          <a:prstGeom prst="rect">
            <a:avLst/>
          </a:prstGeom>
          <a:solidFill>
            <a:schemeClr val="bg1">
              <a:lumMod val="95000"/>
            </a:schemeClr>
          </a:solidFill>
          <a:ln>
            <a:solidFill>
              <a:schemeClr val="tx1"/>
            </a:solidFill>
          </a:ln>
        </p:spPr>
        <p:txBody>
          <a:bodyPr wrap="none" rtlCol="0">
            <a:spAutoFit/>
          </a:bodyPr>
          <a:lstStyle/>
          <a:p>
            <a:r>
              <a:rPr lang="en-US" sz="1200" b="1" dirty="0" smtClean="0">
                <a:solidFill>
                  <a:srgbClr val="CC0066"/>
                </a:solidFill>
                <a:latin typeface="Courier New" pitchFamily="49" charset="0"/>
                <a:cs typeface="Courier New" pitchFamily="49" charset="0"/>
              </a:rPr>
              <a:t>INSERT</a:t>
            </a:r>
            <a:r>
              <a:rPr lang="en-US" sz="1200" dirty="0" smtClean="0">
                <a:latin typeface="Courier New" pitchFamily="49" charset="0"/>
                <a:cs typeface="Courier New" pitchFamily="49" charset="0"/>
              </a:rPr>
              <a:t/>
            </a:r>
            <a:br>
              <a:rPr lang="en-US" sz="1200" dirty="0" smtClean="0">
                <a:latin typeface="Courier New" pitchFamily="49" charset="0"/>
                <a:cs typeface="Courier New" pitchFamily="49" charset="0"/>
              </a:rPr>
            </a:br>
            <a:r>
              <a:rPr lang="en-US" sz="1200" b="1" dirty="0" smtClean="0">
                <a:solidFill>
                  <a:srgbClr val="CC0066"/>
                </a:solidFill>
                <a:latin typeface="Courier New" pitchFamily="49" charset="0"/>
                <a:cs typeface="Courier New" pitchFamily="49" charset="0"/>
              </a:rPr>
              <a:t>WHEN</a:t>
            </a:r>
            <a:r>
              <a:rPr lang="en-US" sz="1200" dirty="0" smtClean="0">
                <a:latin typeface="Courier New" pitchFamily="49" charset="0"/>
                <a:cs typeface="Courier New" pitchFamily="49" charset="0"/>
              </a:rPr>
              <a:t> (</a:t>
            </a:r>
            <a:r>
              <a:rPr lang="en-US" sz="1200" dirty="0" err="1" smtClean="0">
                <a:latin typeface="Courier New" pitchFamily="49" charset="0"/>
                <a:cs typeface="Courier New" pitchFamily="49" charset="0"/>
              </a:rPr>
              <a:t>deptno</a:t>
            </a:r>
            <a:r>
              <a:rPr lang="en-US" sz="1200" dirty="0" smtClean="0">
                <a:latin typeface="Courier New" pitchFamily="49" charset="0"/>
                <a:cs typeface="Courier New" pitchFamily="49" charset="0"/>
              </a:rPr>
              <a:t>=10) THEN</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  INTO emp_10 (</a:t>
            </a:r>
            <a:r>
              <a:rPr lang="en-US" sz="1200" dirty="0" err="1" smtClean="0">
                <a:latin typeface="Courier New" pitchFamily="49" charset="0"/>
                <a:cs typeface="Courier New" pitchFamily="49" charset="0"/>
              </a:rPr>
              <a:t>empno,ename,job,mgr,sal,deptno</a:t>
            </a:r>
            <a:r>
              <a:rPr lang="en-US" sz="1200" dirty="0" smtClean="0">
                <a:latin typeface="Courier New" pitchFamily="49" charset="0"/>
                <a:cs typeface="Courier New" pitchFamily="49" charset="0"/>
              </a:rPr>
              <a:t>)</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  VALUES (</a:t>
            </a:r>
            <a:r>
              <a:rPr lang="en-US" sz="1200" dirty="0" err="1" smtClean="0">
                <a:latin typeface="Courier New" pitchFamily="49" charset="0"/>
                <a:cs typeface="Courier New" pitchFamily="49" charset="0"/>
              </a:rPr>
              <a:t>empno,ename,job,mgr,sal,deptno</a:t>
            </a:r>
            <a:r>
              <a:rPr lang="en-US" sz="1200" dirty="0" smtClean="0">
                <a:latin typeface="Courier New" pitchFamily="49" charset="0"/>
                <a:cs typeface="Courier New" pitchFamily="49" charset="0"/>
              </a:rPr>
              <a:t>)</a:t>
            </a:r>
            <a:br>
              <a:rPr lang="en-US" sz="1200" dirty="0" smtClean="0">
                <a:latin typeface="Courier New" pitchFamily="49" charset="0"/>
                <a:cs typeface="Courier New" pitchFamily="49" charset="0"/>
              </a:rPr>
            </a:br>
            <a:r>
              <a:rPr lang="en-US" sz="1200" b="1" dirty="0" smtClean="0">
                <a:solidFill>
                  <a:srgbClr val="CC0066"/>
                </a:solidFill>
                <a:latin typeface="Courier New" pitchFamily="49" charset="0"/>
                <a:cs typeface="Courier New" pitchFamily="49" charset="0"/>
              </a:rPr>
              <a:t>WHEN</a:t>
            </a:r>
            <a:r>
              <a:rPr lang="en-US" sz="1200" dirty="0" smtClean="0">
                <a:latin typeface="Courier New" pitchFamily="49" charset="0"/>
                <a:cs typeface="Courier New" pitchFamily="49" charset="0"/>
              </a:rPr>
              <a:t> (</a:t>
            </a:r>
            <a:r>
              <a:rPr lang="en-US" sz="1200" dirty="0" err="1" smtClean="0">
                <a:latin typeface="Courier New" pitchFamily="49" charset="0"/>
                <a:cs typeface="Courier New" pitchFamily="49" charset="0"/>
              </a:rPr>
              <a:t>deptno</a:t>
            </a:r>
            <a:r>
              <a:rPr lang="en-US" sz="1200" dirty="0" smtClean="0">
                <a:latin typeface="Courier New" pitchFamily="49" charset="0"/>
                <a:cs typeface="Courier New" pitchFamily="49" charset="0"/>
              </a:rPr>
              <a:t>=20) THEN</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  INTO emp_20 (</a:t>
            </a:r>
            <a:r>
              <a:rPr lang="en-US" sz="1200" dirty="0" err="1" smtClean="0">
                <a:latin typeface="Courier New" pitchFamily="49" charset="0"/>
                <a:cs typeface="Courier New" pitchFamily="49" charset="0"/>
              </a:rPr>
              <a:t>empno,ename,job,mgr,sal,deptno</a:t>
            </a:r>
            <a:r>
              <a:rPr lang="en-US" sz="1200" dirty="0" smtClean="0">
                <a:latin typeface="Courier New" pitchFamily="49" charset="0"/>
                <a:cs typeface="Courier New" pitchFamily="49" charset="0"/>
              </a:rPr>
              <a:t>)</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  VALUES (</a:t>
            </a:r>
            <a:r>
              <a:rPr lang="en-US" sz="1200" dirty="0" err="1" smtClean="0">
                <a:latin typeface="Courier New" pitchFamily="49" charset="0"/>
                <a:cs typeface="Courier New" pitchFamily="49" charset="0"/>
              </a:rPr>
              <a:t>empno,ename,job,mgr,sal,deptno</a:t>
            </a:r>
            <a:r>
              <a:rPr lang="en-US" sz="1200" dirty="0" smtClean="0">
                <a:latin typeface="Courier New" pitchFamily="49" charset="0"/>
                <a:cs typeface="Courier New" pitchFamily="49" charset="0"/>
              </a:rPr>
              <a:t>)</a:t>
            </a:r>
            <a:br>
              <a:rPr lang="en-US" sz="1200" dirty="0" smtClean="0">
                <a:latin typeface="Courier New" pitchFamily="49" charset="0"/>
                <a:cs typeface="Courier New" pitchFamily="49" charset="0"/>
              </a:rPr>
            </a:br>
            <a:r>
              <a:rPr lang="en-US" sz="1200" b="1" dirty="0" smtClean="0">
                <a:solidFill>
                  <a:srgbClr val="CC0066"/>
                </a:solidFill>
                <a:latin typeface="Courier New" pitchFamily="49" charset="0"/>
                <a:cs typeface="Courier New" pitchFamily="49" charset="0"/>
              </a:rPr>
              <a:t>WHEN</a:t>
            </a:r>
            <a:r>
              <a:rPr lang="en-US" sz="1200" dirty="0" smtClean="0">
                <a:latin typeface="Courier New" pitchFamily="49" charset="0"/>
                <a:cs typeface="Courier New" pitchFamily="49" charset="0"/>
              </a:rPr>
              <a:t> (</a:t>
            </a:r>
            <a:r>
              <a:rPr lang="en-US" sz="1200" dirty="0" err="1" smtClean="0">
                <a:latin typeface="Courier New" pitchFamily="49" charset="0"/>
                <a:cs typeface="Courier New" pitchFamily="49" charset="0"/>
              </a:rPr>
              <a:t>deptno</a:t>
            </a:r>
            <a:r>
              <a:rPr lang="en-US" sz="1200" dirty="0" smtClean="0">
                <a:latin typeface="Courier New" pitchFamily="49" charset="0"/>
                <a:cs typeface="Courier New" pitchFamily="49" charset="0"/>
              </a:rPr>
              <a:t>=30) THEN</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  INTO emp_30 (</a:t>
            </a:r>
            <a:r>
              <a:rPr lang="en-US" sz="1200" dirty="0" err="1" smtClean="0">
                <a:latin typeface="Courier New" pitchFamily="49" charset="0"/>
                <a:cs typeface="Courier New" pitchFamily="49" charset="0"/>
              </a:rPr>
              <a:t>empno,ename,job,mgr,sal,deptno</a:t>
            </a:r>
            <a:r>
              <a:rPr lang="en-US" sz="1200" dirty="0" smtClean="0">
                <a:latin typeface="Courier New" pitchFamily="49" charset="0"/>
                <a:cs typeface="Courier New" pitchFamily="49" charset="0"/>
              </a:rPr>
              <a:t>)</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  VALUES (</a:t>
            </a:r>
            <a:r>
              <a:rPr lang="en-US" sz="1200" dirty="0" err="1" smtClean="0">
                <a:latin typeface="Courier New" pitchFamily="49" charset="0"/>
                <a:cs typeface="Courier New" pitchFamily="49" charset="0"/>
              </a:rPr>
              <a:t>empno,ename,job,mgr,sal,deptno</a:t>
            </a:r>
            <a:r>
              <a:rPr lang="en-US" sz="1200" dirty="0" smtClean="0">
                <a:latin typeface="Courier New" pitchFamily="49" charset="0"/>
                <a:cs typeface="Courier New" pitchFamily="49" charset="0"/>
              </a:rPr>
              <a:t>)</a:t>
            </a:r>
            <a:br>
              <a:rPr lang="en-US" sz="1200" dirty="0" smtClean="0">
                <a:latin typeface="Courier New" pitchFamily="49" charset="0"/>
                <a:cs typeface="Courier New" pitchFamily="49" charset="0"/>
              </a:rPr>
            </a:br>
            <a:r>
              <a:rPr lang="en-US" sz="1200" b="1" dirty="0" smtClean="0">
                <a:solidFill>
                  <a:srgbClr val="CC0066"/>
                </a:solidFill>
                <a:latin typeface="Courier New" pitchFamily="49" charset="0"/>
                <a:cs typeface="Courier New" pitchFamily="49" charset="0"/>
              </a:rPr>
              <a:t>ELSE</a:t>
            </a:r>
            <a:r>
              <a:rPr lang="en-US" sz="1200" dirty="0" smtClean="0">
                <a:latin typeface="Courier New" pitchFamily="49" charset="0"/>
                <a:cs typeface="Courier New" pitchFamily="49" charset="0"/>
              </a:rPr>
              <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  INTO leftover (</a:t>
            </a:r>
            <a:r>
              <a:rPr lang="en-US" sz="1200" dirty="0" err="1" smtClean="0">
                <a:latin typeface="Courier New" pitchFamily="49" charset="0"/>
                <a:cs typeface="Courier New" pitchFamily="49" charset="0"/>
              </a:rPr>
              <a:t>empno,ename,job,mgr,sal,deptno</a:t>
            </a:r>
            <a:r>
              <a:rPr lang="en-US" sz="1200" dirty="0" smtClean="0">
                <a:latin typeface="Courier New" pitchFamily="49" charset="0"/>
                <a:cs typeface="Courier New" pitchFamily="49" charset="0"/>
              </a:rPr>
              <a:t>)</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  VALUES (</a:t>
            </a:r>
            <a:r>
              <a:rPr lang="en-US" sz="1200" dirty="0" err="1" smtClean="0">
                <a:latin typeface="Courier New" pitchFamily="49" charset="0"/>
                <a:cs typeface="Courier New" pitchFamily="49" charset="0"/>
              </a:rPr>
              <a:t>empno,ename,job,mgr,sal,deptno</a:t>
            </a:r>
            <a:r>
              <a:rPr lang="en-US" sz="1200" dirty="0" smtClean="0">
                <a:latin typeface="Courier New" pitchFamily="49" charset="0"/>
                <a:cs typeface="Courier New" pitchFamily="49" charset="0"/>
              </a:rPr>
              <a:t>)</a:t>
            </a:r>
            <a:br>
              <a:rPr lang="en-US" sz="1200" dirty="0" smtClean="0">
                <a:latin typeface="Courier New" pitchFamily="49" charset="0"/>
                <a:cs typeface="Courier New" pitchFamily="49" charset="0"/>
              </a:rPr>
            </a:br>
            <a:r>
              <a:rPr lang="en-US" sz="1200" b="1" dirty="0" smtClean="0">
                <a:solidFill>
                  <a:srgbClr val="CC0066"/>
                </a:solidFill>
                <a:latin typeface="Courier New" pitchFamily="49" charset="0"/>
                <a:cs typeface="Courier New" pitchFamily="49" charset="0"/>
              </a:rPr>
              <a:t>SELECT</a:t>
            </a:r>
            <a:r>
              <a:rPr lang="en-US" sz="1200" dirty="0" smtClean="0">
                <a:latin typeface="Courier New" pitchFamily="49" charset="0"/>
                <a:cs typeface="Courier New" pitchFamily="49" charset="0"/>
              </a:rPr>
              <a:t> * FROM </a:t>
            </a:r>
            <a:r>
              <a:rPr lang="en-US" sz="1200" dirty="0" err="1" smtClean="0">
                <a:latin typeface="Courier New" pitchFamily="49" charset="0"/>
                <a:cs typeface="Courier New" pitchFamily="49" charset="0"/>
              </a:rPr>
              <a:t>emp</a:t>
            </a:r>
            <a:r>
              <a:rPr lang="en-US" sz="1200" dirty="0" smtClean="0">
                <a:latin typeface="Courier New" pitchFamily="49" charset="0"/>
                <a:cs typeface="Courier New" pitchFamily="49" charset="0"/>
              </a:rPr>
              <a:t>;</a:t>
            </a:r>
            <a:endParaRPr lang="en-US" sz="1200" dirty="0">
              <a:latin typeface="Courier New" pitchFamily="49" charset="0"/>
              <a:cs typeface="Courier New" pitchFamily="49" charset="0"/>
            </a:endParaRPr>
          </a:p>
        </p:txBody>
      </p:sp>
    </p:spTree>
    <p:extLst>
      <p:ext uri="{BB962C8B-B14F-4D97-AF65-F5344CB8AC3E}">
        <p14:creationId xmlns:p14="http://schemas.microsoft.com/office/powerpoint/2010/main" xmlns="" val="297461522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smtClean="0"/>
              <a:t>INSERT ALL</a:t>
            </a:r>
            <a:endParaRPr lang="en-US" dirty="0"/>
          </a:p>
        </p:txBody>
      </p:sp>
      <p:sp>
        <p:nvSpPr>
          <p:cNvPr id="5" name="Text Placeholder 4"/>
          <p:cNvSpPr>
            <a:spLocks noGrp="1"/>
          </p:cNvSpPr>
          <p:nvPr>
            <p:ph type="body" sz="quarter" idx="11"/>
          </p:nvPr>
        </p:nvSpPr>
        <p:spPr>
          <a:xfrm>
            <a:off x="457200" y="762000"/>
            <a:ext cx="8229600" cy="1295400"/>
          </a:xfrm>
        </p:spPr>
        <p:txBody>
          <a:bodyPr/>
          <a:lstStyle/>
          <a:p>
            <a:r>
              <a:rPr lang="en-US" dirty="0" smtClean="0"/>
              <a:t>Use this syntax to unconditionally insert data into multiple tables</a:t>
            </a:r>
          </a:p>
          <a:p>
            <a:r>
              <a:rPr lang="en-US" dirty="0" smtClean="0"/>
              <a:t>Note that some columns go into one table ... others into both</a:t>
            </a:r>
          </a:p>
        </p:txBody>
      </p:sp>
      <p:sp>
        <p:nvSpPr>
          <p:cNvPr id="6" name="TextBox 5"/>
          <p:cNvSpPr txBox="1"/>
          <p:nvPr/>
        </p:nvSpPr>
        <p:spPr>
          <a:xfrm>
            <a:off x="1554480" y="2209800"/>
            <a:ext cx="6035040" cy="1015663"/>
          </a:xfrm>
          <a:prstGeom prst="rect">
            <a:avLst/>
          </a:prstGeom>
          <a:solidFill>
            <a:schemeClr val="bg1">
              <a:lumMod val="95000"/>
            </a:schemeClr>
          </a:solidFill>
          <a:ln>
            <a:solidFill>
              <a:schemeClr val="tx1"/>
            </a:solidFill>
          </a:ln>
        </p:spPr>
        <p:txBody>
          <a:bodyPr wrap="none" rtlCol="0">
            <a:spAutoFit/>
          </a:bodyPr>
          <a:lstStyle/>
          <a:p>
            <a:r>
              <a:rPr lang="en-US" sz="1200" dirty="0" smtClean="0">
                <a:latin typeface="Courier New" pitchFamily="49" charset="0"/>
                <a:cs typeface="Courier New" pitchFamily="49" charset="0"/>
              </a:rPr>
              <a:t>INSERT ALL</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INTO &lt;</a:t>
            </a:r>
            <a:r>
              <a:rPr lang="en-US" sz="1200" dirty="0" err="1" smtClean="0">
                <a:latin typeface="Courier New" pitchFamily="49" charset="0"/>
                <a:cs typeface="Courier New" pitchFamily="49" charset="0"/>
              </a:rPr>
              <a:t>table_name</a:t>
            </a:r>
            <a:r>
              <a:rPr lang="en-US" sz="1200" dirty="0" smtClean="0">
                <a:latin typeface="Courier New" pitchFamily="49" charset="0"/>
                <a:cs typeface="Courier New" pitchFamily="49" charset="0"/>
              </a:rPr>
              <a:t>&gt; VALUES &lt;</a:t>
            </a:r>
            <a:r>
              <a:rPr lang="en-US" sz="1200" dirty="0" err="1" smtClean="0">
                <a:latin typeface="Courier New" pitchFamily="49" charset="0"/>
                <a:cs typeface="Courier New" pitchFamily="49" charset="0"/>
              </a:rPr>
              <a:t>column_name_list</a:t>
            </a:r>
            <a:r>
              <a:rPr lang="en-US" sz="1200" dirty="0" smtClean="0">
                <a:latin typeface="Courier New" pitchFamily="49" charset="0"/>
                <a:cs typeface="Courier New" pitchFamily="49" charset="0"/>
              </a:rPr>
              <a:t>)</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INTO &lt;</a:t>
            </a:r>
            <a:r>
              <a:rPr lang="en-US" sz="1200" dirty="0" err="1" smtClean="0">
                <a:latin typeface="Courier New" pitchFamily="49" charset="0"/>
                <a:cs typeface="Courier New" pitchFamily="49" charset="0"/>
              </a:rPr>
              <a:t>table_name</a:t>
            </a:r>
            <a:r>
              <a:rPr lang="en-US" sz="1200" dirty="0" smtClean="0">
                <a:latin typeface="Courier New" pitchFamily="49" charset="0"/>
                <a:cs typeface="Courier New" pitchFamily="49" charset="0"/>
              </a:rPr>
              <a:t>&gt; VALUES &lt;</a:t>
            </a:r>
            <a:r>
              <a:rPr lang="en-US" sz="1200" dirty="0" err="1" smtClean="0">
                <a:latin typeface="Courier New" pitchFamily="49" charset="0"/>
                <a:cs typeface="Courier New" pitchFamily="49" charset="0"/>
              </a:rPr>
              <a:t>column_name_list</a:t>
            </a:r>
            <a:r>
              <a:rPr lang="en-US" sz="1200" dirty="0" smtClean="0">
                <a:latin typeface="Courier New" pitchFamily="49" charset="0"/>
                <a:cs typeface="Courier New" pitchFamily="49" charset="0"/>
              </a:rPr>
              <a:t>)</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&lt;SELECT Statement&gt;;</a:t>
            </a:r>
            <a:endParaRPr lang="en-US" sz="1200" dirty="0">
              <a:latin typeface="Courier New" pitchFamily="49" charset="0"/>
              <a:cs typeface="Courier New" pitchFamily="49" charset="0"/>
            </a:endParaRPr>
          </a:p>
        </p:txBody>
      </p:sp>
      <p:sp>
        <p:nvSpPr>
          <p:cNvPr id="7" name="TextBox 6"/>
          <p:cNvSpPr txBox="1"/>
          <p:nvPr/>
        </p:nvSpPr>
        <p:spPr>
          <a:xfrm>
            <a:off x="1550980" y="3429000"/>
            <a:ext cx="6035040" cy="1015663"/>
          </a:xfrm>
          <a:prstGeom prst="rect">
            <a:avLst/>
          </a:prstGeom>
          <a:solidFill>
            <a:schemeClr val="bg1">
              <a:lumMod val="95000"/>
            </a:schemeClr>
          </a:solidFill>
          <a:ln>
            <a:solidFill>
              <a:schemeClr val="tx1"/>
            </a:solidFill>
          </a:ln>
        </p:spPr>
        <p:txBody>
          <a:bodyPr wrap="none" rtlCol="0">
            <a:spAutoFit/>
          </a:bodyPr>
          <a:lstStyle/>
          <a:p>
            <a:r>
              <a:rPr lang="en-US" sz="1200" b="1" dirty="0" smtClean="0">
                <a:solidFill>
                  <a:srgbClr val="CC0066"/>
                </a:solidFill>
                <a:latin typeface="Courier New" pitchFamily="49" charset="0"/>
                <a:cs typeface="Courier New" pitchFamily="49" charset="0"/>
              </a:rPr>
              <a:t>INSERT ALL</a:t>
            </a:r>
            <a:r>
              <a:rPr lang="en-US" sz="1200" dirty="0" smtClean="0">
                <a:latin typeface="Courier New" pitchFamily="49" charset="0"/>
                <a:cs typeface="Courier New" pitchFamily="49" charset="0"/>
              </a:rPr>
              <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  </a:t>
            </a:r>
            <a:r>
              <a:rPr lang="en-US" sz="1200" b="1" dirty="0" smtClean="0">
                <a:solidFill>
                  <a:srgbClr val="CC0066"/>
                </a:solidFill>
                <a:latin typeface="Courier New" pitchFamily="49" charset="0"/>
                <a:cs typeface="Courier New" pitchFamily="49" charset="0"/>
              </a:rPr>
              <a:t>INTO</a:t>
            </a:r>
            <a:r>
              <a:rPr lang="en-US" sz="1200" dirty="0" smtClean="0">
                <a:latin typeface="Courier New" pitchFamily="49" charset="0"/>
                <a:cs typeface="Courier New" pitchFamily="49" charset="0"/>
              </a:rPr>
              <a:t> </a:t>
            </a:r>
            <a:r>
              <a:rPr lang="en-US" sz="1200" dirty="0" err="1" smtClean="0">
                <a:latin typeface="Courier New" pitchFamily="49" charset="0"/>
                <a:cs typeface="Courier New" pitchFamily="49" charset="0"/>
              </a:rPr>
              <a:t>ap_cust</a:t>
            </a:r>
            <a:r>
              <a:rPr lang="en-US" sz="1200" dirty="0" smtClean="0">
                <a:latin typeface="Courier New" pitchFamily="49" charset="0"/>
                <a:cs typeface="Courier New" pitchFamily="49" charset="0"/>
              </a:rPr>
              <a:t> VALUES (</a:t>
            </a:r>
            <a:r>
              <a:rPr lang="en-US" sz="1200" dirty="0" err="1" smtClean="0">
                <a:latin typeface="Courier New" pitchFamily="49" charset="0"/>
                <a:cs typeface="Courier New" pitchFamily="49" charset="0"/>
              </a:rPr>
              <a:t>customer_id</a:t>
            </a:r>
            <a:r>
              <a:rPr lang="en-US" sz="1200" dirty="0" smtClean="0">
                <a:latin typeface="Courier New" pitchFamily="49" charset="0"/>
                <a:cs typeface="Courier New" pitchFamily="49" charset="0"/>
              </a:rPr>
              <a:t>, </a:t>
            </a:r>
            <a:r>
              <a:rPr lang="en-US" sz="1200" b="1" dirty="0" err="1" smtClean="0">
                <a:solidFill>
                  <a:srgbClr val="7030A0"/>
                </a:solidFill>
                <a:latin typeface="Courier New" pitchFamily="49" charset="0"/>
                <a:cs typeface="Courier New" pitchFamily="49" charset="0"/>
              </a:rPr>
              <a:t>program_id</a:t>
            </a:r>
            <a:r>
              <a:rPr lang="en-US" sz="1200" dirty="0" smtClean="0">
                <a:latin typeface="Courier New" pitchFamily="49" charset="0"/>
                <a:cs typeface="Courier New" pitchFamily="49" charset="0"/>
              </a:rPr>
              <a:t>, </a:t>
            </a:r>
            <a:r>
              <a:rPr lang="en-US" sz="1200" dirty="0" err="1" smtClean="0">
                <a:latin typeface="Courier New" pitchFamily="49" charset="0"/>
                <a:cs typeface="Courier New" pitchFamily="49" charset="0"/>
              </a:rPr>
              <a:t>delivered_date</a:t>
            </a:r>
            <a:r>
              <a:rPr lang="en-US" sz="1200" dirty="0" smtClean="0">
                <a:latin typeface="Courier New" pitchFamily="49" charset="0"/>
                <a:cs typeface="Courier New" pitchFamily="49" charset="0"/>
              </a:rPr>
              <a:t>)</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  </a:t>
            </a:r>
            <a:r>
              <a:rPr lang="en-US" sz="1200" b="1" dirty="0" smtClean="0">
                <a:solidFill>
                  <a:srgbClr val="CC0066"/>
                </a:solidFill>
                <a:latin typeface="Courier New" pitchFamily="49" charset="0"/>
                <a:cs typeface="Courier New" pitchFamily="49" charset="0"/>
              </a:rPr>
              <a:t>INTO</a:t>
            </a:r>
            <a:r>
              <a:rPr lang="en-US" sz="1200" dirty="0" smtClean="0">
                <a:latin typeface="Courier New" pitchFamily="49" charset="0"/>
                <a:cs typeface="Courier New" pitchFamily="49" charset="0"/>
              </a:rPr>
              <a:t> </a:t>
            </a:r>
            <a:r>
              <a:rPr lang="en-US" sz="1200" dirty="0" err="1" smtClean="0">
                <a:latin typeface="Courier New" pitchFamily="49" charset="0"/>
                <a:cs typeface="Courier New" pitchFamily="49" charset="0"/>
              </a:rPr>
              <a:t>ap_orders</a:t>
            </a:r>
            <a:r>
              <a:rPr lang="en-US" sz="1200" dirty="0" smtClean="0">
                <a:latin typeface="Courier New" pitchFamily="49" charset="0"/>
                <a:cs typeface="Courier New" pitchFamily="49" charset="0"/>
              </a:rPr>
              <a:t> VALUES (</a:t>
            </a:r>
            <a:r>
              <a:rPr lang="en-US" sz="1200" dirty="0" err="1" smtClean="0">
                <a:latin typeface="Courier New" pitchFamily="49" charset="0"/>
                <a:cs typeface="Courier New" pitchFamily="49" charset="0"/>
              </a:rPr>
              <a:t>order_date</a:t>
            </a:r>
            <a:r>
              <a:rPr lang="en-US" sz="1200" dirty="0" smtClean="0">
                <a:latin typeface="Courier New" pitchFamily="49" charset="0"/>
                <a:cs typeface="Courier New" pitchFamily="49" charset="0"/>
              </a:rPr>
              <a:t>, </a:t>
            </a:r>
            <a:r>
              <a:rPr lang="en-US" sz="1200" b="1" dirty="0" err="1" smtClean="0">
                <a:solidFill>
                  <a:srgbClr val="7030A0"/>
                </a:solidFill>
                <a:latin typeface="Courier New" pitchFamily="49" charset="0"/>
                <a:cs typeface="Courier New" pitchFamily="49" charset="0"/>
              </a:rPr>
              <a:t>program_id</a:t>
            </a:r>
            <a:r>
              <a:rPr lang="en-US" sz="1200" dirty="0" smtClean="0">
                <a:latin typeface="Courier New" pitchFamily="49" charset="0"/>
                <a:cs typeface="Courier New" pitchFamily="49" charset="0"/>
              </a:rPr>
              <a:t>)</a:t>
            </a:r>
            <a:br>
              <a:rPr lang="en-US" sz="1200" dirty="0" smtClean="0">
                <a:latin typeface="Courier New" pitchFamily="49" charset="0"/>
                <a:cs typeface="Courier New" pitchFamily="49" charset="0"/>
              </a:rPr>
            </a:br>
            <a:r>
              <a:rPr lang="en-US" sz="1200" b="1" dirty="0" smtClean="0">
                <a:solidFill>
                  <a:srgbClr val="CC0066"/>
                </a:solidFill>
                <a:latin typeface="Courier New" pitchFamily="49" charset="0"/>
                <a:cs typeface="Courier New" pitchFamily="49" charset="0"/>
              </a:rPr>
              <a:t>SELECT</a:t>
            </a:r>
            <a:r>
              <a:rPr lang="en-US" sz="1200" dirty="0" smtClean="0">
                <a:latin typeface="Courier New" pitchFamily="49" charset="0"/>
                <a:cs typeface="Courier New" pitchFamily="49" charset="0"/>
              </a:rPr>
              <a:t> </a:t>
            </a:r>
            <a:r>
              <a:rPr lang="en-US" sz="1200" dirty="0" err="1" smtClean="0">
                <a:latin typeface="Courier New" pitchFamily="49" charset="0"/>
                <a:cs typeface="Courier New" pitchFamily="49" charset="0"/>
              </a:rPr>
              <a:t>program_id</a:t>
            </a:r>
            <a:r>
              <a:rPr lang="en-US" sz="1200" dirty="0" smtClean="0">
                <a:latin typeface="Courier New" pitchFamily="49" charset="0"/>
                <a:cs typeface="Courier New" pitchFamily="49" charset="0"/>
              </a:rPr>
              <a:t>, </a:t>
            </a:r>
            <a:r>
              <a:rPr lang="en-US" sz="1200" dirty="0" err="1" smtClean="0">
                <a:latin typeface="Courier New" pitchFamily="49" charset="0"/>
                <a:cs typeface="Courier New" pitchFamily="49" charset="0"/>
              </a:rPr>
              <a:t>delivered_date</a:t>
            </a:r>
            <a:r>
              <a:rPr lang="en-US" sz="1200" dirty="0" smtClean="0">
                <a:latin typeface="Courier New" pitchFamily="49" charset="0"/>
                <a:cs typeface="Courier New" pitchFamily="49" charset="0"/>
              </a:rPr>
              <a:t>, </a:t>
            </a:r>
            <a:r>
              <a:rPr lang="en-US" sz="1200" dirty="0" err="1" smtClean="0">
                <a:latin typeface="Courier New" pitchFamily="49" charset="0"/>
                <a:cs typeface="Courier New" pitchFamily="49" charset="0"/>
              </a:rPr>
              <a:t>customer_id</a:t>
            </a:r>
            <a:r>
              <a:rPr lang="en-US" sz="1200" dirty="0" smtClean="0">
                <a:latin typeface="Courier New" pitchFamily="49" charset="0"/>
                <a:cs typeface="Courier New" pitchFamily="49" charset="0"/>
              </a:rPr>
              <a:t>, </a:t>
            </a:r>
            <a:r>
              <a:rPr lang="en-US" sz="1200" dirty="0" err="1" smtClean="0">
                <a:latin typeface="Courier New" pitchFamily="49" charset="0"/>
                <a:cs typeface="Courier New" pitchFamily="49" charset="0"/>
              </a:rPr>
              <a:t>order_date</a:t>
            </a:r>
            <a:r>
              <a:rPr lang="en-US" sz="1200" dirty="0" smtClean="0">
                <a:latin typeface="Courier New" pitchFamily="49" charset="0"/>
                <a:cs typeface="Courier New" pitchFamily="49" charset="0"/>
              </a:rPr>
              <a:t/>
            </a:r>
            <a:br>
              <a:rPr lang="en-US" sz="1200" dirty="0" smtClean="0">
                <a:latin typeface="Courier New" pitchFamily="49" charset="0"/>
                <a:cs typeface="Courier New" pitchFamily="49" charset="0"/>
              </a:rPr>
            </a:br>
            <a:r>
              <a:rPr lang="en-US" sz="1200" b="1" dirty="0" smtClean="0">
                <a:solidFill>
                  <a:srgbClr val="CC0066"/>
                </a:solidFill>
                <a:latin typeface="Courier New" pitchFamily="49" charset="0"/>
                <a:cs typeface="Courier New" pitchFamily="49" charset="0"/>
              </a:rPr>
              <a:t>FROM</a:t>
            </a:r>
            <a:r>
              <a:rPr lang="en-US" sz="1200" dirty="0" smtClean="0">
                <a:latin typeface="Courier New" pitchFamily="49" charset="0"/>
                <a:cs typeface="Courier New" pitchFamily="49" charset="0"/>
              </a:rPr>
              <a:t> airplanes;</a:t>
            </a:r>
            <a:endParaRPr lang="en-US" sz="1200" dirty="0">
              <a:latin typeface="Courier New" pitchFamily="49" charset="0"/>
              <a:cs typeface="Courier New" pitchFamily="49" charset="0"/>
            </a:endParaRPr>
          </a:p>
        </p:txBody>
      </p:sp>
    </p:spTree>
    <p:extLst>
      <p:ext uri="{BB962C8B-B14F-4D97-AF65-F5344CB8AC3E}">
        <p14:creationId xmlns:p14="http://schemas.microsoft.com/office/powerpoint/2010/main" xmlns="" val="29746152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415925" y="1042988"/>
            <a:ext cx="8310563" cy="4770437"/>
          </a:xfrm>
          <a:prstGeom prst="rect">
            <a:avLst/>
          </a:prstGeom>
          <a:noFill/>
          <a:ln w="9525">
            <a:solidFill>
              <a:schemeClr val="tx1"/>
            </a:solidFill>
            <a:miter lim="800000"/>
            <a:headEnd/>
            <a:tailEnd/>
          </a:ln>
          <a:effectLst/>
        </p:spPr>
      </p:pic>
      <p:sp>
        <p:nvSpPr>
          <p:cNvPr id="6" name="Text Placeholder 5"/>
          <p:cNvSpPr>
            <a:spLocks noGrp="1"/>
          </p:cNvSpPr>
          <p:nvPr>
            <p:ph type="body" sz="quarter" idx="10"/>
          </p:nvPr>
        </p:nvSpPr>
        <p:spPr/>
        <p:txBody>
          <a:bodyPr/>
          <a:lstStyle/>
          <a:p>
            <a:r>
              <a:rPr lang="en-US" dirty="0" smtClean="0"/>
              <a:t>cd $MORGAN_BASE</a:t>
            </a:r>
            <a:endParaRPr lang="en-US" dirty="0"/>
          </a:p>
        </p:txBody>
      </p:sp>
      <p:sp>
        <p:nvSpPr>
          <p:cNvPr id="4100" name="Oval 4"/>
          <p:cNvSpPr>
            <a:spLocks noChangeArrowheads="1"/>
          </p:cNvSpPr>
          <p:nvPr/>
        </p:nvSpPr>
        <p:spPr bwMode="auto">
          <a:xfrm>
            <a:off x="2089116" y="3027357"/>
            <a:ext cx="152400" cy="152400"/>
          </a:xfrm>
          <a:prstGeom prst="ellipse">
            <a:avLst/>
          </a:prstGeom>
          <a:noFill/>
          <a:ln w="38100">
            <a:solidFill>
              <a:srgbClr val="D60093"/>
            </a:solidFill>
            <a:round/>
            <a:headEnd/>
            <a:tailEnd/>
          </a:ln>
        </p:spPr>
        <p:txBody>
          <a:bodyPr wrap="none" anchor="ctr">
            <a:spAutoFit/>
          </a:bodyPr>
          <a:lstStyle/>
          <a:p>
            <a:endParaRPr lang="en-US"/>
          </a:p>
        </p:txBody>
      </p:sp>
      <p:sp>
        <p:nvSpPr>
          <p:cNvPr id="5" name="Arc 4"/>
          <p:cNvSpPr/>
          <p:nvPr/>
        </p:nvSpPr>
        <p:spPr bwMode="auto">
          <a:xfrm rot="10077260" flipV="1">
            <a:off x="2032912" y="2298518"/>
            <a:ext cx="4012261" cy="1338071"/>
          </a:xfrm>
          <a:prstGeom prst="arc">
            <a:avLst>
              <a:gd name="adj1" fmla="val 10749764"/>
              <a:gd name="adj2" fmla="val 21131955"/>
            </a:avLst>
          </a:prstGeom>
          <a:noFill/>
          <a:ln w="22225" cap="flat" cmpd="sng" algn="ctr">
            <a:solidFill>
              <a:srgbClr val="D60093"/>
            </a:solidFill>
            <a:prstDash val="solid"/>
            <a:round/>
            <a:headEnd type="none" w="med" len="med"/>
            <a:tailEnd type="none" w="med" len="med"/>
          </a:ln>
          <a:effectLst/>
        </p:spPr>
        <p:txBody>
          <a:bodyPr rtlCol="0" anchor="ctr"/>
          <a:lstStyle/>
          <a:p>
            <a:pPr algn="ctr"/>
            <a:endParaRPr lang="en-US"/>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smtClean="0"/>
              <a:t>INSERT ALL WHEN</a:t>
            </a:r>
            <a:endParaRPr lang="en-US" dirty="0"/>
          </a:p>
        </p:txBody>
      </p:sp>
      <p:sp>
        <p:nvSpPr>
          <p:cNvPr id="5" name="Text Placeholder 4"/>
          <p:cNvSpPr>
            <a:spLocks noGrp="1"/>
          </p:cNvSpPr>
          <p:nvPr>
            <p:ph type="body" sz="quarter" idx="11"/>
          </p:nvPr>
        </p:nvSpPr>
        <p:spPr>
          <a:xfrm>
            <a:off x="457200" y="762000"/>
            <a:ext cx="8229600" cy="838200"/>
          </a:xfrm>
        </p:spPr>
        <p:txBody>
          <a:bodyPr/>
          <a:lstStyle/>
          <a:p>
            <a:r>
              <a:rPr lang="en-US" dirty="0" smtClean="0"/>
              <a:t>With "ALL", the default value,  the database evaluates each WHEN sequentially</a:t>
            </a:r>
          </a:p>
        </p:txBody>
      </p:sp>
      <p:sp>
        <p:nvSpPr>
          <p:cNvPr id="6" name="TextBox 5"/>
          <p:cNvSpPr txBox="1"/>
          <p:nvPr/>
        </p:nvSpPr>
        <p:spPr>
          <a:xfrm>
            <a:off x="457200" y="1645920"/>
            <a:ext cx="3903633" cy="2123658"/>
          </a:xfrm>
          <a:prstGeom prst="rect">
            <a:avLst/>
          </a:prstGeom>
          <a:solidFill>
            <a:schemeClr val="bg1">
              <a:lumMod val="95000"/>
            </a:schemeClr>
          </a:solidFill>
          <a:ln>
            <a:solidFill>
              <a:schemeClr val="tx1"/>
            </a:solidFill>
          </a:ln>
        </p:spPr>
        <p:txBody>
          <a:bodyPr wrap="none" rtlCol="0">
            <a:spAutoFit/>
          </a:bodyPr>
          <a:lstStyle/>
          <a:p>
            <a:r>
              <a:rPr lang="en-US" sz="1200" dirty="0" smtClean="0">
                <a:latin typeface="Courier New" pitchFamily="49" charset="0"/>
                <a:cs typeface="Courier New" pitchFamily="49" charset="0"/>
              </a:rPr>
              <a:t>INSERT ALL</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WHEN (&lt;condition&gt;) THEN</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  INTO &lt;</a:t>
            </a:r>
            <a:r>
              <a:rPr lang="en-US" sz="1200" dirty="0" err="1" smtClean="0">
                <a:latin typeface="Courier New" pitchFamily="49" charset="0"/>
                <a:cs typeface="Courier New" pitchFamily="49" charset="0"/>
              </a:rPr>
              <a:t>table_name</a:t>
            </a:r>
            <a:r>
              <a:rPr lang="en-US" sz="1200" dirty="0" smtClean="0">
                <a:latin typeface="Courier New" pitchFamily="49" charset="0"/>
                <a:cs typeface="Courier New" pitchFamily="49" charset="0"/>
              </a:rPr>
              <a:t>&gt; (&lt;</a:t>
            </a:r>
            <a:r>
              <a:rPr lang="en-US" sz="1200" dirty="0" err="1" smtClean="0">
                <a:latin typeface="Courier New" pitchFamily="49" charset="0"/>
                <a:cs typeface="Courier New" pitchFamily="49" charset="0"/>
              </a:rPr>
              <a:t>column_list</a:t>
            </a:r>
            <a:r>
              <a:rPr lang="en-US" sz="1200" dirty="0" smtClean="0">
                <a:latin typeface="Courier New" pitchFamily="49" charset="0"/>
                <a:cs typeface="Courier New" pitchFamily="49" charset="0"/>
              </a:rPr>
              <a:t>&gt;)</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  VALUES (&lt;</a:t>
            </a:r>
            <a:r>
              <a:rPr lang="en-US" sz="1200" dirty="0" err="1" smtClean="0">
                <a:latin typeface="Courier New" pitchFamily="49" charset="0"/>
                <a:cs typeface="Courier New" pitchFamily="49" charset="0"/>
              </a:rPr>
              <a:t>values_list</a:t>
            </a:r>
            <a:r>
              <a:rPr lang="en-US" sz="1200" dirty="0" smtClean="0">
                <a:latin typeface="Courier New" pitchFamily="49" charset="0"/>
                <a:cs typeface="Courier New" pitchFamily="49" charset="0"/>
              </a:rPr>
              <a:t>&gt;)</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WHEN (&lt;condition&gt;) THEN</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  INTO &lt;</a:t>
            </a:r>
            <a:r>
              <a:rPr lang="en-US" sz="1200" dirty="0" err="1" smtClean="0">
                <a:latin typeface="Courier New" pitchFamily="49" charset="0"/>
                <a:cs typeface="Courier New" pitchFamily="49" charset="0"/>
              </a:rPr>
              <a:t>table_name</a:t>
            </a:r>
            <a:r>
              <a:rPr lang="en-US" sz="1200" dirty="0" smtClean="0">
                <a:latin typeface="Courier New" pitchFamily="49" charset="0"/>
                <a:cs typeface="Courier New" pitchFamily="49" charset="0"/>
              </a:rPr>
              <a:t>&gt; (&lt;</a:t>
            </a:r>
            <a:r>
              <a:rPr lang="en-US" sz="1200" dirty="0" err="1" smtClean="0">
                <a:latin typeface="Courier New" pitchFamily="49" charset="0"/>
                <a:cs typeface="Courier New" pitchFamily="49" charset="0"/>
              </a:rPr>
              <a:t>column_list</a:t>
            </a:r>
            <a:r>
              <a:rPr lang="en-US" sz="1200" dirty="0" smtClean="0">
                <a:latin typeface="Courier New" pitchFamily="49" charset="0"/>
                <a:cs typeface="Courier New" pitchFamily="49" charset="0"/>
              </a:rPr>
              <a:t>&gt;)</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  VALUES (&lt;</a:t>
            </a:r>
            <a:r>
              <a:rPr lang="en-US" sz="1200" dirty="0" err="1" smtClean="0">
                <a:latin typeface="Courier New" pitchFamily="49" charset="0"/>
                <a:cs typeface="Courier New" pitchFamily="49" charset="0"/>
              </a:rPr>
              <a:t>values_list</a:t>
            </a:r>
            <a:r>
              <a:rPr lang="en-US" sz="1200" dirty="0" smtClean="0">
                <a:latin typeface="Courier New" pitchFamily="49" charset="0"/>
                <a:cs typeface="Courier New" pitchFamily="49" charset="0"/>
              </a:rPr>
              <a:t>&gt;)</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ELSE</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  INTO &lt;</a:t>
            </a:r>
            <a:r>
              <a:rPr lang="en-US" sz="1200" dirty="0" err="1" smtClean="0">
                <a:latin typeface="Courier New" pitchFamily="49" charset="0"/>
                <a:cs typeface="Courier New" pitchFamily="49" charset="0"/>
              </a:rPr>
              <a:t>table_name</a:t>
            </a:r>
            <a:r>
              <a:rPr lang="en-US" sz="1200" dirty="0" smtClean="0">
                <a:latin typeface="Courier New" pitchFamily="49" charset="0"/>
                <a:cs typeface="Courier New" pitchFamily="49" charset="0"/>
              </a:rPr>
              <a:t>&gt; (&lt;</a:t>
            </a:r>
            <a:r>
              <a:rPr lang="en-US" sz="1200" dirty="0" err="1" smtClean="0">
                <a:latin typeface="Courier New" pitchFamily="49" charset="0"/>
                <a:cs typeface="Courier New" pitchFamily="49" charset="0"/>
              </a:rPr>
              <a:t>column_list</a:t>
            </a:r>
            <a:r>
              <a:rPr lang="en-US" sz="1200" dirty="0" smtClean="0">
                <a:latin typeface="Courier New" pitchFamily="49" charset="0"/>
                <a:cs typeface="Courier New" pitchFamily="49" charset="0"/>
              </a:rPr>
              <a:t>&gt;)</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  VALUES (&lt;</a:t>
            </a:r>
            <a:r>
              <a:rPr lang="en-US" sz="1200" dirty="0" err="1" smtClean="0">
                <a:latin typeface="Courier New" pitchFamily="49" charset="0"/>
                <a:cs typeface="Courier New" pitchFamily="49" charset="0"/>
              </a:rPr>
              <a:t>values_list</a:t>
            </a:r>
            <a:r>
              <a:rPr lang="en-US" sz="1200" dirty="0" smtClean="0">
                <a:latin typeface="Courier New" pitchFamily="49" charset="0"/>
                <a:cs typeface="Courier New" pitchFamily="49" charset="0"/>
              </a:rPr>
              <a:t>&gt;)</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SELECT &lt;</a:t>
            </a:r>
            <a:r>
              <a:rPr lang="en-US" sz="1200" dirty="0" err="1" smtClean="0">
                <a:latin typeface="Courier New" pitchFamily="49" charset="0"/>
                <a:cs typeface="Courier New" pitchFamily="49" charset="0"/>
              </a:rPr>
              <a:t>column_list</a:t>
            </a:r>
            <a:r>
              <a:rPr lang="en-US" sz="1200" dirty="0" smtClean="0">
                <a:latin typeface="Courier New" pitchFamily="49" charset="0"/>
                <a:cs typeface="Courier New" pitchFamily="49" charset="0"/>
              </a:rPr>
              <a:t>&gt; FROM &lt;</a:t>
            </a:r>
            <a:r>
              <a:rPr lang="en-US" sz="1200" dirty="0" err="1" smtClean="0">
                <a:latin typeface="Courier New" pitchFamily="49" charset="0"/>
                <a:cs typeface="Courier New" pitchFamily="49" charset="0"/>
              </a:rPr>
              <a:t>table_name</a:t>
            </a:r>
            <a:r>
              <a:rPr lang="en-US" sz="1200" dirty="0" smtClean="0">
                <a:latin typeface="Courier New" pitchFamily="49" charset="0"/>
                <a:cs typeface="Courier New" pitchFamily="49" charset="0"/>
              </a:rPr>
              <a:t>&gt;;</a:t>
            </a:r>
            <a:endParaRPr lang="en-US" sz="1200" dirty="0">
              <a:latin typeface="Courier New" pitchFamily="49" charset="0"/>
              <a:cs typeface="Courier New" pitchFamily="49" charset="0"/>
            </a:endParaRPr>
          </a:p>
        </p:txBody>
      </p:sp>
      <p:sp>
        <p:nvSpPr>
          <p:cNvPr id="7" name="TextBox 6"/>
          <p:cNvSpPr txBox="1"/>
          <p:nvPr/>
        </p:nvSpPr>
        <p:spPr>
          <a:xfrm>
            <a:off x="3946400" y="3733800"/>
            <a:ext cx="4740400" cy="2677656"/>
          </a:xfrm>
          <a:prstGeom prst="rect">
            <a:avLst/>
          </a:prstGeom>
          <a:solidFill>
            <a:schemeClr val="bg1">
              <a:lumMod val="95000"/>
            </a:schemeClr>
          </a:solidFill>
          <a:ln>
            <a:solidFill>
              <a:schemeClr val="tx1"/>
            </a:solidFill>
          </a:ln>
        </p:spPr>
        <p:txBody>
          <a:bodyPr wrap="none" rtlCol="0">
            <a:spAutoFit/>
          </a:bodyPr>
          <a:lstStyle/>
          <a:p>
            <a:r>
              <a:rPr lang="en-US" sz="1200" b="1" dirty="0" smtClean="0">
                <a:solidFill>
                  <a:srgbClr val="CC0066"/>
                </a:solidFill>
                <a:latin typeface="Courier New" pitchFamily="49" charset="0"/>
                <a:cs typeface="Courier New" pitchFamily="49" charset="0"/>
              </a:rPr>
              <a:t>INSERT ALL</a:t>
            </a:r>
            <a:r>
              <a:rPr lang="en-US" sz="1200" dirty="0" smtClean="0">
                <a:latin typeface="Courier New" pitchFamily="49" charset="0"/>
                <a:cs typeface="Courier New" pitchFamily="49" charset="0"/>
              </a:rPr>
              <a:t/>
            </a:r>
            <a:br>
              <a:rPr lang="en-US" sz="1200" dirty="0" smtClean="0">
                <a:latin typeface="Courier New" pitchFamily="49" charset="0"/>
                <a:cs typeface="Courier New" pitchFamily="49" charset="0"/>
              </a:rPr>
            </a:br>
            <a:r>
              <a:rPr lang="en-US" sz="1200" b="1" dirty="0" smtClean="0">
                <a:solidFill>
                  <a:srgbClr val="CC0066"/>
                </a:solidFill>
                <a:latin typeface="Courier New" pitchFamily="49" charset="0"/>
                <a:cs typeface="Courier New" pitchFamily="49" charset="0"/>
              </a:rPr>
              <a:t>WHEN</a:t>
            </a:r>
            <a:r>
              <a:rPr lang="en-US" sz="1200" dirty="0" smtClean="0">
                <a:latin typeface="Courier New" pitchFamily="49" charset="0"/>
                <a:cs typeface="Courier New" pitchFamily="49" charset="0"/>
              </a:rPr>
              <a:t> (</a:t>
            </a:r>
            <a:r>
              <a:rPr lang="en-US" sz="1200" dirty="0" err="1" smtClean="0">
                <a:latin typeface="Courier New" pitchFamily="49" charset="0"/>
                <a:cs typeface="Courier New" pitchFamily="49" charset="0"/>
              </a:rPr>
              <a:t>deptno</a:t>
            </a:r>
            <a:r>
              <a:rPr lang="en-US" sz="1200" b="1" dirty="0" smtClean="0">
                <a:latin typeface="Courier New" pitchFamily="49" charset="0"/>
                <a:cs typeface="Courier New" pitchFamily="49" charset="0"/>
              </a:rPr>
              <a:t>=</a:t>
            </a:r>
            <a:r>
              <a:rPr lang="en-US" sz="1200" dirty="0" smtClean="0">
                <a:latin typeface="Courier New" pitchFamily="49" charset="0"/>
                <a:cs typeface="Courier New" pitchFamily="49" charset="0"/>
              </a:rPr>
              <a:t>10) THEN</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  </a:t>
            </a:r>
            <a:r>
              <a:rPr lang="en-US" sz="1200" b="1" dirty="0" smtClean="0">
                <a:solidFill>
                  <a:srgbClr val="CC0066"/>
                </a:solidFill>
                <a:latin typeface="Courier New" pitchFamily="49" charset="0"/>
                <a:cs typeface="Courier New" pitchFamily="49" charset="0"/>
              </a:rPr>
              <a:t>INTO</a:t>
            </a:r>
            <a:r>
              <a:rPr lang="en-US" sz="1200" dirty="0" smtClean="0">
                <a:latin typeface="Courier New" pitchFamily="49" charset="0"/>
                <a:cs typeface="Courier New" pitchFamily="49" charset="0"/>
              </a:rPr>
              <a:t> emp_10 (</a:t>
            </a:r>
            <a:r>
              <a:rPr lang="en-US" sz="1200" dirty="0" err="1" smtClean="0">
                <a:latin typeface="Courier New" pitchFamily="49" charset="0"/>
                <a:cs typeface="Courier New" pitchFamily="49" charset="0"/>
              </a:rPr>
              <a:t>empno,ename,job,mgr,sal,deptno</a:t>
            </a:r>
            <a:r>
              <a:rPr lang="en-US" sz="1200" dirty="0" smtClean="0">
                <a:latin typeface="Courier New" pitchFamily="49" charset="0"/>
                <a:cs typeface="Courier New" pitchFamily="49" charset="0"/>
              </a:rPr>
              <a:t>)</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  </a:t>
            </a:r>
            <a:r>
              <a:rPr lang="en-US" sz="1200" b="1" dirty="0" smtClean="0">
                <a:solidFill>
                  <a:srgbClr val="CC0066"/>
                </a:solidFill>
                <a:latin typeface="Courier New" pitchFamily="49" charset="0"/>
                <a:cs typeface="Courier New" pitchFamily="49" charset="0"/>
              </a:rPr>
              <a:t>VALUES</a:t>
            </a:r>
            <a:r>
              <a:rPr lang="en-US" sz="1200" dirty="0" smtClean="0">
                <a:latin typeface="Courier New" pitchFamily="49" charset="0"/>
                <a:cs typeface="Courier New" pitchFamily="49" charset="0"/>
              </a:rPr>
              <a:t> (</a:t>
            </a:r>
            <a:r>
              <a:rPr lang="en-US" sz="1200" dirty="0" err="1" smtClean="0">
                <a:latin typeface="Courier New" pitchFamily="49" charset="0"/>
                <a:cs typeface="Courier New" pitchFamily="49" charset="0"/>
              </a:rPr>
              <a:t>empno,ename,job,mgr,sal,deptno</a:t>
            </a:r>
            <a:r>
              <a:rPr lang="en-US" sz="1200" dirty="0" smtClean="0">
                <a:latin typeface="Courier New" pitchFamily="49" charset="0"/>
                <a:cs typeface="Courier New" pitchFamily="49" charset="0"/>
              </a:rPr>
              <a:t>)</a:t>
            </a:r>
            <a:br>
              <a:rPr lang="en-US" sz="1200" dirty="0" smtClean="0">
                <a:latin typeface="Courier New" pitchFamily="49" charset="0"/>
                <a:cs typeface="Courier New" pitchFamily="49" charset="0"/>
              </a:rPr>
            </a:br>
            <a:r>
              <a:rPr lang="en-US" sz="1200" b="1" dirty="0" smtClean="0">
                <a:solidFill>
                  <a:srgbClr val="CC0066"/>
                </a:solidFill>
                <a:latin typeface="Courier New" pitchFamily="49" charset="0"/>
                <a:cs typeface="Courier New" pitchFamily="49" charset="0"/>
              </a:rPr>
              <a:t>WHEN</a:t>
            </a:r>
            <a:r>
              <a:rPr lang="en-US" sz="1200" dirty="0" smtClean="0">
                <a:latin typeface="Courier New" pitchFamily="49" charset="0"/>
                <a:cs typeface="Courier New" pitchFamily="49" charset="0"/>
              </a:rPr>
              <a:t> (</a:t>
            </a:r>
            <a:r>
              <a:rPr lang="en-US" sz="1200" dirty="0" err="1" smtClean="0">
                <a:latin typeface="Courier New" pitchFamily="49" charset="0"/>
                <a:cs typeface="Courier New" pitchFamily="49" charset="0"/>
              </a:rPr>
              <a:t>deptno</a:t>
            </a:r>
            <a:r>
              <a:rPr lang="en-US" sz="1200" b="1" dirty="0" smtClean="0">
                <a:latin typeface="Courier New" pitchFamily="49" charset="0"/>
                <a:cs typeface="Courier New" pitchFamily="49" charset="0"/>
              </a:rPr>
              <a:t>=</a:t>
            </a:r>
            <a:r>
              <a:rPr lang="en-US" sz="1200" dirty="0" smtClean="0">
                <a:latin typeface="Courier New" pitchFamily="49" charset="0"/>
                <a:cs typeface="Courier New" pitchFamily="49" charset="0"/>
              </a:rPr>
              <a:t>20) THEN</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  </a:t>
            </a:r>
            <a:r>
              <a:rPr lang="en-US" sz="1200" b="1" dirty="0" smtClean="0">
                <a:solidFill>
                  <a:srgbClr val="CC0066"/>
                </a:solidFill>
                <a:latin typeface="Courier New" pitchFamily="49" charset="0"/>
                <a:cs typeface="Courier New" pitchFamily="49" charset="0"/>
              </a:rPr>
              <a:t>INTO</a:t>
            </a:r>
            <a:r>
              <a:rPr lang="en-US" sz="1200" dirty="0" smtClean="0">
                <a:latin typeface="Courier New" pitchFamily="49" charset="0"/>
                <a:cs typeface="Courier New" pitchFamily="49" charset="0"/>
              </a:rPr>
              <a:t> emp_20 (</a:t>
            </a:r>
            <a:r>
              <a:rPr lang="en-US" sz="1200" dirty="0" err="1" smtClean="0">
                <a:latin typeface="Courier New" pitchFamily="49" charset="0"/>
                <a:cs typeface="Courier New" pitchFamily="49" charset="0"/>
              </a:rPr>
              <a:t>empno,ename,job,mgr,sal,deptno</a:t>
            </a:r>
            <a:r>
              <a:rPr lang="en-US" sz="1200" dirty="0" smtClean="0">
                <a:latin typeface="Courier New" pitchFamily="49" charset="0"/>
                <a:cs typeface="Courier New" pitchFamily="49" charset="0"/>
              </a:rPr>
              <a:t>)</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  </a:t>
            </a:r>
            <a:r>
              <a:rPr lang="en-US" sz="1200" b="1" dirty="0" smtClean="0">
                <a:solidFill>
                  <a:srgbClr val="CC0066"/>
                </a:solidFill>
                <a:latin typeface="Courier New" pitchFamily="49" charset="0"/>
                <a:cs typeface="Courier New" pitchFamily="49" charset="0"/>
              </a:rPr>
              <a:t>VALUES</a:t>
            </a:r>
            <a:r>
              <a:rPr lang="en-US" sz="1200" dirty="0" smtClean="0">
                <a:latin typeface="Courier New" pitchFamily="49" charset="0"/>
                <a:cs typeface="Courier New" pitchFamily="49" charset="0"/>
              </a:rPr>
              <a:t> (</a:t>
            </a:r>
            <a:r>
              <a:rPr lang="en-US" sz="1200" dirty="0" err="1" smtClean="0">
                <a:latin typeface="Courier New" pitchFamily="49" charset="0"/>
                <a:cs typeface="Courier New" pitchFamily="49" charset="0"/>
              </a:rPr>
              <a:t>empno,ename,job,mgr,sal,deptno</a:t>
            </a:r>
            <a:r>
              <a:rPr lang="en-US" sz="1200" dirty="0" smtClean="0">
                <a:latin typeface="Courier New" pitchFamily="49" charset="0"/>
                <a:cs typeface="Courier New" pitchFamily="49" charset="0"/>
              </a:rPr>
              <a:t>)</a:t>
            </a:r>
            <a:br>
              <a:rPr lang="en-US" sz="1200" dirty="0" smtClean="0">
                <a:latin typeface="Courier New" pitchFamily="49" charset="0"/>
                <a:cs typeface="Courier New" pitchFamily="49" charset="0"/>
              </a:rPr>
            </a:br>
            <a:r>
              <a:rPr lang="en-US" sz="1200" b="1" dirty="0" smtClean="0">
                <a:solidFill>
                  <a:srgbClr val="CC0066"/>
                </a:solidFill>
                <a:latin typeface="Courier New" pitchFamily="49" charset="0"/>
                <a:cs typeface="Courier New" pitchFamily="49" charset="0"/>
              </a:rPr>
              <a:t>WHEN</a:t>
            </a:r>
            <a:r>
              <a:rPr lang="en-US" sz="1200" dirty="0" smtClean="0">
                <a:latin typeface="Courier New" pitchFamily="49" charset="0"/>
                <a:cs typeface="Courier New" pitchFamily="49" charset="0"/>
              </a:rPr>
              <a:t> (</a:t>
            </a:r>
            <a:r>
              <a:rPr lang="en-US" sz="1200" dirty="0" err="1" smtClean="0">
                <a:latin typeface="Courier New" pitchFamily="49" charset="0"/>
                <a:cs typeface="Courier New" pitchFamily="49" charset="0"/>
              </a:rPr>
              <a:t>deptno</a:t>
            </a:r>
            <a:r>
              <a:rPr lang="en-US" sz="1200" b="1" dirty="0" smtClean="0">
                <a:latin typeface="Courier New" pitchFamily="49" charset="0"/>
                <a:cs typeface="Courier New" pitchFamily="49" charset="0"/>
              </a:rPr>
              <a:t>&lt;=</a:t>
            </a:r>
            <a:r>
              <a:rPr lang="en-US" sz="1200" dirty="0" smtClean="0">
                <a:latin typeface="Courier New" pitchFamily="49" charset="0"/>
                <a:cs typeface="Courier New" pitchFamily="49" charset="0"/>
              </a:rPr>
              <a:t>30) THEN</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  </a:t>
            </a:r>
            <a:r>
              <a:rPr lang="en-US" sz="1200" b="1" dirty="0" smtClean="0">
                <a:solidFill>
                  <a:srgbClr val="CC0066"/>
                </a:solidFill>
                <a:latin typeface="Courier New" pitchFamily="49" charset="0"/>
                <a:cs typeface="Courier New" pitchFamily="49" charset="0"/>
              </a:rPr>
              <a:t>INTO</a:t>
            </a:r>
            <a:r>
              <a:rPr lang="en-US" sz="1200" dirty="0" smtClean="0">
                <a:latin typeface="Courier New" pitchFamily="49" charset="0"/>
                <a:cs typeface="Courier New" pitchFamily="49" charset="0"/>
              </a:rPr>
              <a:t> emp_30 (</a:t>
            </a:r>
            <a:r>
              <a:rPr lang="en-US" sz="1200" dirty="0" err="1" smtClean="0">
                <a:latin typeface="Courier New" pitchFamily="49" charset="0"/>
                <a:cs typeface="Courier New" pitchFamily="49" charset="0"/>
              </a:rPr>
              <a:t>empno,ename,job,mgr,sal,deptno</a:t>
            </a:r>
            <a:r>
              <a:rPr lang="en-US" sz="1200" dirty="0" smtClean="0">
                <a:latin typeface="Courier New" pitchFamily="49" charset="0"/>
                <a:cs typeface="Courier New" pitchFamily="49" charset="0"/>
              </a:rPr>
              <a:t>)</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  </a:t>
            </a:r>
            <a:r>
              <a:rPr lang="en-US" sz="1200" b="1" dirty="0" smtClean="0">
                <a:solidFill>
                  <a:srgbClr val="CC0066"/>
                </a:solidFill>
                <a:latin typeface="Courier New" pitchFamily="49" charset="0"/>
                <a:cs typeface="Courier New" pitchFamily="49" charset="0"/>
              </a:rPr>
              <a:t>VALUES</a:t>
            </a:r>
            <a:r>
              <a:rPr lang="en-US" sz="1200" dirty="0" smtClean="0">
                <a:latin typeface="Courier New" pitchFamily="49" charset="0"/>
                <a:cs typeface="Courier New" pitchFamily="49" charset="0"/>
              </a:rPr>
              <a:t> (</a:t>
            </a:r>
            <a:r>
              <a:rPr lang="en-US" sz="1200" dirty="0" err="1" smtClean="0">
                <a:latin typeface="Courier New" pitchFamily="49" charset="0"/>
                <a:cs typeface="Courier New" pitchFamily="49" charset="0"/>
              </a:rPr>
              <a:t>empno,ename,job,mgr,sal,deptno</a:t>
            </a:r>
            <a:r>
              <a:rPr lang="en-US" sz="1200" dirty="0" smtClean="0">
                <a:latin typeface="Courier New" pitchFamily="49" charset="0"/>
                <a:cs typeface="Courier New" pitchFamily="49" charset="0"/>
              </a:rPr>
              <a:t>)</a:t>
            </a:r>
            <a:br>
              <a:rPr lang="en-US" sz="1200" dirty="0" smtClean="0">
                <a:latin typeface="Courier New" pitchFamily="49" charset="0"/>
                <a:cs typeface="Courier New" pitchFamily="49" charset="0"/>
              </a:rPr>
            </a:br>
            <a:r>
              <a:rPr lang="en-US" sz="1200" b="1" dirty="0" smtClean="0">
                <a:solidFill>
                  <a:srgbClr val="CC0066"/>
                </a:solidFill>
                <a:latin typeface="Courier New" pitchFamily="49" charset="0"/>
                <a:cs typeface="Courier New" pitchFamily="49" charset="0"/>
              </a:rPr>
              <a:t>ELSE</a:t>
            </a:r>
            <a:r>
              <a:rPr lang="en-US" sz="1200" dirty="0" smtClean="0">
                <a:latin typeface="Courier New" pitchFamily="49" charset="0"/>
                <a:cs typeface="Courier New" pitchFamily="49" charset="0"/>
              </a:rPr>
              <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  </a:t>
            </a:r>
            <a:r>
              <a:rPr lang="en-US" sz="1200" b="1" dirty="0" smtClean="0">
                <a:solidFill>
                  <a:srgbClr val="CC0066"/>
                </a:solidFill>
                <a:latin typeface="Courier New" pitchFamily="49" charset="0"/>
                <a:cs typeface="Courier New" pitchFamily="49" charset="0"/>
              </a:rPr>
              <a:t>INTO</a:t>
            </a:r>
            <a:r>
              <a:rPr lang="en-US" sz="1200" dirty="0" smtClean="0">
                <a:latin typeface="Courier New" pitchFamily="49" charset="0"/>
                <a:cs typeface="Courier New" pitchFamily="49" charset="0"/>
              </a:rPr>
              <a:t> leftover (</a:t>
            </a:r>
            <a:r>
              <a:rPr lang="en-US" sz="1200" dirty="0" err="1" smtClean="0">
                <a:latin typeface="Courier New" pitchFamily="49" charset="0"/>
                <a:cs typeface="Courier New" pitchFamily="49" charset="0"/>
              </a:rPr>
              <a:t>empno,ename,job,mgr,sal,deptno</a:t>
            </a:r>
            <a:r>
              <a:rPr lang="en-US" sz="1200" dirty="0" smtClean="0">
                <a:latin typeface="Courier New" pitchFamily="49" charset="0"/>
                <a:cs typeface="Courier New" pitchFamily="49" charset="0"/>
              </a:rPr>
              <a:t>)</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  </a:t>
            </a:r>
            <a:r>
              <a:rPr lang="en-US" sz="1200" b="1" dirty="0" smtClean="0">
                <a:solidFill>
                  <a:srgbClr val="CC0066"/>
                </a:solidFill>
                <a:latin typeface="Courier New" pitchFamily="49" charset="0"/>
                <a:cs typeface="Courier New" pitchFamily="49" charset="0"/>
              </a:rPr>
              <a:t>VALUES</a:t>
            </a:r>
            <a:r>
              <a:rPr lang="en-US" sz="1200" dirty="0" smtClean="0">
                <a:latin typeface="Courier New" pitchFamily="49" charset="0"/>
                <a:cs typeface="Courier New" pitchFamily="49" charset="0"/>
              </a:rPr>
              <a:t> (</a:t>
            </a:r>
            <a:r>
              <a:rPr lang="en-US" sz="1200" dirty="0" err="1" smtClean="0">
                <a:latin typeface="Courier New" pitchFamily="49" charset="0"/>
                <a:cs typeface="Courier New" pitchFamily="49" charset="0"/>
              </a:rPr>
              <a:t>empno,ename,job,mgr,sal,deptno</a:t>
            </a:r>
            <a:r>
              <a:rPr lang="en-US" sz="1200" dirty="0" smtClean="0">
                <a:latin typeface="Courier New" pitchFamily="49" charset="0"/>
                <a:cs typeface="Courier New" pitchFamily="49" charset="0"/>
              </a:rPr>
              <a:t>)</a:t>
            </a:r>
            <a:br>
              <a:rPr lang="en-US" sz="1200" dirty="0" smtClean="0">
                <a:latin typeface="Courier New" pitchFamily="49" charset="0"/>
                <a:cs typeface="Courier New" pitchFamily="49" charset="0"/>
              </a:rPr>
            </a:br>
            <a:r>
              <a:rPr lang="en-US" sz="1200" b="1" dirty="0" smtClean="0">
                <a:solidFill>
                  <a:srgbClr val="CC0066"/>
                </a:solidFill>
                <a:latin typeface="Courier New" pitchFamily="49" charset="0"/>
                <a:cs typeface="Courier New" pitchFamily="49" charset="0"/>
              </a:rPr>
              <a:t>SELECT</a:t>
            </a:r>
            <a:r>
              <a:rPr lang="en-US" sz="1200" dirty="0" smtClean="0">
                <a:latin typeface="Courier New" pitchFamily="49" charset="0"/>
                <a:cs typeface="Courier New" pitchFamily="49" charset="0"/>
              </a:rPr>
              <a:t> * </a:t>
            </a:r>
            <a:r>
              <a:rPr lang="en-US" sz="1200" b="1" dirty="0" smtClean="0">
                <a:solidFill>
                  <a:srgbClr val="CC0066"/>
                </a:solidFill>
                <a:latin typeface="Courier New" pitchFamily="49" charset="0"/>
                <a:cs typeface="Courier New" pitchFamily="49" charset="0"/>
              </a:rPr>
              <a:t>FROM</a:t>
            </a:r>
            <a:r>
              <a:rPr lang="en-US" sz="1200" dirty="0" smtClean="0">
                <a:latin typeface="Courier New" pitchFamily="49" charset="0"/>
                <a:cs typeface="Courier New" pitchFamily="49" charset="0"/>
              </a:rPr>
              <a:t> </a:t>
            </a:r>
            <a:r>
              <a:rPr lang="en-US" sz="1200" dirty="0" err="1" smtClean="0">
                <a:latin typeface="Courier New" pitchFamily="49" charset="0"/>
                <a:cs typeface="Courier New" pitchFamily="49" charset="0"/>
              </a:rPr>
              <a:t>emp</a:t>
            </a:r>
            <a:r>
              <a:rPr lang="en-US" sz="1200" dirty="0" smtClean="0">
                <a:latin typeface="Courier New" pitchFamily="49" charset="0"/>
                <a:cs typeface="Courier New" pitchFamily="49" charset="0"/>
              </a:rPr>
              <a:t>;</a:t>
            </a:r>
            <a:endParaRPr lang="en-US" sz="1200" dirty="0">
              <a:latin typeface="Courier New" pitchFamily="49" charset="0"/>
              <a:cs typeface="Courier New" pitchFamily="49" charset="0"/>
            </a:endParaRPr>
          </a:p>
        </p:txBody>
      </p:sp>
    </p:spTree>
    <p:extLst>
      <p:ext uri="{BB962C8B-B14F-4D97-AF65-F5344CB8AC3E}">
        <p14:creationId xmlns:p14="http://schemas.microsoft.com/office/powerpoint/2010/main" xmlns="" val="297461522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smtClean="0"/>
              <a:t>INSERT FIRST WHEN</a:t>
            </a:r>
          </a:p>
        </p:txBody>
      </p:sp>
      <p:sp>
        <p:nvSpPr>
          <p:cNvPr id="5" name="Text Placeholder 4"/>
          <p:cNvSpPr>
            <a:spLocks noGrp="1"/>
          </p:cNvSpPr>
          <p:nvPr>
            <p:ph type="body" sz="quarter" idx="11"/>
          </p:nvPr>
        </p:nvSpPr>
        <p:spPr>
          <a:xfrm>
            <a:off x="457200" y="762000"/>
            <a:ext cx="8229600" cy="838200"/>
          </a:xfrm>
        </p:spPr>
        <p:txBody>
          <a:bodyPr/>
          <a:lstStyle/>
          <a:p>
            <a:r>
              <a:rPr lang="en-US" dirty="0" smtClean="0"/>
              <a:t>With FIRST the database evaluates each WHEN clause in the order in which it appears in the statement</a:t>
            </a:r>
          </a:p>
        </p:txBody>
      </p:sp>
      <p:sp>
        <p:nvSpPr>
          <p:cNvPr id="6" name="TextBox 5"/>
          <p:cNvSpPr txBox="1"/>
          <p:nvPr/>
        </p:nvSpPr>
        <p:spPr>
          <a:xfrm>
            <a:off x="1736929" y="3200400"/>
            <a:ext cx="5670142" cy="2308324"/>
          </a:xfrm>
          <a:prstGeom prst="rect">
            <a:avLst/>
          </a:prstGeom>
          <a:solidFill>
            <a:schemeClr val="bg1">
              <a:lumMod val="95000"/>
            </a:schemeClr>
          </a:solidFill>
          <a:ln>
            <a:solidFill>
              <a:schemeClr val="tx1"/>
            </a:solidFill>
          </a:ln>
        </p:spPr>
        <p:txBody>
          <a:bodyPr wrap="none" rtlCol="0">
            <a:spAutoFit/>
          </a:bodyPr>
          <a:lstStyle/>
          <a:p>
            <a:r>
              <a:rPr lang="en-US" sz="1200" b="1" dirty="0" smtClean="0">
                <a:solidFill>
                  <a:srgbClr val="CC0066"/>
                </a:solidFill>
                <a:latin typeface="Courier New" pitchFamily="49" charset="0"/>
                <a:cs typeface="Courier New" pitchFamily="49" charset="0"/>
              </a:rPr>
              <a:t>INSERT FIRST</a:t>
            </a:r>
            <a:r>
              <a:rPr lang="en-US" sz="1200" dirty="0" smtClean="0">
                <a:latin typeface="Courier New" pitchFamily="49" charset="0"/>
                <a:cs typeface="Courier New" pitchFamily="49" charset="0"/>
              </a:rPr>
              <a:t/>
            </a:r>
            <a:br>
              <a:rPr lang="en-US" sz="1200" dirty="0" smtClean="0">
                <a:latin typeface="Courier New" pitchFamily="49" charset="0"/>
                <a:cs typeface="Courier New" pitchFamily="49" charset="0"/>
              </a:rPr>
            </a:br>
            <a:r>
              <a:rPr lang="en-US" sz="1200" b="1" dirty="0" smtClean="0">
                <a:solidFill>
                  <a:srgbClr val="CC0066"/>
                </a:solidFill>
                <a:latin typeface="Courier New" pitchFamily="49" charset="0"/>
                <a:cs typeface="Courier New" pitchFamily="49" charset="0"/>
              </a:rPr>
              <a:t>WHEN</a:t>
            </a:r>
            <a:r>
              <a:rPr lang="en-US" sz="1200" dirty="0" smtClean="0">
                <a:latin typeface="Courier New" pitchFamily="49" charset="0"/>
                <a:cs typeface="Courier New" pitchFamily="49" charset="0"/>
              </a:rPr>
              <a:t> </a:t>
            </a:r>
            <a:r>
              <a:rPr lang="en-US" sz="1200" dirty="0" err="1" smtClean="0">
                <a:latin typeface="Courier New" pitchFamily="49" charset="0"/>
                <a:cs typeface="Courier New" pitchFamily="49" charset="0"/>
              </a:rPr>
              <a:t>customer_id</a:t>
            </a:r>
            <a:r>
              <a:rPr lang="en-US" sz="1200" dirty="0" smtClean="0">
                <a:latin typeface="Courier New" pitchFamily="49" charset="0"/>
                <a:cs typeface="Courier New" pitchFamily="49" charset="0"/>
              </a:rPr>
              <a:t> &lt; 'I' THEN</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  </a:t>
            </a:r>
            <a:r>
              <a:rPr lang="en-US" sz="1200" b="1" dirty="0" smtClean="0">
                <a:solidFill>
                  <a:srgbClr val="CC0066"/>
                </a:solidFill>
                <a:latin typeface="Courier New" pitchFamily="49" charset="0"/>
                <a:cs typeface="Courier New" pitchFamily="49" charset="0"/>
              </a:rPr>
              <a:t>INTO</a:t>
            </a:r>
            <a:r>
              <a:rPr lang="en-US" sz="1200" dirty="0" smtClean="0">
                <a:latin typeface="Courier New" pitchFamily="49" charset="0"/>
                <a:cs typeface="Courier New" pitchFamily="49" charset="0"/>
              </a:rPr>
              <a:t> </a:t>
            </a:r>
            <a:r>
              <a:rPr lang="en-US" sz="1200" dirty="0" err="1" smtClean="0">
                <a:latin typeface="Courier New" pitchFamily="49" charset="0"/>
                <a:cs typeface="Courier New" pitchFamily="49" charset="0"/>
              </a:rPr>
              <a:t>cust_ah</a:t>
            </a:r>
            <a:r>
              <a:rPr lang="en-US" sz="1200" dirty="0" smtClean="0">
                <a:latin typeface="Courier New" pitchFamily="49" charset="0"/>
                <a:cs typeface="Courier New" pitchFamily="49" charset="0"/>
              </a:rPr>
              <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  </a:t>
            </a:r>
            <a:r>
              <a:rPr lang="en-US" sz="1200" b="1" dirty="0" smtClean="0">
                <a:solidFill>
                  <a:srgbClr val="CC0066"/>
                </a:solidFill>
                <a:latin typeface="Courier New" pitchFamily="49" charset="0"/>
                <a:cs typeface="Courier New" pitchFamily="49" charset="0"/>
              </a:rPr>
              <a:t>VALUES</a:t>
            </a:r>
            <a:r>
              <a:rPr lang="en-US" sz="1200" dirty="0" smtClean="0">
                <a:latin typeface="Courier New" pitchFamily="49" charset="0"/>
                <a:cs typeface="Courier New" pitchFamily="49" charset="0"/>
              </a:rPr>
              <a:t> (</a:t>
            </a:r>
            <a:r>
              <a:rPr lang="en-US" sz="1200" dirty="0" err="1" smtClean="0">
                <a:latin typeface="Courier New" pitchFamily="49" charset="0"/>
                <a:cs typeface="Courier New" pitchFamily="49" charset="0"/>
              </a:rPr>
              <a:t>customer_id</a:t>
            </a:r>
            <a:r>
              <a:rPr lang="en-US" sz="1200" dirty="0" smtClean="0">
                <a:latin typeface="Courier New" pitchFamily="49" charset="0"/>
                <a:cs typeface="Courier New" pitchFamily="49" charset="0"/>
              </a:rPr>
              <a:t>, </a:t>
            </a:r>
            <a:r>
              <a:rPr lang="en-US" sz="1200" dirty="0" err="1" smtClean="0">
                <a:latin typeface="Courier New" pitchFamily="49" charset="0"/>
                <a:cs typeface="Courier New" pitchFamily="49" charset="0"/>
              </a:rPr>
              <a:t>program_id</a:t>
            </a:r>
            <a:r>
              <a:rPr lang="en-US" sz="1200" dirty="0" smtClean="0">
                <a:latin typeface="Courier New" pitchFamily="49" charset="0"/>
                <a:cs typeface="Courier New" pitchFamily="49" charset="0"/>
              </a:rPr>
              <a:t>, </a:t>
            </a:r>
            <a:r>
              <a:rPr lang="en-US" sz="1200" dirty="0" err="1" smtClean="0">
                <a:latin typeface="Courier New" pitchFamily="49" charset="0"/>
                <a:cs typeface="Courier New" pitchFamily="49" charset="0"/>
              </a:rPr>
              <a:t>delivered_date</a:t>
            </a:r>
            <a:r>
              <a:rPr lang="en-US" sz="1200" dirty="0" smtClean="0">
                <a:latin typeface="Courier New" pitchFamily="49" charset="0"/>
                <a:cs typeface="Courier New" pitchFamily="49" charset="0"/>
              </a:rPr>
              <a:t>)</a:t>
            </a:r>
            <a:br>
              <a:rPr lang="en-US" sz="1200" dirty="0" smtClean="0">
                <a:latin typeface="Courier New" pitchFamily="49" charset="0"/>
                <a:cs typeface="Courier New" pitchFamily="49" charset="0"/>
              </a:rPr>
            </a:br>
            <a:r>
              <a:rPr lang="en-US" sz="1200" b="1" dirty="0" smtClean="0">
                <a:solidFill>
                  <a:srgbClr val="CC0066"/>
                </a:solidFill>
                <a:latin typeface="Courier New" pitchFamily="49" charset="0"/>
                <a:cs typeface="Courier New" pitchFamily="49" charset="0"/>
              </a:rPr>
              <a:t>WHEN</a:t>
            </a:r>
            <a:r>
              <a:rPr lang="en-US" sz="1200" dirty="0" smtClean="0">
                <a:latin typeface="Courier New" pitchFamily="49" charset="0"/>
                <a:cs typeface="Courier New" pitchFamily="49" charset="0"/>
              </a:rPr>
              <a:t> </a:t>
            </a:r>
            <a:r>
              <a:rPr lang="en-US" sz="1200" dirty="0" err="1" smtClean="0">
                <a:latin typeface="Courier New" pitchFamily="49" charset="0"/>
                <a:cs typeface="Courier New" pitchFamily="49" charset="0"/>
              </a:rPr>
              <a:t>customer_id</a:t>
            </a:r>
            <a:r>
              <a:rPr lang="en-US" sz="1200" dirty="0" smtClean="0">
                <a:latin typeface="Courier New" pitchFamily="49" charset="0"/>
                <a:cs typeface="Courier New" pitchFamily="49" charset="0"/>
              </a:rPr>
              <a:t> &lt; 'Q' THEN</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  </a:t>
            </a:r>
            <a:r>
              <a:rPr lang="en-US" sz="1200" b="1" dirty="0" smtClean="0">
                <a:solidFill>
                  <a:srgbClr val="CC0066"/>
                </a:solidFill>
                <a:latin typeface="Courier New" pitchFamily="49" charset="0"/>
                <a:cs typeface="Courier New" pitchFamily="49" charset="0"/>
              </a:rPr>
              <a:t>INTO</a:t>
            </a:r>
            <a:r>
              <a:rPr lang="en-US" sz="1200" dirty="0" smtClean="0">
                <a:latin typeface="Courier New" pitchFamily="49" charset="0"/>
                <a:cs typeface="Courier New" pitchFamily="49" charset="0"/>
              </a:rPr>
              <a:t> </a:t>
            </a:r>
            <a:r>
              <a:rPr lang="en-US" sz="1200" dirty="0" err="1" smtClean="0">
                <a:latin typeface="Courier New" pitchFamily="49" charset="0"/>
                <a:cs typeface="Courier New" pitchFamily="49" charset="0"/>
              </a:rPr>
              <a:t>cust_ip</a:t>
            </a:r>
            <a:r>
              <a:rPr lang="en-US" sz="1200" dirty="0" smtClean="0">
                <a:latin typeface="Courier New" pitchFamily="49" charset="0"/>
                <a:cs typeface="Courier New" pitchFamily="49" charset="0"/>
              </a:rPr>
              <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  </a:t>
            </a:r>
            <a:r>
              <a:rPr lang="en-US" sz="1200" b="1" dirty="0" smtClean="0">
                <a:solidFill>
                  <a:srgbClr val="CC0066"/>
                </a:solidFill>
                <a:latin typeface="Courier New" pitchFamily="49" charset="0"/>
                <a:cs typeface="Courier New" pitchFamily="49" charset="0"/>
              </a:rPr>
              <a:t>VALUES</a:t>
            </a:r>
            <a:r>
              <a:rPr lang="en-US" sz="1200" dirty="0" smtClean="0">
                <a:latin typeface="Courier New" pitchFamily="49" charset="0"/>
                <a:cs typeface="Courier New" pitchFamily="49" charset="0"/>
              </a:rPr>
              <a:t> (</a:t>
            </a:r>
            <a:r>
              <a:rPr lang="en-US" sz="1200" dirty="0" err="1" smtClean="0">
                <a:latin typeface="Courier New" pitchFamily="49" charset="0"/>
                <a:cs typeface="Courier New" pitchFamily="49" charset="0"/>
              </a:rPr>
              <a:t>customer_id</a:t>
            </a:r>
            <a:r>
              <a:rPr lang="en-US" sz="1200" dirty="0" smtClean="0">
                <a:latin typeface="Courier New" pitchFamily="49" charset="0"/>
                <a:cs typeface="Courier New" pitchFamily="49" charset="0"/>
              </a:rPr>
              <a:t>, </a:t>
            </a:r>
            <a:r>
              <a:rPr lang="en-US" sz="1200" dirty="0" err="1" smtClean="0">
                <a:latin typeface="Courier New" pitchFamily="49" charset="0"/>
                <a:cs typeface="Courier New" pitchFamily="49" charset="0"/>
              </a:rPr>
              <a:t>program_id</a:t>
            </a:r>
            <a:r>
              <a:rPr lang="en-US" sz="1200" dirty="0" smtClean="0">
                <a:latin typeface="Courier New" pitchFamily="49" charset="0"/>
                <a:cs typeface="Courier New" pitchFamily="49" charset="0"/>
              </a:rPr>
              <a:t>, </a:t>
            </a:r>
            <a:r>
              <a:rPr lang="en-US" sz="1200" dirty="0" err="1" smtClean="0">
                <a:latin typeface="Courier New" pitchFamily="49" charset="0"/>
                <a:cs typeface="Courier New" pitchFamily="49" charset="0"/>
              </a:rPr>
              <a:t>delivered_date</a:t>
            </a:r>
            <a:r>
              <a:rPr lang="en-US" sz="1200" dirty="0" smtClean="0">
                <a:latin typeface="Courier New" pitchFamily="49" charset="0"/>
                <a:cs typeface="Courier New" pitchFamily="49" charset="0"/>
              </a:rPr>
              <a:t>)</a:t>
            </a:r>
            <a:br>
              <a:rPr lang="en-US" sz="1200" dirty="0" smtClean="0">
                <a:latin typeface="Courier New" pitchFamily="49" charset="0"/>
                <a:cs typeface="Courier New" pitchFamily="49" charset="0"/>
              </a:rPr>
            </a:br>
            <a:r>
              <a:rPr lang="en-US" sz="1200" b="1" dirty="0" smtClean="0">
                <a:solidFill>
                  <a:srgbClr val="CC0066"/>
                </a:solidFill>
                <a:latin typeface="Courier New" pitchFamily="49" charset="0"/>
                <a:cs typeface="Courier New" pitchFamily="49" charset="0"/>
              </a:rPr>
              <a:t>WHEN</a:t>
            </a:r>
            <a:r>
              <a:rPr lang="en-US" sz="1200" dirty="0" smtClean="0">
                <a:latin typeface="Courier New" pitchFamily="49" charset="0"/>
                <a:cs typeface="Courier New" pitchFamily="49" charset="0"/>
              </a:rPr>
              <a:t> </a:t>
            </a:r>
            <a:r>
              <a:rPr lang="en-US" sz="1200" dirty="0" err="1" smtClean="0">
                <a:latin typeface="Courier New" pitchFamily="49" charset="0"/>
                <a:cs typeface="Courier New" pitchFamily="49" charset="0"/>
              </a:rPr>
              <a:t>customer_id</a:t>
            </a:r>
            <a:r>
              <a:rPr lang="en-US" sz="1200" dirty="0" smtClean="0">
                <a:latin typeface="Courier New" pitchFamily="49" charset="0"/>
                <a:cs typeface="Courier New" pitchFamily="49" charset="0"/>
              </a:rPr>
              <a:t> &gt; 'PZZZ' THEN</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  </a:t>
            </a:r>
            <a:r>
              <a:rPr lang="en-US" sz="1200" b="1" dirty="0" smtClean="0">
                <a:solidFill>
                  <a:srgbClr val="CC0066"/>
                </a:solidFill>
                <a:latin typeface="Courier New" pitchFamily="49" charset="0"/>
                <a:cs typeface="Courier New" pitchFamily="49" charset="0"/>
              </a:rPr>
              <a:t>INTO</a:t>
            </a:r>
            <a:r>
              <a:rPr lang="en-US" sz="1200" dirty="0" smtClean="0">
                <a:latin typeface="Courier New" pitchFamily="49" charset="0"/>
                <a:cs typeface="Courier New" pitchFamily="49" charset="0"/>
              </a:rPr>
              <a:t> </a:t>
            </a:r>
            <a:r>
              <a:rPr lang="en-US" sz="1200" dirty="0" err="1" smtClean="0">
                <a:latin typeface="Courier New" pitchFamily="49" charset="0"/>
                <a:cs typeface="Courier New" pitchFamily="49" charset="0"/>
              </a:rPr>
              <a:t>cust_qz</a:t>
            </a:r>
            <a:r>
              <a:rPr lang="en-US" sz="1200" dirty="0" smtClean="0">
                <a:latin typeface="Courier New" pitchFamily="49" charset="0"/>
                <a:cs typeface="Courier New" pitchFamily="49" charset="0"/>
              </a:rPr>
              <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  </a:t>
            </a:r>
            <a:r>
              <a:rPr lang="en-US" sz="1200" b="1" dirty="0" smtClean="0">
                <a:solidFill>
                  <a:srgbClr val="CC0066"/>
                </a:solidFill>
                <a:latin typeface="Courier New" pitchFamily="49" charset="0"/>
                <a:cs typeface="Courier New" pitchFamily="49" charset="0"/>
              </a:rPr>
              <a:t>VALUES</a:t>
            </a:r>
            <a:r>
              <a:rPr lang="en-US" sz="1200" dirty="0" smtClean="0">
                <a:latin typeface="Courier New" pitchFamily="49" charset="0"/>
                <a:cs typeface="Courier New" pitchFamily="49" charset="0"/>
              </a:rPr>
              <a:t> (</a:t>
            </a:r>
            <a:r>
              <a:rPr lang="en-US" sz="1200" dirty="0" err="1" smtClean="0">
                <a:latin typeface="Courier New" pitchFamily="49" charset="0"/>
                <a:cs typeface="Courier New" pitchFamily="49" charset="0"/>
              </a:rPr>
              <a:t>customer_id</a:t>
            </a:r>
            <a:r>
              <a:rPr lang="en-US" sz="1200" dirty="0" smtClean="0">
                <a:latin typeface="Courier New" pitchFamily="49" charset="0"/>
                <a:cs typeface="Courier New" pitchFamily="49" charset="0"/>
              </a:rPr>
              <a:t>, </a:t>
            </a:r>
            <a:r>
              <a:rPr lang="en-US" sz="1200" dirty="0" err="1" smtClean="0">
                <a:latin typeface="Courier New" pitchFamily="49" charset="0"/>
                <a:cs typeface="Courier New" pitchFamily="49" charset="0"/>
              </a:rPr>
              <a:t>program_id</a:t>
            </a:r>
            <a:r>
              <a:rPr lang="en-US" sz="1200" dirty="0" smtClean="0">
                <a:latin typeface="Courier New" pitchFamily="49" charset="0"/>
                <a:cs typeface="Courier New" pitchFamily="49" charset="0"/>
              </a:rPr>
              <a:t>, </a:t>
            </a:r>
            <a:r>
              <a:rPr lang="en-US" sz="1200" dirty="0" err="1" smtClean="0">
                <a:latin typeface="Courier New" pitchFamily="49" charset="0"/>
                <a:cs typeface="Courier New" pitchFamily="49" charset="0"/>
              </a:rPr>
              <a:t>delivered_date</a:t>
            </a:r>
            <a:r>
              <a:rPr lang="en-US" sz="1200" dirty="0" smtClean="0">
                <a:latin typeface="Courier New" pitchFamily="49" charset="0"/>
                <a:cs typeface="Courier New" pitchFamily="49" charset="0"/>
              </a:rPr>
              <a:t>)</a:t>
            </a:r>
            <a:br>
              <a:rPr lang="en-US" sz="1200" dirty="0" smtClean="0">
                <a:latin typeface="Courier New" pitchFamily="49" charset="0"/>
                <a:cs typeface="Courier New" pitchFamily="49" charset="0"/>
              </a:rPr>
            </a:br>
            <a:r>
              <a:rPr lang="en-US" sz="1200" b="1" dirty="0" smtClean="0">
                <a:solidFill>
                  <a:srgbClr val="CC0066"/>
                </a:solidFill>
                <a:latin typeface="Courier New" pitchFamily="49" charset="0"/>
                <a:cs typeface="Courier New" pitchFamily="49" charset="0"/>
              </a:rPr>
              <a:t>SELECT</a:t>
            </a:r>
            <a:r>
              <a:rPr lang="en-US" sz="1200" dirty="0" smtClean="0">
                <a:latin typeface="Courier New" pitchFamily="49" charset="0"/>
                <a:cs typeface="Courier New" pitchFamily="49" charset="0"/>
              </a:rPr>
              <a:t> </a:t>
            </a:r>
            <a:r>
              <a:rPr lang="en-US" sz="1200" dirty="0" err="1" smtClean="0">
                <a:latin typeface="Courier New" pitchFamily="49" charset="0"/>
                <a:cs typeface="Courier New" pitchFamily="49" charset="0"/>
              </a:rPr>
              <a:t>program_id</a:t>
            </a:r>
            <a:r>
              <a:rPr lang="en-US" sz="1200" dirty="0" smtClean="0">
                <a:latin typeface="Courier New" pitchFamily="49" charset="0"/>
                <a:cs typeface="Courier New" pitchFamily="49" charset="0"/>
              </a:rPr>
              <a:t>, </a:t>
            </a:r>
            <a:r>
              <a:rPr lang="en-US" sz="1200" dirty="0" err="1" smtClean="0">
                <a:latin typeface="Courier New" pitchFamily="49" charset="0"/>
                <a:cs typeface="Courier New" pitchFamily="49" charset="0"/>
              </a:rPr>
              <a:t>delivered_date</a:t>
            </a:r>
            <a:r>
              <a:rPr lang="en-US" sz="1200" dirty="0" smtClean="0">
                <a:latin typeface="Courier New" pitchFamily="49" charset="0"/>
                <a:cs typeface="Courier New" pitchFamily="49" charset="0"/>
              </a:rPr>
              <a:t>, </a:t>
            </a:r>
            <a:r>
              <a:rPr lang="en-US" sz="1200" dirty="0" err="1" smtClean="0">
                <a:latin typeface="Courier New" pitchFamily="49" charset="0"/>
                <a:cs typeface="Courier New" pitchFamily="49" charset="0"/>
              </a:rPr>
              <a:t>customer_id</a:t>
            </a:r>
            <a:r>
              <a:rPr lang="en-US" sz="1200" dirty="0" smtClean="0">
                <a:latin typeface="Courier New" pitchFamily="49" charset="0"/>
                <a:cs typeface="Courier New" pitchFamily="49" charset="0"/>
              </a:rPr>
              <a:t>, </a:t>
            </a:r>
            <a:r>
              <a:rPr lang="en-US" sz="1200" dirty="0" err="1" smtClean="0">
                <a:latin typeface="Courier New" pitchFamily="49" charset="0"/>
                <a:cs typeface="Courier New" pitchFamily="49" charset="0"/>
              </a:rPr>
              <a:t>order_date</a:t>
            </a:r>
            <a:r>
              <a:rPr lang="en-US" sz="1200" dirty="0" smtClean="0">
                <a:latin typeface="Courier New" pitchFamily="49" charset="0"/>
                <a:cs typeface="Courier New" pitchFamily="49" charset="0"/>
              </a:rPr>
              <a:t/>
            </a:r>
            <a:br>
              <a:rPr lang="en-US" sz="1200" dirty="0" smtClean="0">
                <a:latin typeface="Courier New" pitchFamily="49" charset="0"/>
                <a:cs typeface="Courier New" pitchFamily="49" charset="0"/>
              </a:rPr>
            </a:br>
            <a:r>
              <a:rPr lang="en-US" sz="1200" b="1" dirty="0" smtClean="0">
                <a:solidFill>
                  <a:srgbClr val="CC0066"/>
                </a:solidFill>
                <a:latin typeface="Courier New" pitchFamily="49" charset="0"/>
                <a:cs typeface="Courier New" pitchFamily="49" charset="0"/>
              </a:rPr>
              <a:t>FROM</a:t>
            </a:r>
            <a:r>
              <a:rPr lang="en-US" sz="1200" dirty="0" smtClean="0">
                <a:latin typeface="Courier New" pitchFamily="49" charset="0"/>
                <a:cs typeface="Courier New" pitchFamily="49" charset="0"/>
              </a:rPr>
              <a:t> airplanes;</a:t>
            </a:r>
            <a:endParaRPr lang="en-US" sz="1200" dirty="0">
              <a:latin typeface="Courier New" pitchFamily="49" charset="0"/>
              <a:cs typeface="Courier New" pitchFamily="49" charset="0"/>
            </a:endParaRPr>
          </a:p>
        </p:txBody>
      </p:sp>
      <p:sp>
        <p:nvSpPr>
          <p:cNvPr id="7" name="TextBox 6"/>
          <p:cNvSpPr txBox="1"/>
          <p:nvPr/>
        </p:nvSpPr>
        <p:spPr>
          <a:xfrm>
            <a:off x="1737360" y="1828800"/>
            <a:ext cx="5669280" cy="1200329"/>
          </a:xfrm>
          <a:prstGeom prst="rect">
            <a:avLst/>
          </a:prstGeom>
          <a:solidFill>
            <a:schemeClr val="bg1">
              <a:lumMod val="95000"/>
            </a:schemeClr>
          </a:solidFill>
          <a:ln>
            <a:solidFill>
              <a:schemeClr val="tx1"/>
            </a:solidFill>
          </a:ln>
        </p:spPr>
        <p:txBody>
          <a:bodyPr wrap="none" rtlCol="0">
            <a:spAutoFit/>
          </a:bodyPr>
          <a:lstStyle/>
          <a:p>
            <a:r>
              <a:rPr lang="en-US" sz="1200" dirty="0" smtClean="0">
                <a:latin typeface="Courier New" pitchFamily="49" charset="0"/>
                <a:cs typeface="Courier New" pitchFamily="49" charset="0"/>
              </a:rPr>
              <a:t>INSERT FIRST</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WHEN &lt;condition&gt; THEN</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INTO &lt;</a:t>
            </a:r>
            <a:r>
              <a:rPr lang="en-US" sz="1200" dirty="0" err="1" smtClean="0">
                <a:latin typeface="Courier New" pitchFamily="49" charset="0"/>
                <a:cs typeface="Courier New" pitchFamily="49" charset="0"/>
              </a:rPr>
              <a:t>table_name</a:t>
            </a:r>
            <a:r>
              <a:rPr lang="en-US" sz="1200" dirty="0" smtClean="0">
                <a:latin typeface="Courier New" pitchFamily="49" charset="0"/>
                <a:cs typeface="Courier New" pitchFamily="49" charset="0"/>
              </a:rPr>
              <a:t>&gt; VALUES &lt;</a:t>
            </a:r>
            <a:r>
              <a:rPr lang="en-US" sz="1200" dirty="0" err="1" smtClean="0">
                <a:latin typeface="Courier New" pitchFamily="49" charset="0"/>
                <a:cs typeface="Courier New" pitchFamily="49" charset="0"/>
              </a:rPr>
              <a:t>column_name_list</a:t>
            </a:r>
            <a:r>
              <a:rPr lang="en-US" sz="1200" dirty="0" smtClean="0">
                <a:latin typeface="Courier New" pitchFamily="49" charset="0"/>
                <a:cs typeface="Courier New" pitchFamily="49" charset="0"/>
              </a:rPr>
              <a:t>)</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INTO &lt;</a:t>
            </a:r>
            <a:r>
              <a:rPr lang="en-US" sz="1200" dirty="0" err="1" smtClean="0">
                <a:latin typeface="Courier New" pitchFamily="49" charset="0"/>
                <a:cs typeface="Courier New" pitchFamily="49" charset="0"/>
              </a:rPr>
              <a:t>table_name</a:t>
            </a:r>
            <a:r>
              <a:rPr lang="en-US" sz="1200" dirty="0" smtClean="0">
                <a:latin typeface="Courier New" pitchFamily="49" charset="0"/>
                <a:cs typeface="Courier New" pitchFamily="49" charset="0"/>
              </a:rPr>
              <a:t>&gt; VALUES &lt;</a:t>
            </a:r>
            <a:r>
              <a:rPr lang="en-US" sz="1200" dirty="0" err="1" smtClean="0">
                <a:latin typeface="Courier New" pitchFamily="49" charset="0"/>
                <a:cs typeface="Courier New" pitchFamily="49" charset="0"/>
              </a:rPr>
              <a:t>column_name_list</a:t>
            </a:r>
            <a:r>
              <a:rPr lang="en-US" sz="1200" dirty="0" smtClean="0">
                <a:latin typeface="Courier New" pitchFamily="49" charset="0"/>
                <a:cs typeface="Courier New" pitchFamily="49" charset="0"/>
              </a:rPr>
              <a:t>)</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&lt;SELECT Statement&gt;;</a:t>
            </a:r>
            <a:endParaRPr lang="en-US" sz="1200" dirty="0">
              <a:latin typeface="Courier New" pitchFamily="49" charset="0"/>
              <a:cs typeface="Courier New" pitchFamily="49" charset="0"/>
            </a:endParaRPr>
          </a:p>
        </p:txBody>
      </p:sp>
    </p:spTree>
    <p:extLst>
      <p:ext uri="{BB962C8B-B14F-4D97-AF65-F5344CB8AC3E}">
        <p14:creationId xmlns:p14="http://schemas.microsoft.com/office/powerpoint/2010/main" xmlns="" val="297461522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smtClean="0"/>
              <a:t>INSERT  Into A SELECT Statement</a:t>
            </a:r>
            <a:endParaRPr lang="en-US" dirty="0"/>
          </a:p>
        </p:txBody>
      </p:sp>
      <p:sp>
        <p:nvSpPr>
          <p:cNvPr id="5" name="Text Placeholder 4"/>
          <p:cNvSpPr>
            <a:spLocks noGrp="1"/>
          </p:cNvSpPr>
          <p:nvPr>
            <p:ph type="body" sz="quarter" idx="11"/>
          </p:nvPr>
        </p:nvSpPr>
        <p:spPr>
          <a:xfrm>
            <a:off x="457200" y="762000"/>
            <a:ext cx="8229600" cy="838200"/>
          </a:xfrm>
        </p:spPr>
        <p:txBody>
          <a:bodyPr/>
          <a:lstStyle/>
          <a:p>
            <a:r>
              <a:rPr lang="en-US" dirty="0" smtClean="0"/>
              <a:t>Use this syntax to INSERT rows into one table as part of a SELECT statement from itself or a different table or tables</a:t>
            </a:r>
          </a:p>
        </p:txBody>
      </p:sp>
      <p:sp>
        <p:nvSpPr>
          <p:cNvPr id="6" name="TextBox 5"/>
          <p:cNvSpPr txBox="1"/>
          <p:nvPr/>
        </p:nvSpPr>
        <p:spPr>
          <a:xfrm>
            <a:off x="2423160" y="1828800"/>
            <a:ext cx="4297680" cy="276999"/>
          </a:xfrm>
          <a:prstGeom prst="rect">
            <a:avLst/>
          </a:prstGeom>
          <a:solidFill>
            <a:schemeClr val="bg1">
              <a:lumMod val="95000"/>
            </a:schemeClr>
          </a:solidFill>
          <a:ln>
            <a:solidFill>
              <a:schemeClr val="tx1"/>
            </a:solidFill>
          </a:ln>
        </p:spPr>
        <p:txBody>
          <a:bodyPr wrap="none" rtlCol="0">
            <a:spAutoFit/>
          </a:bodyPr>
          <a:lstStyle/>
          <a:p>
            <a:r>
              <a:rPr lang="en-US" sz="1200" dirty="0" smtClean="0">
                <a:latin typeface="Courier New" pitchFamily="49" charset="0"/>
                <a:cs typeface="Courier New" pitchFamily="49" charset="0"/>
              </a:rPr>
              <a:t>INSERT INTO &lt;</a:t>
            </a:r>
            <a:r>
              <a:rPr lang="en-US" sz="1200" dirty="0" err="1" smtClean="0">
                <a:latin typeface="Courier New" pitchFamily="49" charset="0"/>
                <a:cs typeface="Courier New" pitchFamily="49" charset="0"/>
              </a:rPr>
              <a:t>table_name</a:t>
            </a:r>
            <a:r>
              <a:rPr lang="en-US" sz="1200" dirty="0" smtClean="0">
                <a:latin typeface="Courier New" pitchFamily="49" charset="0"/>
                <a:cs typeface="Courier New" pitchFamily="49" charset="0"/>
              </a:rPr>
              <a:t>&gt; &lt;SELECT Statement&gt;;</a:t>
            </a:r>
            <a:endParaRPr lang="en-US" sz="1200" dirty="0">
              <a:latin typeface="Courier New" pitchFamily="49" charset="0"/>
              <a:cs typeface="Courier New" pitchFamily="49" charset="0"/>
            </a:endParaRPr>
          </a:p>
        </p:txBody>
      </p:sp>
      <p:sp>
        <p:nvSpPr>
          <p:cNvPr id="7" name="TextBox 6"/>
          <p:cNvSpPr txBox="1"/>
          <p:nvPr/>
        </p:nvSpPr>
        <p:spPr>
          <a:xfrm>
            <a:off x="2423160" y="2286000"/>
            <a:ext cx="4297680" cy="1754326"/>
          </a:xfrm>
          <a:prstGeom prst="rect">
            <a:avLst/>
          </a:prstGeom>
          <a:solidFill>
            <a:schemeClr val="bg1">
              <a:lumMod val="95000"/>
            </a:schemeClr>
          </a:solidFill>
          <a:ln>
            <a:solidFill>
              <a:schemeClr val="tx1"/>
            </a:solidFill>
          </a:ln>
        </p:spPr>
        <p:txBody>
          <a:bodyPr wrap="none" rtlCol="0">
            <a:spAutoFit/>
          </a:bodyPr>
          <a:lstStyle/>
          <a:p>
            <a:r>
              <a:rPr lang="en-US" sz="1200" dirty="0" smtClean="0">
                <a:latin typeface="Courier New" pitchFamily="49" charset="0"/>
                <a:cs typeface="Courier New" pitchFamily="49" charset="0"/>
              </a:rPr>
              <a:t>CREATE TABLE state (</a:t>
            </a:r>
            <a:br>
              <a:rPr lang="en-US" sz="1200" dirty="0" smtClean="0">
                <a:latin typeface="Courier New" pitchFamily="49" charset="0"/>
                <a:cs typeface="Courier New" pitchFamily="49" charset="0"/>
              </a:rPr>
            </a:br>
            <a:r>
              <a:rPr lang="en-US" sz="1200" dirty="0" err="1" smtClean="0">
                <a:latin typeface="Courier New" pitchFamily="49" charset="0"/>
                <a:cs typeface="Courier New" pitchFamily="49" charset="0"/>
              </a:rPr>
              <a:t>zip_code</a:t>
            </a:r>
            <a:r>
              <a:rPr lang="en-US" sz="1200" dirty="0" smtClean="0">
                <a:latin typeface="Courier New" pitchFamily="49" charset="0"/>
                <a:cs typeface="Courier New" pitchFamily="49" charset="0"/>
              </a:rPr>
              <a:t>     VARCHAR2(5) NOT NULL,</a:t>
            </a:r>
            <a:br>
              <a:rPr lang="en-US" sz="1200" dirty="0" smtClean="0">
                <a:latin typeface="Courier New" pitchFamily="49" charset="0"/>
                <a:cs typeface="Courier New" pitchFamily="49" charset="0"/>
              </a:rPr>
            </a:br>
            <a:r>
              <a:rPr lang="en-US" sz="1200" dirty="0" err="1" smtClean="0">
                <a:latin typeface="Courier New" pitchFamily="49" charset="0"/>
                <a:cs typeface="Courier New" pitchFamily="49" charset="0"/>
              </a:rPr>
              <a:t>state_abbrev</a:t>
            </a:r>
            <a:r>
              <a:rPr lang="en-US" sz="1200" dirty="0" smtClean="0">
                <a:latin typeface="Courier New" pitchFamily="49" charset="0"/>
                <a:cs typeface="Courier New" pitchFamily="49" charset="0"/>
              </a:rPr>
              <a:t> VARCHAR2(2) NOT NULL,</a:t>
            </a:r>
            <a:br>
              <a:rPr lang="en-US" sz="1200" dirty="0" smtClean="0">
                <a:latin typeface="Courier New" pitchFamily="49" charset="0"/>
                <a:cs typeface="Courier New" pitchFamily="49" charset="0"/>
              </a:rPr>
            </a:br>
            <a:r>
              <a:rPr lang="en-US" sz="1200" dirty="0" err="1" smtClean="0">
                <a:latin typeface="Courier New" pitchFamily="49" charset="0"/>
                <a:cs typeface="Courier New" pitchFamily="49" charset="0"/>
              </a:rPr>
              <a:t>city_name</a:t>
            </a:r>
            <a:r>
              <a:rPr lang="en-US" sz="1200" dirty="0" smtClean="0">
                <a:latin typeface="Courier New" pitchFamily="49" charset="0"/>
                <a:cs typeface="Courier New" pitchFamily="49" charset="0"/>
              </a:rPr>
              <a:t>    VARCHAR2(30));</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 </a:t>
            </a:r>
            <a:br>
              <a:rPr lang="en-US" sz="1200" dirty="0" smtClean="0">
                <a:latin typeface="Courier New" pitchFamily="49" charset="0"/>
                <a:cs typeface="Courier New" pitchFamily="49" charset="0"/>
              </a:rPr>
            </a:br>
            <a:r>
              <a:rPr lang="en-US" sz="1200" dirty="0" smtClean="0">
                <a:solidFill>
                  <a:srgbClr val="CC0066"/>
                </a:solidFill>
                <a:latin typeface="Courier New" pitchFamily="49" charset="0"/>
                <a:cs typeface="Courier New" pitchFamily="49" charset="0"/>
              </a:rPr>
              <a:t>INSERT INTO</a:t>
            </a:r>
            <a:r>
              <a:rPr lang="en-US" sz="1200" dirty="0" smtClean="0">
                <a:latin typeface="Courier New" pitchFamily="49" charset="0"/>
                <a:cs typeface="Courier New" pitchFamily="49" charset="0"/>
              </a:rPr>
              <a:t> (</a:t>
            </a:r>
            <a:br>
              <a:rPr lang="en-US" sz="1200" dirty="0" smtClean="0">
                <a:latin typeface="Courier New" pitchFamily="49" charset="0"/>
                <a:cs typeface="Courier New" pitchFamily="49" charset="0"/>
              </a:rPr>
            </a:br>
            <a:r>
              <a:rPr lang="en-US" sz="1200" dirty="0" smtClean="0">
                <a:solidFill>
                  <a:srgbClr val="0070C0"/>
                </a:solidFill>
                <a:latin typeface="Courier New" pitchFamily="49" charset="0"/>
                <a:cs typeface="Courier New" pitchFamily="49" charset="0"/>
              </a:rPr>
              <a:t>SELECT </a:t>
            </a:r>
            <a:r>
              <a:rPr lang="en-US" sz="1200" dirty="0" err="1" smtClean="0">
                <a:solidFill>
                  <a:srgbClr val="0070C0"/>
                </a:solidFill>
                <a:latin typeface="Courier New" pitchFamily="49" charset="0"/>
                <a:cs typeface="Courier New" pitchFamily="49" charset="0"/>
              </a:rPr>
              <a:t>postal_code</a:t>
            </a:r>
            <a:r>
              <a:rPr lang="en-US" sz="1200" dirty="0" smtClean="0">
                <a:solidFill>
                  <a:srgbClr val="0070C0"/>
                </a:solidFill>
                <a:latin typeface="Courier New" pitchFamily="49" charset="0"/>
                <a:cs typeface="Courier New" pitchFamily="49" charset="0"/>
              </a:rPr>
              <a:t>, </a:t>
            </a:r>
            <a:r>
              <a:rPr lang="en-US" sz="1200" dirty="0" err="1" smtClean="0">
                <a:solidFill>
                  <a:srgbClr val="0070C0"/>
                </a:solidFill>
                <a:latin typeface="Courier New" pitchFamily="49" charset="0"/>
                <a:cs typeface="Courier New" pitchFamily="49" charset="0"/>
              </a:rPr>
              <a:t>prov_abbrev</a:t>
            </a:r>
            <a:r>
              <a:rPr lang="en-US" sz="1200" dirty="0" smtClean="0">
                <a:solidFill>
                  <a:srgbClr val="0070C0"/>
                </a:solidFill>
                <a:latin typeface="Courier New" pitchFamily="49" charset="0"/>
                <a:cs typeface="Courier New" pitchFamily="49" charset="0"/>
              </a:rPr>
              <a:t>, city</a:t>
            </a:r>
            <a:br>
              <a:rPr lang="en-US" sz="1200" dirty="0" smtClean="0">
                <a:solidFill>
                  <a:srgbClr val="0070C0"/>
                </a:solidFill>
                <a:latin typeface="Courier New" pitchFamily="49" charset="0"/>
                <a:cs typeface="Courier New" pitchFamily="49" charset="0"/>
              </a:rPr>
            </a:br>
            <a:r>
              <a:rPr lang="en-US" sz="1200" dirty="0" smtClean="0">
                <a:solidFill>
                  <a:srgbClr val="0070C0"/>
                </a:solidFill>
                <a:latin typeface="Courier New" pitchFamily="49" charset="0"/>
                <a:cs typeface="Courier New" pitchFamily="49" charset="0"/>
              </a:rPr>
              <a:t>FROM dept</a:t>
            </a:r>
            <a:r>
              <a:rPr lang="en-US" sz="1200" dirty="0" smtClean="0">
                <a:latin typeface="Courier New" pitchFamily="49" charset="0"/>
                <a:cs typeface="Courier New" pitchFamily="49" charset="0"/>
              </a:rPr>
              <a:t>)</a:t>
            </a:r>
            <a:br>
              <a:rPr lang="en-US" sz="1200" dirty="0" smtClean="0">
                <a:latin typeface="Courier New" pitchFamily="49" charset="0"/>
                <a:cs typeface="Courier New" pitchFamily="49" charset="0"/>
              </a:rPr>
            </a:br>
            <a:r>
              <a:rPr lang="en-US" sz="1200" dirty="0" smtClean="0">
                <a:solidFill>
                  <a:srgbClr val="CC0066"/>
                </a:solidFill>
                <a:latin typeface="Courier New" pitchFamily="49" charset="0"/>
                <a:cs typeface="Courier New" pitchFamily="49" charset="0"/>
              </a:rPr>
              <a:t>VALUES</a:t>
            </a:r>
            <a:r>
              <a:rPr lang="en-US" sz="1200" dirty="0" smtClean="0">
                <a:latin typeface="Courier New" pitchFamily="49" charset="0"/>
                <a:cs typeface="Courier New" pitchFamily="49" charset="0"/>
              </a:rPr>
              <a:t> (99, 'TRAVEL', 'SEATTLE');</a:t>
            </a:r>
          </a:p>
        </p:txBody>
      </p:sp>
    </p:spTree>
    <p:extLst>
      <p:ext uri="{BB962C8B-B14F-4D97-AF65-F5344CB8AC3E}">
        <p14:creationId xmlns:p14="http://schemas.microsoft.com/office/powerpoint/2010/main" xmlns="" val="297461522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smtClean="0"/>
              <a:t>INSERT with Check Option</a:t>
            </a:r>
            <a:endParaRPr lang="en-US" dirty="0"/>
          </a:p>
        </p:txBody>
      </p:sp>
      <p:sp>
        <p:nvSpPr>
          <p:cNvPr id="5" name="Text Placeholder 4"/>
          <p:cNvSpPr>
            <a:spLocks noGrp="1"/>
          </p:cNvSpPr>
          <p:nvPr>
            <p:ph type="body" sz="quarter" idx="11"/>
          </p:nvPr>
        </p:nvSpPr>
        <p:spPr>
          <a:xfrm>
            <a:off x="457200" y="762000"/>
            <a:ext cx="8229600" cy="838200"/>
          </a:xfrm>
        </p:spPr>
        <p:txBody>
          <a:bodyPr/>
          <a:lstStyle/>
          <a:p>
            <a:r>
              <a:rPr lang="en-US" dirty="0" smtClean="0"/>
              <a:t>Use this syntax to limit inserted rows to those that pass CHECK OPTION validation</a:t>
            </a:r>
          </a:p>
        </p:txBody>
      </p:sp>
      <p:sp>
        <p:nvSpPr>
          <p:cNvPr id="6" name="TextBox 5"/>
          <p:cNvSpPr txBox="1"/>
          <p:nvPr/>
        </p:nvSpPr>
        <p:spPr>
          <a:xfrm>
            <a:off x="2788920" y="1828800"/>
            <a:ext cx="3566160" cy="830997"/>
          </a:xfrm>
          <a:prstGeom prst="rect">
            <a:avLst/>
          </a:prstGeom>
          <a:solidFill>
            <a:schemeClr val="bg1">
              <a:lumMod val="95000"/>
            </a:schemeClr>
          </a:solidFill>
          <a:ln>
            <a:solidFill>
              <a:schemeClr val="tx1"/>
            </a:solidFill>
          </a:ln>
        </p:spPr>
        <p:txBody>
          <a:bodyPr wrap="none" rtlCol="0">
            <a:spAutoFit/>
          </a:bodyPr>
          <a:lstStyle/>
          <a:p>
            <a:r>
              <a:rPr lang="en-US" sz="1200" dirty="0" smtClean="0">
                <a:latin typeface="Courier New" pitchFamily="49" charset="0"/>
                <a:cs typeface="Courier New" pitchFamily="49" charset="0"/>
              </a:rPr>
              <a:t>INSERT INTO (</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&lt;</a:t>
            </a:r>
            <a:r>
              <a:rPr lang="en-US" sz="1200" dirty="0" err="1" smtClean="0">
                <a:latin typeface="Courier New" pitchFamily="49" charset="0"/>
                <a:cs typeface="Courier New" pitchFamily="49" charset="0"/>
              </a:rPr>
              <a:t>SQL_statement</a:t>
            </a:r>
            <a:r>
              <a:rPr lang="en-US" sz="1200" dirty="0" smtClean="0">
                <a:latin typeface="Courier New" pitchFamily="49" charset="0"/>
                <a:cs typeface="Courier New" pitchFamily="49" charset="0"/>
              </a:rPr>
              <a:t>&gt; WITH CHECK OPTION)</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VALUES</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a:t>
            </a:r>
            <a:r>
              <a:rPr lang="en-US" sz="1200" dirty="0" err="1" smtClean="0">
                <a:latin typeface="Courier New" pitchFamily="49" charset="0"/>
                <a:cs typeface="Courier New" pitchFamily="49" charset="0"/>
              </a:rPr>
              <a:t>value_list</a:t>
            </a:r>
            <a:r>
              <a:rPr lang="en-US" sz="1200" dirty="0" smtClean="0">
                <a:latin typeface="Courier New" pitchFamily="49" charset="0"/>
                <a:cs typeface="Courier New" pitchFamily="49" charset="0"/>
              </a:rPr>
              <a:t>);</a:t>
            </a:r>
            <a:endParaRPr lang="en-US" sz="1200" dirty="0">
              <a:latin typeface="Courier New" pitchFamily="49" charset="0"/>
              <a:cs typeface="Courier New" pitchFamily="49" charset="0"/>
            </a:endParaRPr>
          </a:p>
        </p:txBody>
      </p:sp>
      <p:sp>
        <p:nvSpPr>
          <p:cNvPr id="7" name="TextBox 6"/>
          <p:cNvSpPr txBox="1"/>
          <p:nvPr/>
        </p:nvSpPr>
        <p:spPr>
          <a:xfrm>
            <a:off x="2788920" y="2819400"/>
            <a:ext cx="3566160" cy="1015663"/>
          </a:xfrm>
          <a:prstGeom prst="rect">
            <a:avLst/>
          </a:prstGeom>
          <a:solidFill>
            <a:schemeClr val="bg1">
              <a:lumMod val="95000"/>
            </a:schemeClr>
          </a:solidFill>
          <a:ln>
            <a:solidFill>
              <a:schemeClr val="tx1"/>
            </a:solidFill>
          </a:ln>
        </p:spPr>
        <p:txBody>
          <a:bodyPr wrap="none" rtlCol="0">
            <a:spAutoFit/>
          </a:bodyPr>
          <a:lstStyle/>
          <a:p>
            <a:r>
              <a:rPr lang="en-US" sz="1200" dirty="0" smtClean="0">
                <a:latin typeface="Courier New" pitchFamily="49" charset="0"/>
                <a:cs typeface="Courier New" pitchFamily="49" charset="0"/>
              </a:rPr>
              <a:t>INSERT INTO (</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SELECT </a:t>
            </a:r>
            <a:r>
              <a:rPr lang="en-US" sz="1200" dirty="0" err="1" smtClean="0">
                <a:latin typeface="Courier New" pitchFamily="49" charset="0"/>
                <a:cs typeface="Courier New" pitchFamily="49" charset="0"/>
              </a:rPr>
              <a:t>deptno</a:t>
            </a:r>
            <a:r>
              <a:rPr lang="en-US" sz="1200" dirty="0" smtClean="0">
                <a:latin typeface="Courier New" pitchFamily="49" charset="0"/>
                <a:cs typeface="Courier New" pitchFamily="49" charset="0"/>
              </a:rPr>
              <a:t>, </a:t>
            </a:r>
            <a:r>
              <a:rPr lang="en-US" sz="1200" dirty="0" err="1" smtClean="0">
                <a:latin typeface="Courier New" pitchFamily="49" charset="0"/>
                <a:cs typeface="Courier New" pitchFamily="49" charset="0"/>
              </a:rPr>
              <a:t>dname</a:t>
            </a:r>
            <a:r>
              <a:rPr lang="en-US" sz="1200" dirty="0" smtClean="0">
                <a:latin typeface="Courier New" pitchFamily="49" charset="0"/>
                <a:cs typeface="Courier New" pitchFamily="49" charset="0"/>
              </a:rPr>
              <a:t>, loc</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FROM dept</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WHERE </a:t>
            </a:r>
            <a:r>
              <a:rPr lang="en-US" sz="1200" dirty="0" err="1" smtClean="0">
                <a:latin typeface="Courier New" pitchFamily="49" charset="0"/>
                <a:cs typeface="Courier New" pitchFamily="49" charset="0"/>
              </a:rPr>
              <a:t>deptno</a:t>
            </a:r>
            <a:r>
              <a:rPr lang="en-US" sz="1200" dirty="0" smtClean="0">
                <a:latin typeface="Courier New" pitchFamily="49" charset="0"/>
                <a:cs typeface="Courier New" pitchFamily="49" charset="0"/>
              </a:rPr>
              <a:t> &lt; 30 </a:t>
            </a:r>
            <a:r>
              <a:rPr lang="en-US" sz="1200" b="1" dirty="0" smtClean="0">
                <a:solidFill>
                  <a:srgbClr val="CC0066"/>
                </a:solidFill>
                <a:latin typeface="Courier New" pitchFamily="49" charset="0"/>
                <a:cs typeface="Courier New" pitchFamily="49" charset="0"/>
              </a:rPr>
              <a:t>WITH CHECK OPTION</a:t>
            </a:r>
            <a:r>
              <a:rPr lang="en-US" sz="1200" dirty="0" smtClean="0">
                <a:latin typeface="Courier New" pitchFamily="49" charset="0"/>
                <a:cs typeface="Courier New" pitchFamily="49" charset="0"/>
              </a:rPr>
              <a:t>)</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VALUES (99, 'TRAVEL', 'SEATTLE');</a:t>
            </a:r>
            <a:endParaRPr lang="en-US" sz="1200" dirty="0">
              <a:latin typeface="Courier New" pitchFamily="49" charset="0"/>
              <a:cs typeface="Courier New" pitchFamily="49" charset="0"/>
            </a:endParaRPr>
          </a:p>
        </p:txBody>
      </p:sp>
    </p:spTree>
    <p:extLst>
      <p:ext uri="{BB962C8B-B14F-4D97-AF65-F5344CB8AC3E}">
        <p14:creationId xmlns:p14="http://schemas.microsoft.com/office/powerpoint/2010/main" xmlns="" val="297461522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err="1" smtClean="0"/>
              <a:t>INSERTing</a:t>
            </a:r>
            <a:r>
              <a:rPr lang="en-US" dirty="0" smtClean="0"/>
              <a:t> Into A View</a:t>
            </a:r>
          </a:p>
        </p:txBody>
      </p:sp>
      <p:sp>
        <p:nvSpPr>
          <p:cNvPr id="5" name="Text Placeholder 4"/>
          <p:cNvSpPr>
            <a:spLocks noGrp="1"/>
          </p:cNvSpPr>
          <p:nvPr>
            <p:ph type="body" sz="quarter" idx="11"/>
          </p:nvPr>
        </p:nvSpPr>
        <p:spPr>
          <a:xfrm>
            <a:off x="457200" y="762000"/>
            <a:ext cx="8229600" cy="1219200"/>
          </a:xfrm>
        </p:spPr>
        <p:txBody>
          <a:bodyPr/>
          <a:lstStyle/>
          <a:p>
            <a:r>
              <a:rPr lang="en-US" dirty="0" smtClean="0"/>
              <a:t>Evaluate whether a view column is </a:t>
            </a:r>
            <a:r>
              <a:rPr lang="en-US" dirty="0" err="1" smtClean="0"/>
              <a:t>insertable</a:t>
            </a:r>
            <a:endParaRPr lang="en-US" dirty="0" smtClean="0"/>
          </a:p>
          <a:p>
            <a:r>
              <a:rPr lang="en-US" dirty="0" smtClean="0"/>
              <a:t>Views with aggregations, CONNECT BY, and other syntaxes may not be </a:t>
            </a:r>
            <a:r>
              <a:rPr lang="en-US" dirty="0" err="1" smtClean="0"/>
              <a:t>insertable</a:t>
            </a:r>
            <a:endParaRPr lang="en-US" dirty="0" smtClean="0"/>
          </a:p>
        </p:txBody>
      </p:sp>
      <p:sp>
        <p:nvSpPr>
          <p:cNvPr id="6" name="TextBox 5"/>
          <p:cNvSpPr txBox="1"/>
          <p:nvPr/>
        </p:nvSpPr>
        <p:spPr>
          <a:xfrm>
            <a:off x="1922877" y="2286000"/>
            <a:ext cx="5298245" cy="3785652"/>
          </a:xfrm>
          <a:prstGeom prst="rect">
            <a:avLst/>
          </a:prstGeom>
          <a:solidFill>
            <a:schemeClr val="bg1">
              <a:lumMod val="95000"/>
            </a:schemeClr>
          </a:solidFill>
          <a:ln>
            <a:solidFill>
              <a:schemeClr val="tx1"/>
            </a:solidFill>
          </a:ln>
        </p:spPr>
        <p:txBody>
          <a:bodyPr wrap="none" rtlCol="0">
            <a:spAutoFit/>
          </a:bodyPr>
          <a:lstStyle/>
          <a:p>
            <a:r>
              <a:rPr lang="en-US" sz="1200" dirty="0" err="1" smtClean="0">
                <a:latin typeface="Courier" pitchFamily="49" charset="0"/>
              </a:rPr>
              <a:t>desc</a:t>
            </a:r>
            <a:r>
              <a:rPr lang="en-US" sz="1200" dirty="0" smtClean="0">
                <a:latin typeface="Courier" pitchFamily="49" charset="0"/>
              </a:rPr>
              <a:t> </a:t>
            </a:r>
            <a:r>
              <a:rPr lang="en-US" sz="1200" dirty="0" err="1" smtClean="0">
                <a:latin typeface="Courier" pitchFamily="49" charset="0"/>
              </a:rPr>
              <a:t>cdb_updatable_columns</a:t>
            </a:r>
            <a:r>
              <a:rPr lang="en-US" sz="1200" dirty="0" smtClean="0">
                <a:latin typeface="Courier" pitchFamily="49" charset="0"/>
              </a:rPr>
              <a:t/>
            </a:r>
            <a:br>
              <a:rPr lang="en-US" sz="1200" dirty="0" smtClean="0">
                <a:latin typeface="Courier" pitchFamily="49" charset="0"/>
              </a:rPr>
            </a:br>
            <a:r>
              <a:rPr lang="en-US" sz="1200" dirty="0" smtClean="0">
                <a:latin typeface="Courier" pitchFamily="49" charset="0"/>
              </a:rPr>
              <a:t/>
            </a:r>
            <a:br>
              <a:rPr lang="en-US" sz="1200" dirty="0" smtClean="0">
                <a:latin typeface="Courier" pitchFamily="49" charset="0"/>
              </a:rPr>
            </a:br>
            <a:r>
              <a:rPr lang="en-US" sz="1200" dirty="0" smtClean="0">
                <a:latin typeface="Courier" pitchFamily="49" charset="0"/>
              </a:rPr>
              <a:t> SELECT </a:t>
            </a:r>
            <a:r>
              <a:rPr lang="en-US" sz="1200" dirty="0" err="1" smtClean="0">
                <a:latin typeface="Courier" pitchFamily="49" charset="0"/>
              </a:rPr>
              <a:t>cuc.con_id</a:t>
            </a:r>
            <a:r>
              <a:rPr lang="en-US" sz="1200" dirty="0" smtClean="0">
                <a:latin typeface="Courier" pitchFamily="49" charset="0"/>
              </a:rPr>
              <a:t>, </a:t>
            </a:r>
            <a:r>
              <a:rPr lang="en-US" sz="1200" dirty="0" err="1" smtClean="0">
                <a:latin typeface="Courier" pitchFamily="49" charset="0"/>
              </a:rPr>
              <a:t>cuc.owner</a:t>
            </a:r>
            <a:r>
              <a:rPr lang="en-US" sz="1200" dirty="0" smtClean="0">
                <a:latin typeface="Courier" pitchFamily="49" charset="0"/>
              </a:rPr>
              <a:t>, </a:t>
            </a:r>
            <a:r>
              <a:rPr lang="en-US" sz="1200" dirty="0" err="1" smtClean="0">
                <a:latin typeface="Courier" pitchFamily="49" charset="0"/>
              </a:rPr>
              <a:t>cuc.insertable</a:t>
            </a:r>
            <a:r>
              <a:rPr lang="en-US" sz="1200" dirty="0" smtClean="0">
                <a:latin typeface="Courier" pitchFamily="49" charset="0"/>
              </a:rPr>
              <a:t>, COUNT(*)</a:t>
            </a:r>
          </a:p>
          <a:p>
            <a:r>
              <a:rPr lang="en-US" sz="1200" dirty="0" smtClean="0">
                <a:latin typeface="Courier" pitchFamily="49" charset="0"/>
              </a:rPr>
              <a:t>FROM </a:t>
            </a:r>
            <a:r>
              <a:rPr lang="en-US" sz="1200" b="1" dirty="0" err="1" smtClean="0">
                <a:solidFill>
                  <a:srgbClr val="0070C0"/>
                </a:solidFill>
                <a:latin typeface="Courier" pitchFamily="49" charset="0"/>
              </a:rPr>
              <a:t>cdb_updatable_columns</a:t>
            </a:r>
            <a:r>
              <a:rPr lang="en-US" sz="1200" dirty="0" smtClean="0">
                <a:latin typeface="Courier" pitchFamily="49" charset="0"/>
              </a:rPr>
              <a:t> </a:t>
            </a:r>
            <a:r>
              <a:rPr lang="en-US" sz="1200" dirty="0" err="1" smtClean="0">
                <a:latin typeface="Courier" pitchFamily="49" charset="0"/>
              </a:rPr>
              <a:t>cuc</a:t>
            </a:r>
            <a:endParaRPr lang="en-US" sz="1200" dirty="0" smtClean="0">
              <a:latin typeface="Courier" pitchFamily="49" charset="0"/>
            </a:endParaRPr>
          </a:p>
          <a:p>
            <a:r>
              <a:rPr lang="en-US" sz="1200" dirty="0" smtClean="0">
                <a:latin typeface="Courier" pitchFamily="49" charset="0"/>
              </a:rPr>
              <a:t>WHERE (</a:t>
            </a:r>
            <a:r>
              <a:rPr lang="en-US" sz="1200" dirty="0" err="1" smtClean="0">
                <a:latin typeface="Courier" pitchFamily="49" charset="0"/>
              </a:rPr>
              <a:t>cuc.con_id</a:t>
            </a:r>
            <a:r>
              <a:rPr lang="en-US" sz="1200" dirty="0" smtClean="0">
                <a:latin typeface="Courier" pitchFamily="49" charset="0"/>
              </a:rPr>
              <a:t>, </a:t>
            </a:r>
            <a:r>
              <a:rPr lang="en-US" sz="1200" dirty="0" err="1" smtClean="0">
                <a:latin typeface="Courier" pitchFamily="49" charset="0"/>
              </a:rPr>
              <a:t>cuc.owner</a:t>
            </a:r>
            <a:r>
              <a:rPr lang="en-US" sz="1200" dirty="0" smtClean="0">
                <a:latin typeface="Courier" pitchFamily="49" charset="0"/>
              </a:rPr>
              <a:t>, </a:t>
            </a:r>
            <a:r>
              <a:rPr lang="en-US" sz="1200" dirty="0" err="1" smtClean="0">
                <a:latin typeface="Courier" pitchFamily="49" charset="0"/>
              </a:rPr>
              <a:t>cuc.table_name</a:t>
            </a:r>
            <a:r>
              <a:rPr lang="en-US" sz="1200" dirty="0" smtClean="0">
                <a:latin typeface="Courier" pitchFamily="49" charset="0"/>
              </a:rPr>
              <a:t>) IN</a:t>
            </a:r>
          </a:p>
          <a:p>
            <a:r>
              <a:rPr lang="en-US" sz="1200" dirty="0" smtClean="0">
                <a:latin typeface="Courier" pitchFamily="49" charset="0"/>
              </a:rPr>
              <a:t>  (SELECT </a:t>
            </a:r>
            <a:r>
              <a:rPr lang="en-US" sz="1200" dirty="0" err="1" smtClean="0">
                <a:latin typeface="Courier" pitchFamily="49" charset="0"/>
              </a:rPr>
              <a:t>cv.con_id</a:t>
            </a:r>
            <a:r>
              <a:rPr lang="en-US" sz="1200" dirty="0" smtClean="0">
                <a:latin typeface="Courier" pitchFamily="49" charset="0"/>
              </a:rPr>
              <a:t>, </a:t>
            </a:r>
            <a:r>
              <a:rPr lang="en-US" sz="1200" dirty="0" err="1" smtClean="0">
                <a:latin typeface="Courier" pitchFamily="49" charset="0"/>
              </a:rPr>
              <a:t>cv.owner</a:t>
            </a:r>
            <a:r>
              <a:rPr lang="en-US" sz="1200" dirty="0" smtClean="0">
                <a:latin typeface="Courier" pitchFamily="49" charset="0"/>
              </a:rPr>
              <a:t>, </a:t>
            </a:r>
            <a:r>
              <a:rPr lang="en-US" sz="1200" dirty="0" err="1" smtClean="0">
                <a:latin typeface="Courier" pitchFamily="49" charset="0"/>
              </a:rPr>
              <a:t>cv.view_name</a:t>
            </a:r>
            <a:endParaRPr lang="en-US" sz="1200" dirty="0" smtClean="0">
              <a:latin typeface="Courier" pitchFamily="49" charset="0"/>
            </a:endParaRPr>
          </a:p>
          <a:p>
            <a:r>
              <a:rPr lang="en-US" sz="1200" dirty="0" smtClean="0">
                <a:latin typeface="Courier" pitchFamily="49" charset="0"/>
              </a:rPr>
              <a:t>   FROM </a:t>
            </a:r>
            <a:r>
              <a:rPr lang="en-US" sz="1200" b="1" dirty="0" err="1" smtClean="0">
                <a:solidFill>
                  <a:srgbClr val="0070C0"/>
                </a:solidFill>
                <a:latin typeface="Courier" pitchFamily="49" charset="0"/>
              </a:rPr>
              <a:t>cdb_views</a:t>
            </a:r>
            <a:r>
              <a:rPr lang="en-US" sz="1200" dirty="0" smtClean="0">
                <a:latin typeface="Courier" pitchFamily="49" charset="0"/>
              </a:rPr>
              <a:t> </a:t>
            </a:r>
            <a:r>
              <a:rPr lang="en-US" sz="1200" dirty="0" err="1" smtClean="0">
                <a:latin typeface="Courier" pitchFamily="49" charset="0"/>
              </a:rPr>
              <a:t>cv</a:t>
            </a:r>
            <a:r>
              <a:rPr lang="en-US" sz="1200" dirty="0" smtClean="0">
                <a:latin typeface="Courier" pitchFamily="49" charset="0"/>
              </a:rPr>
              <a:t>)</a:t>
            </a:r>
          </a:p>
          <a:p>
            <a:r>
              <a:rPr lang="en-US" sz="1200" dirty="0" smtClean="0">
                <a:latin typeface="Courier" pitchFamily="49" charset="0"/>
              </a:rPr>
              <a:t>GROUP BY </a:t>
            </a:r>
            <a:r>
              <a:rPr lang="en-US" sz="1200" dirty="0" err="1" smtClean="0">
                <a:latin typeface="Courier" pitchFamily="49" charset="0"/>
              </a:rPr>
              <a:t>cuc.con_id</a:t>
            </a:r>
            <a:r>
              <a:rPr lang="en-US" sz="1200" dirty="0" smtClean="0">
                <a:latin typeface="Courier" pitchFamily="49" charset="0"/>
              </a:rPr>
              <a:t>, </a:t>
            </a:r>
            <a:r>
              <a:rPr lang="en-US" sz="1200" dirty="0" err="1" smtClean="0">
                <a:latin typeface="Courier" pitchFamily="49" charset="0"/>
              </a:rPr>
              <a:t>cuc.owner</a:t>
            </a:r>
            <a:r>
              <a:rPr lang="en-US" sz="1200" dirty="0" smtClean="0">
                <a:latin typeface="Courier" pitchFamily="49" charset="0"/>
              </a:rPr>
              <a:t>, </a:t>
            </a:r>
            <a:r>
              <a:rPr lang="en-US" sz="1200" dirty="0" err="1" smtClean="0">
                <a:latin typeface="Courier" pitchFamily="49" charset="0"/>
              </a:rPr>
              <a:t>cuc.insertable</a:t>
            </a:r>
            <a:endParaRPr lang="en-US" sz="1200" dirty="0" smtClean="0">
              <a:latin typeface="Courier" pitchFamily="49" charset="0"/>
            </a:endParaRPr>
          </a:p>
          <a:p>
            <a:r>
              <a:rPr lang="en-US" sz="1200" dirty="0" smtClean="0">
                <a:latin typeface="Courier" pitchFamily="49" charset="0"/>
              </a:rPr>
              <a:t>ORDER BY 1,2,3;</a:t>
            </a:r>
            <a:br>
              <a:rPr lang="en-US" sz="1200" dirty="0" smtClean="0">
                <a:latin typeface="Courier" pitchFamily="49" charset="0"/>
              </a:rPr>
            </a:br>
            <a:r>
              <a:rPr lang="en-US" sz="1200" dirty="0" smtClean="0">
                <a:latin typeface="Courier" pitchFamily="49" charset="0"/>
              </a:rPr>
              <a:t/>
            </a:r>
            <a:br>
              <a:rPr lang="en-US" sz="1200" dirty="0" smtClean="0">
                <a:latin typeface="Courier" pitchFamily="49" charset="0"/>
              </a:rPr>
            </a:br>
            <a:r>
              <a:rPr lang="en-US" sz="1200" dirty="0" smtClean="0">
                <a:latin typeface="Courier" pitchFamily="49" charset="0"/>
              </a:rPr>
              <a:t> CON_ID    OWNER                     INS   COUNT(*)</a:t>
            </a:r>
          </a:p>
          <a:p>
            <a:r>
              <a:rPr lang="en-US" sz="1200" dirty="0" smtClean="0">
                <a:latin typeface="Courier" pitchFamily="49" charset="0"/>
              </a:rPr>
              <a:t>---------- ------------------------- --- ----------</a:t>
            </a:r>
          </a:p>
          <a:p>
            <a:r>
              <a:rPr lang="en-US" sz="1200" dirty="0" smtClean="0">
                <a:latin typeface="Courier" pitchFamily="49" charset="0"/>
              </a:rPr>
              <a:t>         2 ORDSYS                    NO           4</a:t>
            </a:r>
          </a:p>
          <a:p>
            <a:r>
              <a:rPr lang="en-US" sz="1200" dirty="0" smtClean="0">
                <a:latin typeface="Courier" pitchFamily="49" charset="0"/>
              </a:rPr>
              <a:t>         2 ORDSYS                    YES          4</a:t>
            </a:r>
          </a:p>
          <a:p>
            <a:r>
              <a:rPr lang="en-US" sz="1200" b="1" dirty="0" smtClean="0">
                <a:solidFill>
                  <a:srgbClr val="CC0066"/>
                </a:solidFill>
                <a:latin typeface="Courier" pitchFamily="49" charset="0"/>
              </a:rPr>
              <a:t>         2 SYS                       NO       45190</a:t>
            </a:r>
          </a:p>
          <a:p>
            <a:r>
              <a:rPr lang="en-US" sz="1200" b="1" dirty="0" smtClean="0">
                <a:solidFill>
                  <a:srgbClr val="CC0066"/>
                </a:solidFill>
                <a:latin typeface="Courier" pitchFamily="49" charset="0"/>
              </a:rPr>
              <a:t>         2 SYS                       YES      22415</a:t>
            </a:r>
          </a:p>
          <a:p>
            <a:r>
              <a:rPr lang="en-US" sz="1200" dirty="0" smtClean="0">
                <a:latin typeface="Courier" pitchFamily="49" charset="0"/>
              </a:rPr>
              <a:t>         2 SYSTEM                    NO         172</a:t>
            </a:r>
          </a:p>
          <a:p>
            <a:r>
              <a:rPr lang="en-US" sz="1200" dirty="0" smtClean="0">
                <a:latin typeface="Courier" pitchFamily="49" charset="0"/>
              </a:rPr>
              <a:t>         2 SYSTEM                    YES         14</a:t>
            </a:r>
          </a:p>
          <a:p>
            <a:r>
              <a:rPr lang="en-US" sz="1200" dirty="0" smtClean="0">
                <a:latin typeface="Courier" pitchFamily="49" charset="0"/>
              </a:rPr>
              <a:t>         2 WMSYS                     NO         736</a:t>
            </a:r>
          </a:p>
          <a:p>
            <a:r>
              <a:rPr lang="en-US" sz="1200" dirty="0" smtClean="0">
                <a:latin typeface="Courier" pitchFamily="49" charset="0"/>
              </a:rPr>
              <a:t>         2 WMSYS                     YES        160</a:t>
            </a:r>
          </a:p>
        </p:txBody>
      </p:sp>
    </p:spTree>
    <p:extLst>
      <p:ext uri="{BB962C8B-B14F-4D97-AF65-F5344CB8AC3E}">
        <p14:creationId xmlns:p14="http://schemas.microsoft.com/office/powerpoint/2010/main" xmlns="" val="297461522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err="1" smtClean="0"/>
              <a:t>INSERTing</a:t>
            </a:r>
            <a:r>
              <a:rPr lang="en-US" dirty="0" smtClean="0"/>
              <a:t> Into An Editioning View</a:t>
            </a:r>
          </a:p>
        </p:txBody>
      </p:sp>
      <p:sp>
        <p:nvSpPr>
          <p:cNvPr id="5" name="Text Placeholder 4"/>
          <p:cNvSpPr>
            <a:spLocks noGrp="1"/>
          </p:cNvSpPr>
          <p:nvPr>
            <p:ph type="body" sz="quarter" idx="11"/>
          </p:nvPr>
        </p:nvSpPr>
        <p:spPr>
          <a:xfrm>
            <a:off x="457200" y="762000"/>
            <a:ext cx="8229600" cy="838200"/>
          </a:xfrm>
        </p:spPr>
        <p:txBody>
          <a:bodyPr/>
          <a:lstStyle/>
          <a:p>
            <a:r>
              <a:rPr lang="en-US" dirty="0" smtClean="0"/>
              <a:t>All </a:t>
            </a:r>
            <a:r>
              <a:rPr lang="en-US" dirty="0" err="1" smtClean="0"/>
              <a:t>editioning</a:t>
            </a:r>
            <a:r>
              <a:rPr lang="en-US" dirty="0" smtClean="0"/>
              <a:t> views are </a:t>
            </a:r>
            <a:r>
              <a:rPr lang="en-US" dirty="0" err="1" smtClean="0"/>
              <a:t>insertable</a:t>
            </a:r>
            <a:r>
              <a:rPr lang="en-US" dirty="0" smtClean="0"/>
              <a:t> ... but be sure you are in the correct edition</a:t>
            </a:r>
          </a:p>
        </p:txBody>
      </p:sp>
      <p:sp>
        <p:nvSpPr>
          <p:cNvPr id="6" name="TextBox 5"/>
          <p:cNvSpPr txBox="1"/>
          <p:nvPr/>
        </p:nvSpPr>
        <p:spPr>
          <a:xfrm>
            <a:off x="2062338" y="1676400"/>
            <a:ext cx="5019323" cy="4524315"/>
          </a:xfrm>
          <a:prstGeom prst="rect">
            <a:avLst/>
          </a:prstGeom>
          <a:solidFill>
            <a:schemeClr val="bg1">
              <a:lumMod val="95000"/>
            </a:schemeClr>
          </a:solidFill>
          <a:ln>
            <a:solidFill>
              <a:schemeClr val="tx1"/>
            </a:solidFill>
          </a:ln>
        </p:spPr>
        <p:txBody>
          <a:bodyPr wrap="none" rtlCol="0">
            <a:spAutoFit/>
          </a:bodyPr>
          <a:lstStyle/>
          <a:p>
            <a:r>
              <a:rPr lang="en-US" sz="1200" dirty="0" smtClean="0">
                <a:latin typeface="Courier" pitchFamily="49" charset="0"/>
              </a:rPr>
              <a:t>SQL&gt; CREATE EDITION </a:t>
            </a:r>
            <a:r>
              <a:rPr lang="en-US" sz="1200" dirty="0" err="1" smtClean="0">
                <a:latin typeface="Courier" pitchFamily="49" charset="0"/>
              </a:rPr>
              <a:t>demo_ed</a:t>
            </a:r>
            <a:r>
              <a:rPr lang="en-US" sz="1200" dirty="0" smtClean="0">
                <a:latin typeface="Courier" pitchFamily="49" charset="0"/>
              </a:rPr>
              <a:t>;</a:t>
            </a:r>
            <a:br>
              <a:rPr lang="en-US" sz="1200" dirty="0" smtClean="0">
                <a:latin typeface="Courier" pitchFamily="49" charset="0"/>
              </a:rPr>
            </a:br>
            <a:r>
              <a:rPr lang="en-US" sz="1200" dirty="0" smtClean="0">
                <a:latin typeface="Courier" pitchFamily="49" charset="0"/>
              </a:rPr>
              <a:t/>
            </a:r>
            <a:br>
              <a:rPr lang="en-US" sz="1200" dirty="0" smtClean="0">
                <a:latin typeface="Courier" pitchFamily="49" charset="0"/>
              </a:rPr>
            </a:br>
            <a:r>
              <a:rPr lang="en-US" sz="1200" dirty="0" smtClean="0">
                <a:latin typeface="Courier" pitchFamily="49" charset="0"/>
              </a:rPr>
              <a:t>SQL&gt; CREATE OR REPLACE EDITIONING VIEW test AS</a:t>
            </a:r>
          </a:p>
          <a:p>
            <a:r>
              <a:rPr lang="en-US" sz="1200" dirty="0" smtClean="0">
                <a:latin typeface="Courier" pitchFamily="49" charset="0"/>
              </a:rPr>
              <a:t>  2  SELECT </a:t>
            </a:r>
            <a:r>
              <a:rPr lang="en-US" sz="1200" b="1" dirty="0" err="1" smtClean="0">
                <a:solidFill>
                  <a:srgbClr val="CC0066"/>
                </a:solidFill>
                <a:latin typeface="Courier" pitchFamily="49" charset="0"/>
              </a:rPr>
              <a:t>program_id</a:t>
            </a:r>
            <a:r>
              <a:rPr lang="en-US" sz="1200" dirty="0" smtClean="0">
                <a:latin typeface="Courier" pitchFamily="49" charset="0"/>
              </a:rPr>
              <a:t>, </a:t>
            </a:r>
            <a:r>
              <a:rPr lang="en-US" sz="1200" b="1" dirty="0" err="1" smtClean="0">
                <a:solidFill>
                  <a:srgbClr val="0070C0"/>
                </a:solidFill>
                <a:latin typeface="Courier" pitchFamily="49" charset="0"/>
              </a:rPr>
              <a:t>line_number</a:t>
            </a:r>
            <a:endParaRPr lang="en-US" sz="1200" b="1" dirty="0" smtClean="0">
              <a:solidFill>
                <a:srgbClr val="0070C0"/>
              </a:solidFill>
              <a:latin typeface="Courier" pitchFamily="49" charset="0"/>
            </a:endParaRPr>
          </a:p>
          <a:p>
            <a:r>
              <a:rPr lang="en-US" sz="1200" dirty="0" smtClean="0">
                <a:latin typeface="Courier" pitchFamily="49" charset="0"/>
              </a:rPr>
              <a:t>  3  FROM airplanes;</a:t>
            </a:r>
          </a:p>
          <a:p>
            <a:endParaRPr lang="en-US" sz="1200" dirty="0" smtClean="0">
              <a:latin typeface="Courier" pitchFamily="49" charset="0"/>
            </a:endParaRPr>
          </a:p>
          <a:p>
            <a:r>
              <a:rPr lang="en-US" sz="1200" dirty="0" smtClean="0">
                <a:latin typeface="Courier" pitchFamily="49" charset="0"/>
              </a:rPr>
              <a:t>View created.</a:t>
            </a:r>
          </a:p>
          <a:p>
            <a:endParaRPr lang="en-US" sz="1200" dirty="0" smtClean="0">
              <a:latin typeface="Courier" pitchFamily="49" charset="0"/>
            </a:endParaRPr>
          </a:p>
          <a:p>
            <a:r>
              <a:rPr lang="en-US" sz="1200" dirty="0" smtClean="0">
                <a:latin typeface="Courier" pitchFamily="49" charset="0"/>
              </a:rPr>
              <a:t>SQL&gt; ALTER SESSION SET EDITION=</a:t>
            </a:r>
            <a:r>
              <a:rPr lang="en-US" sz="1200" dirty="0" err="1" smtClean="0">
                <a:latin typeface="Courier" pitchFamily="49" charset="0"/>
              </a:rPr>
              <a:t>demo_ed</a:t>
            </a:r>
            <a:r>
              <a:rPr lang="en-US" sz="1200" dirty="0" smtClean="0">
                <a:latin typeface="Courier" pitchFamily="49" charset="0"/>
              </a:rPr>
              <a:t>;</a:t>
            </a:r>
          </a:p>
          <a:p>
            <a:endParaRPr lang="en-US" sz="1200" dirty="0" smtClean="0">
              <a:latin typeface="Courier" pitchFamily="49" charset="0"/>
            </a:endParaRPr>
          </a:p>
          <a:p>
            <a:r>
              <a:rPr lang="en-US" sz="1200" dirty="0" smtClean="0">
                <a:latin typeface="Courier" pitchFamily="49" charset="0"/>
              </a:rPr>
              <a:t>Session altered.</a:t>
            </a:r>
          </a:p>
          <a:p>
            <a:endParaRPr lang="en-US" sz="1200" dirty="0" smtClean="0">
              <a:latin typeface="Courier" pitchFamily="49" charset="0"/>
            </a:endParaRPr>
          </a:p>
          <a:p>
            <a:r>
              <a:rPr lang="en-US" sz="1200" dirty="0" smtClean="0">
                <a:latin typeface="Courier" pitchFamily="49" charset="0"/>
              </a:rPr>
              <a:t>SQL&gt; CREATE OR REPLACE EDITIONING VIEW test AS</a:t>
            </a:r>
          </a:p>
          <a:p>
            <a:r>
              <a:rPr lang="en-US" sz="1200" dirty="0" smtClean="0">
                <a:latin typeface="Courier" pitchFamily="49" charset="0"/>
              </a:rPr>
              <a:t>  2  SELECT </a:t>
            </a:r>
            <a:r>
              <a:rPr lang="en-US" sz="1200" b="1" dirty="0" err="1" smtClean="0">
                <a:solidFill>
                  <a:srgbClr val="0070C0"/>
                </a:solidFill>
                <a:latin typeface="Courier" pitchFamily="49" charset="0"/>
              </a:rPr>
              <a:t>line_number</a:t>
            </a:r>
            <a:r>
              <a:rPr lang="en-US" sz="1200" dirty="0" smtClean="0">
                <a:latin typeface="Courier" pitchFamily="49" charset="0"/>
              </a:rPr>
              <a:t>, </a:t>
            </a:r>
            <a:r>
              <a:rPr lang="en-US" sz="1200" b="1" dirty="0" err="1" smtClean="0">
                <a:solidFill>
                  <a:srgbClr val="CC0066"/>
                </a:solidFill>
                <a:latin typeface="Courier" pitchFamily="49" charset="0"/>
              </a:rPr>
              <a:t>program_id</a:t>
            </a:r>
            <a:endParaRPr lang="en-US" sz="1200" b="1" dirty="0" smtClean="0">
              <a:solidFill>
                <a:srgbClr val="CC0066"/>
              </a:solidFill>
              <a:latin typeface="Courier" pitchFamily="49" charset="0"/>
            </a:endParaRPr>
          </a:p>
          <a:p>
            <a:r>
              <a:rPr lang="en-US" sz="1200" dirty="0" smtClean="0">
                <a:latin typeface="Courier" pitchFamily="49" charset="0"/>
              </a:rPr>
              <a:t>  3  FROM airplanes;</a:t>
            </a:r>
          </a:p>
          <a:p>
            <a:endParaRPr lang="en-US" sz="1200" dirty="0" smtClean="0">
              <a:latin typeface="Courier" pitchFamily="49" charset="0"/>
            </a:endParaRPr>
          </a:p>
          <a:p>
            <a:r>
              <a:rPr lang="en-US" sz="1200" dirty="0" smtClean="0">
                <a:latin typeface="Courier" pitchFamily="49" charset="0"/>
              </a:rPr>
              <a:t>View created.</a:t>
            </a:r>
            <a:br>
              <a:rPr lang="en-US" sz="1200" dirty="0" smtClean="0">
                <a:latin typeface="Courier" pitchFamily="49" charset="0"/>
              </a:rPr>
            </a:br>
            <a:r>
              <a:rPr lang="en-US" sz="1200" dirty="0" smtClean="0">
                <a:latin typeface="Courier" pitchFamily="49" charset="0"/>
              </a:rPr>
              <a:t/>
            </a:r>
            <a:br>
              <a:rPr lang="en-US" sz="1200" dirty="0" smtClean="0">
                <a:latin typeface="Courier" pitchFamily="49" charset="0"/>
              </a:rPr>
            </a:br>
            <a:r>
              <a:rPr lang="en-US" sz="1200" dirty="0" smtClean="0">
                <a:latin typeface="Courier" pitchFamily="49" charset="0"/>
              </a:rPr>
              <a:t>SQL&gt; SELECT * FROM </a:t>
            </a:r>
            <a:r>
              <a:rPr lang="en-US" sz="1200" dirty="0" err="1" smtClean="0">
                <a:latin typeface="Courier" pitchFamily="49" charset="0"/>
              </a:rPr>
              <a:t>user_editioning_views_ae</a:t>
            </a:r>
            <a:r>
              <a:rPr lang="en-US" sz="1200" dirty="0" smtClean="0">
                <a:latin typeface="Courier" pitchFamily="49" charset="0"/>
              </a:rPr>
              <a:t>;</a:t>
            </a:r>
          </a:p>
          <a:p>
            <a:endParaRPr lang="en-US" sz="1200" dirty="0" smtClean="0">
              <a:latin typeface="Courier" pitchFamily="49" charset="0"/>
            </a:endParaRPr>
          </a:p>
          <a:p>
            <a:r>
              <a:rPr lang="en-US" sz="1200" dirty="0" smtClean="0">
                <a:latin typeface="Courier" pitchFamily="49" charset="0"/>
              </a:rPr>
              <a:t>VIEW_NAME    TABLE_NAME              EDITION_NAME</a:t>
            </a:r>
          </a:p>
          <a:p>
            <a:r>
              <a:rPr lang="en-US" sz="1200" dirty="0" smtClean="0">
                <a:latin typeface="Courier" pitchFamily="49" charset="0"/>
              </a:rPr>
              <a:t>------------ ----------------------- -------------</a:t>
            </a:r>
          </a:p>
          <a:p>
            <a:r>
              <a:rPr lang="en-US" sz="1200" dirty="0" smtClean="0">
                <a:latin typeface="Courier" pitchFamily="49" charset="0"/>
              </a:rPr>
              <a:t>TEST         AIRPLANES               ORA$BASE</a:t>
            </a:r>
          </a:p>
          <a:p>
            <a:r>
              <a:rPr lang="en-US" sz="1200" dirty="0" smtClean="0">
                <a:latin typeface="Courier" pitchFamily="49" charset="0"/>
              </a:rPr>
              <a:t>TEST         AIRPLANES               DEMO_ED</a:t>
            </a:r>
          </a:p>
        </p:txBody>
      </p:sp>
    </p:spTree>
    <p:extLst>
      <p:ext uri="{BB962C8B-B14F-4D97-AF65-F5344CB8AC3E}">
        <p14:creationId xmlns:p14="http://schemas.microsoft.com/office/powerpoint/2010/main" xmlns="" val="297461522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err="1" smtClean="0"/>
              <a:t>INSERTing</a:t>
            </a:r>
            <a:r>
              <a:rPr lang="en-US" dirty="0" smtClean="0"/>
              <a:t> Into A Partitioned Table</a:t>
            </a:r>
          </a:p>
        </p:txBody>
      </p:sp>
      <p:sp>
        <p:nvSpPr>
          <p:cNvPr id="5" name="Text Placeholder 4"/>
          <p:cNvSpPr>
            <a:spLocks noGrp="1"/>
          </p:cNvSpPr>
          <p:nvPr>
            <p:ph type="body" sz="quarter" idx="11"/>
          </p:nvPr>
        </p:nvSpPr>
        <p:spPr>
          <a:xfrm>
            <a:off x="457200" y="762000"/>
            <a:ext cx="8229600" cy="1295400"/>
          </a:xfrm>
        </p:spPr>
        <p:txBody>
          <a:bodyPr/>
          <a:lstStyle/>
          <a:p>
            <a:r>
              <a:rPr lang="en-US" dirty="0" smtClean="0"/>
              <a:t>With HASH, LIST, and RANGE partitioning any INSERT statement will work</a:t>
            </a:r>
          </a:p>
          <a:p>
            <a:r>
              <a:rPr lang="en-US" dirty="0" smtClean="0"/>
              <a:t>With Partition by SYSTEM you must think more clearly</a:t>
            </a:r>
          </a:p>
        </p:txBody>
      </p:sp>
      <p:sp>
        <p:nvSpPr>
          <p:cNvPr id="6" name="TextBox 5"/>
          <p:cNvSpPr txBox="1"/>
          <p:nvPr/>
        </p:nvSpPr>
        <p:spPr>
          <a:xfrm>
            <a:off x="457200" y="2209800"/>
            <a:ext cx="8229600" cy="3600986"/>
          </a:xfrm>
          <a:prstGeom prst="rect">
            <a:avLst/>
          </a:prstGeom>
          <a:solidFill>
            <a:schemeClr val="bg1">
              <a:lumMod val="95000"/>
            </a:schemeClr>
          </a:solidFill>
          <a:ln>
            <a:solidFill>
              <a:schemeClr val="tx1"/>
            </a:solidFill>
          </a:ln>
        </p:spPr>
        <p:txBody>
          <a:bodyPr wrap="square" rtlCol="0">
            <a:spAutoFit/>
          </a:bodyPr>
          <a:lstStyle/>
          <a:p>
            <a:r>
              <a:rPr lang="en-US" sz="1200" dirty="0" smtClean="0">
                <a:latin typeface="Courier New" pitchFamily="49" charset="0"/>
                <a:cs typeface="Courier New" pitchFamily="49" charset="0"/>
              </a:rPr>
              <a:t>CREATE TABLE </a:t>
            </a:r>
            <a:r>
              <a:rPr lang="en-US" sz="1200" dirty="0" err="1" smtClean="0">
                <a:latin typeface="Courier New" pitchFamily="49" charset="0"/>
                <a:cs typeface="Courier New" pitchFamily="49" charset="0"/>
              </a:rPr>
              <a:t>syst_part</a:t>
            </a:r>
            <a:r>
              <a:rPr lang="en-US" sz="1200" dirty="0" smtClean="0">
                <a:latin typeface="Courier New" pitchFamily="49" charset="0"/>
                <a:cs typeface="Courier New" pitchFamily="49" charset="0"/>
              </a:rPr>
              <a:t> (</a:t>
            </a:r>
            <a:br>
              <a:rPr lang="en-US" sz="1200" dirty="0" smtClean="0">
                <a:latin typeface="Courier New" pitchFamily="49" charset="0"/>
                <a:cs typeface="Courier New" pitchFamily="49" charset="0"/>
              </a:rPr>
            </a:br>
            <a:r>
              <a:rPr lang="en-US" sz="1200" dirty="0" err="1" smtClean="0">
                <a:latin typeface="Courier New" pitchFamily="49" charset="0"/>
                <a:cs typeface="Courier New" pitchFamily="49" charset="0"/>
              </a:rPr>
              <a:t>tx_id</a:t>
            </a:r>
            <a:r>
              <a:rPr lang="en-US" sz="1200" dirty="0" smtClean="0">
                <a:latin typeface="Courier New" pitchFamily="49" charset="0"/>
                <a:cs typeface="Courier New" pitchFamily="49" charset="0"/>
              </a:rPr>
              <a:t>   NUMBER(5),</a:t>
            </a:r>
            <a:br>
              <a:rPr lang="en-US" sz="1200" dirty="0" smtClean="0">
                <a:latin typeface="Courier New" pitchFamily="49" charset="0"/>
                <a:cs typeface="Courier New" pitchFamily="49" charset="0"/>
              </a:rPr>
            </a:br>
            <a:r>
              <a:rPr lang="en-US" sz="1200" dirty="0" err="1" smtClean="0">
                <a:latin typeface="Courier New" pitchFamily="49" charset="0"/>
                <a:cs typeface="Courier New" pitchFamily="49" charset="0"/>
              </a:rPr>
              <a:t>begdate</a:t>
            </a:r>
            <a:r>
              <a:rPr lang="en-US" sz="1200" dirty="0" smtClean="0">
                <a:latin typeface="Courier New" pitchFamily="49" charset="0"/>
                <a:cs typeface="Courier New" pitchFamily="49" charset="0"/>
              </a:rPr>
              <a:t> DATE)</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PARTITION BY SYSTEM (</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PARTITION p1,</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PARTITION p2,</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PARTITION p3);</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 </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INSERT INTO </a:t>
            </a:r>
            <a:r>
              <a:rPr lang="en-US" sz="1200" dirty="0" err="1" smtClean="0">
                <a:latin typeface="Courier New" pitchFamily="49" charset="0"/>
                <a:cs typeface="Courier New" pitchFamily="49" charset="0"/>
              </a:rPr>
              <a:t>syst_part</a:t>
            </a:r>
            <a:r>
              <a:rPr lang="en-US" sz="1200" dirty="0" smtClean="0">
                <a:latin typeface="Courier New" pitchFamily="49" charset="0"/>
                <a:cs typeface="Courier New" pitchFamily="49" charset="0"/>
              </a:rPr>
              <a:t> VALUES (1, SYSDATE-10);</a:t>
            </a:r>
            <a:br>
              <a:rPr lang="en-US" sz="1200" dirty="0" smtClean="0">
                <a:latin typeface="Courier New" pitchFamily="49" charset="0"/>
                <a:cs typeface="Courier New" pitchFamily="49" charset="0"/>
              </a:rPr>
            </a:br>
            <a:r>
              <a:rPr lang="en-US" sz="1200" dirty="0" smtClean="0">
                <a:solidFill>
                  <a:srgbClr val="FF0000"/>
                </a:solidFill>
                <a:latin typeface="Courier New" pitchFamily="49" charset="0"/>
                <a:cs typeface="Courier New" pitchFamily="49" charset="0"/>
              </a:rPr>
              <a:t>             *</a:t>
            </a:r>
            <a:br>
              <a:rPr lang="en-US" sz="1200" dirty="0" smtClean="0">
                <a:solidFill>
                  <a:srgbClr val="FF0000"/>
                </a:solidFill>
                <a:latin typeface="Courier New" pitchFamily="49" charset="0"/>
                <a:cs typeface="Courier New" pitchFamily="49" charset="0"/>
              </a:rPr>
            </a:br>
            <a:r>
              <a:rPr lang="en-US" sz="1200" dirty="0" smtClean="0">
                <a:solidFill>
                  <a:srgbClr val="FF0000"/>
                </a:solidFill>
                <a:latin typeface="Courier New" pitchFamily="49" charset="0"/>
                <a:cs typeface="Courier New" pitchFamily="49" charset="0"/>
              </a:rPr>
              <a:t>ERROR at line 1:</a:t>
            </a:r>
            <a:br>
              <a:rPr lang="en-US" sz="1200" dirty="0" smtClean="0">
                <a:solidFill>
                  <a:srgbClr val="FF0000"/>
                </a:solidFill>
                <a:latin typeface="Courier New" pitchFamily="49" charset="0"/>
                <a:cs typeface="Courier New" pitchFamily="49" charset="0"/>
              </a:rPr>
            </a:br>
            <a:r>
              <a:rPr lang="en-US" sz="1200" dirty="0" smtClean="0">
                <a:solidFill>
                  <a:srgbClr val="FF0000"/>
                </a:solidFill>
                <a:latin typeface="Courier New" pitchFamily="49" charset="0"/>
                <a:cs typeface="Courier New" pitchFamily="49" charset="0"/>
              </a:rPr>
              <a:t>ORA-14701: partition-extended name or bind variable must be used for DMLs on tables partitioned by the System method</a:t>
            </a:r>
            <a:r>
              <a:rPr lang="en-US" sz="1200" dirty="0" smtClean="0">
                <a:latin typeface="Courier New" pitchFamily="49" charset="0"/>
                <a:cs typeface="Courier New" pitchFamily="49" charset="0"/>
              </a:rPr>
              <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 </a:t>
            </a:r>
            <a:br>
              <a:rPr lang="en-US" sz="1200" dirty="0" smtClean="0">
                <a:latin typeface="Courier New" pitchFamily="49" charset="0"/>
                <a:cs typeface="Courier New" pitchFamily="49" charset="0"/>
              </a:rPr>
            </a:br>
            <a:r>
              <a:rPr lang="en-US" sz="1200" b="1" dirty="0" smtClean="0">
                <a:solidFill>
                  <a:srgbClr val="CC0066"/>
                </a:solidFill>
                <a:latin typeface="Courier New" pitchFamily="49" charset="0"/>
                <a:cs typeface="Courier New" pitchFamily="49" charset="0"/>
              </a:rPr>
              <a:t>INSERT INTO</a:t>
            </a:r>
            <a:r>
              <a:rPr lang="en-US" sz="1200" dirty="0" smtClean="0">
                <a:latin typeface="Courier New" pitchFamily="49" charset="0"/>
                <a:cs typeface="Courier New" pitchFamily="49" charset="0"/>
              </a:rPr>
              <a:t> </a:t>
            </a:r>
            <a:r>
              <a:rPr lang="en-US" sz="1200" dirty="0" err="1" smtClean="0">
                <a:latin typeface="Courier New" pitchFamily="49" charset="0"/>
                <a:cs typeface="Courier New" pitchFamily="49" charset="0"/>
              </a:rPr>
              <a:t>syst_part</a:t>
            </a:r>
            <a:r>
              <a:rPr lang="en-US" sz="1200" dirty="0" smtClean="0">
                <a:latin typeface="Courier New" pitchFamily="49" charset="0"/>
                <a:cs typeface="Courier New" pitchFamily="49" charset="0"/>
              </a:rPr>
              <a:t> </a:t>
            </a:r>
            <a:r>
              <a:rPr lang="en-US" sz="1200" b="1" dirty="0" smtClean="0">
                <a:solidFill>
                  <a:srgbClr val="CC0066"/>
                </a:solidFill>
                <a:latin typeface="Courier New" pitchFamily="49" charset="0"/>
                <a:cs typeface="Courier New" pitchFamily="49" charset="0"/>
              </a:rPr>
              <a:t>PARTITION (p1) VALUES</a:t>
            </a:r>
            <a:r>
              <a:rPr lang="en-US" sz="1200" dirty="0" smtClean="0">
                <a:latin typeface="Courier New" pitchFamily="49" charset="0"/>
                <a:cs typeface="Courier New" pitchFamily="49" charset="0"/>
              </a:rPr>
              <a:t> (1, SYSDATE-10);</a:t>
            </a:r>
            <a:br>
              <a:rPr lang="en-US" sz="1200" dirty="0" smtClean="0">
                <a:latin typeface="Courier New" pitchFamily="49" charset="0"/>
                <a:cs typeface="Courier New" pitchFamily="49" charset="0"/>
              </a:rPr>
            </a:br>
            <a:r>
              <a:rPr lang="en-US" sz="1200" b="1" dirty="0" smtClean="0">
                <a:solidFill>
                  <a:srgbClr val="CC0066"/>
                </a:solidFill>
                <a:latin typeface="Courier New" pitchFamily="49" charset="0"/>
                <a:cs typeface="Courier New" pitchFamily="49" charset="0"/>
              </a:rPr>
              <a:t>INSERT INTO</a:t>
            </a:r>
            <a:r>
              <a:rPr lang="en-US" sz="1200" dirty="0" smtClean="0">
                <a:latin typeface="Courier New" pitchFamily="49" charset="0"/>
                <a:cs typeface="Courier New" pitchFamily="49" charset="0"/>
              </a:rPr>
              <a:t> </a:t>
            </a:r>
            <a:r>
              <a:rPr lang="en-US" sz="1200" dirty="0" err="1" smtClean="0">
                <a:latin typeface="Courier New" pitchFamily="49" charset="0"/>
                <a:cs typeface="Courier New" pitchFamily="49" charset="0"/>
              </a:rPr>
              <a:t>syst_part</a:t>
            </a:r>
            <a:r>
              <a:rPr lang="en-US" sz="1200" dirty="0" smtClean="0">
                <a:latin typeface="Courier New" pitchFamily="49" charset="0"/>
                <a:cs typeface="Courier New" pitchFamily="49" charset="0"/>
              </a:rPr>
              <a:t> </a:t>
            </a:r>
            <a:r>
              <a:rPr lang="en-US" sz="1200" b="1" dirty="0" smtClean="0">
                <a:solidFill>
                  <a:srgbClr val="CC0066"/>
                </a:solidFill>
                <a:latin typeface="Courier New" pitchFamily="49" charset="0"/>
                <a:cs typeface="Courier New" pitchFamily="49" charset="0"/>
              </a:rPr>
              <a:t>PARTITION (p2)</a:t>
            </a:r>
            <a:r>
              <a:rPr lang="en-US" sz="1200" dirty="0" smtClean="0">
                <a:latin typeface="Courier New" pitchFamily="49" charset="0"/>
                <a:cs typeface="Courier New" pitchFamily="49" charset="0"/>
              </a:rPr>
              <a:t> VALUES (2, SYSDATE);</a:t>
            </a:r>
            <a:br>
              <a:rPr lang="en-US" sz="1200" dirty="0" smtClean="0">
                <a:latin typeface="Courier New" pitchFamily="49" charset="0"/>
                <a:cs typeface="Courier New" pitchFamily="49" charset="0"/>
              </a:rPr>
            </a:br>
            <a:r>
              <a:rPr lang="en-US" sz="1200" b="1" dirty="0" smtClean="0">
                <a:solidFill>
                  <a:srgbClr val="CC0066"/>
                </a:solidFill>
                <a:latin typeface="Courier New" pitchFamily="49" charset="0"/>
                <a:cs typeface="Courier New" pitchFamily="49" charset="0"/>
              </a:rPr>
              <a:t>INSERT INTO</a:t>
            </a:r>
            <a:r>
              <a:rPr lang="en-US" sz="1200" dirty="0" smtClean="0">
                <a:latin typeface="Courier New" pitchFamily="49" charset="0"/>
                <a:cs typeface="Courier New" pitchFamily="49" charset="0"/>
              </a:rPr>
              <a:t> </a:t>
            </a:r>
            <a:r>
              <a:rPr lang="en-US" sz="1200" dirty="0" err="1" smtClean="0">
                <a:latin typeface="Courier New" pitchFamily="49" charset="0"/>
                <a:cs typeface="Courier New" pitchFamily="49" charset="0"/>
              </a:rPr>
              <a:t>syst_part</a:t>
            </a:r>
            <a:r>
              <a:rPr lang="en-US" sz="1200" dirty="0" smtClean="0">
                <a:latin typeface="Courier New" pitchFamily="49" charset="0"/>
                <a:cs typeface="Courier New" pitchFamily="49" charset="0"/>
              </a:rPr>
              <a:t> </a:t>
            </a:r>
            <a:r>
              <a:rPr lang="en-US" sz="1200" b="1" dirty="0" smtClean="0">
                <a:solidFill>
                  <a:srgbClr val="CC0066"/>
                </a:solidFill>
                <a:latin typeface="Courier New" pitchFamily="49" charset="0"/>
                <a:cs typeface="Courier New" pitchFamily="49" charset="0"/>
              </a:rPr>
              <a:t>PARTITION (p3)</a:t>
            </a:r>
            <a:r>
              <a:rPr lang="en-US" sz="1200" dirty="0" smtClean="0">
                <a:latin typeface="Courier New" pitchFamily="49" charset="0"/>
                <a:cs typeface="Courier New" pitchFamily="49" charset="0"/>
              </a:rPr>
              <a:t> VALUES (3, SYSDATE+10);</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 </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SELECT * FROM </a:t>
            </a:r>
            <a:r>
              <a:rPr lang="en-US" sz="1200" dirty="0" err="1" smtClean="0">
                <a:latin typeface="Courier New" pitchFamily="49" charset="0"/>
                <a:cs typeface="Courier New" pitchFamily="49" charset="0"/>
              </a:rPr>
              <a:t>syst_part</a:t>
            </a:r>
            <a:r>
              <a:rPr lang="en-US" sz="1200" dirty="0" smtClean="0">
                <a:latin typeface="Courier New" pitchFamily="49" charset="0"/>
                <a:cs typeface="Courier New" pitchFamily="49" charset="0"/>
              </a:rPr>
              <a:t> PARTITION(p2);</a:t>
            </a:r>
            <a:endParaRPr lang="en-US" sz="1200" dirty="0">
              <a:latin typeface="Courier New" pitchFamily="49" charset="0"/>
              <a:cs typeface="Courier New" pitchFamily="49" charset="0"/>
            </a:endParaRPr>
          </a:p>
        </p:txBody>
      </p:sp>
    </p:spTree>
    <p:extLst>
      <p:ext uri="{BB962C8B-B14F-4D97-AF65-F5344CB8AC3E}">
        <p14:creationId xmlns:p14="http://schemas.microsoft.com/office/powerpoint/2010/main" xmlns="" val="297461522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err="1" smtClean="0"/>
              <a:t>INSERTing</a:t>
            </a:r>
            <a:r>
              <a:rPr lang="en-US" dirty="0" smtClean="0"/>
              <a:t> Into Tables With Virtual Columns</a:t>
            </a:r>
          </a:p>
        </p:txBody>
      </p:sp>
      <p:sp>
        <p:nvSpPr>
          <p:cNvPr id="5" name="Text Placeholder 4"/>
          <p:cNvSpPr>
            <a:spLocks noGrp="1"/>
          </p:cNvSpPr>
          <p:nvPr>
            <p:ph type="body" sz="quarter" idx="11"/>
          </p:nvPr>
        </p:nvSpPr>
        <p:spPr>
          <a:xfrm>
            <a:off x="457200" y="762000"/>
            <a:ext cx="8229600" cy="838200"/>
          </a:xfrm>
        </p:spPr>
        <p:txBody>
          <a:bodyPr/>
          <a:lstStyle/>
          <a:p>
            <a:r>
              <a:rPr lang="en-US" dirty="0" smtClean="0"/>
              <a:t>Virtual columns will appear in a DESCRIBE statement but you cannot insert into them directly</a:t>
            </a:r>
          </a:p>
        </p:txBody>
      </p:sp>
      <p:sp>
        <p:nvSpPr>
          <p:cNvPr id="6" name="TextBox 5"/>
          <p:cNvSpPr txBox="1"/>
          <p:nvPr/>
        </p:nvSpPr>
        <p:spPr>
          <a:xfrm>
            <a:off x="457200" y="1752600"/>
            <a:ext cx="8229600" cy="4154984"/>
          </a:xfrm>
          <a:prstGeom prst="rect">
            <a:avLst/>
          </a:prstGeom>
          <a:solidFill>
            <a:schemeClr val="bg1">
              <a:lumMod val="95000"/>
            </a:schemeClr>
          </a:solidFill>
          <a:ln>
            <a:solidFill>
              <a:schemeClr val="tx1"/>
            </a:solidFill>
          </a:ln>
        </p:spPr>
        <p:txBody>
          <a:bodyPr wrap="square" rtlCol="0">
            <a:spAutoFit/>
          </a:bodyPr>
          <a:lstStyle/>
          <a:p>
            <a:r>
              <a:rPr lang="en-US" sz="1200" dirty="0" smtClean="0">
                <a:latin typeface="Courier New" pitchFamily="49" charset="0"/>
                <a:cs typeface="Courier New" pitchFamily="49" charset="0"/>
              </a:rPr>
              <a:t>CREATE TABLE </a:t>
            </a:r>
            <a:r>
              <a:rPr lang="en-US" sz="1200" dirty="0" err="1" smtClean="0">
                <a:latin typeface="Courier New" pitchFamily="49" charset="0"/>
                <a:cs typeface="Courier New" pitchFamily="49" charset="0"/>
              </a:rPr>
              <a:t>vcol</a:t>
            </a:r>
            <a:r>
              <a:rPr lang="en-US" sz="1200" dirty="0" smtClean="0">
                <a:latin typeface="Courier New" pitchFamily="49" charset="0"/>
                <a:cs typeface="Courier New" pitchFamily="49" charset="0"/>
              </a:rPr>
              <a:t> (</a:t>
            </a:r>
          </a:p>
          <a:p>
            <a:r>
              <a:rPr lang="en-US" sz="1200" dirty="0" smtClean="0">
                <a:latin typeface="Courier New" pitchFamily="49" charset="0"/>
                <a:cs typeface="Courier New" pitchFamily="49" charset="0"/>
              </a:rPr>
              <a:t>salary     NUMBER(8),</a:t>
            </a:r>
          </a:p>
          <a:p>
            <a:r>
              <a:rPr lang="en-US" sz="1200" dirty="0" smtClean="0">
                <a:latin typeface="Courier New" pitchFamily="49" charset="0"/>
                <a:cs typeface="Courier New" pitchFamily="49" charset="0"/>
              </a:rPr>
              <a:t>bonus      NUMBER(3),</a:t>
            </a:r>
          </a:p>
          <a:p>
            <a:r>
              <a:rPr lang="en-US" sz="1200" dirty="0" err="1" smtClean="0">
                <a:latin typeface="Courier New" pitchFamily="49" charset="0"/>
                <a:cs typeface="Courier New" pitchFamily="49" charset="0"/>
              </a:rPr>
              <a:t>total_comp</a:t>
            </a:r>
            <a:r>
              <a:rPr lang="en-US" sz="1200" dirty="0" smtClean="0">
                <a:latin typeface="Courier New" pitchFamily="49" charset="0"/>
                <a:cs typeface="Courier New" pitchFamily="49" charset="0"/>
              </a:rPr>
              <a:t> NUMBER(10) AS (</a:t>
            </a:r>
            <a:r>
              <a:rPr lang="en-US" sz="1200" dirty="0" err="1" smtClean="0">
                <a:latin typeface="Courier New" pitchFamily="49" charset="0"/>
                <a:cs typeface="Courier New" pitchFamily="49" charset="0"/>
              </a:rPr>
              <a:t>salary+bonus</a:t>
            </a:r>
            <a:r>
              <a:rPr lang="en-US" sz="1200" dirty="0" smtClean="0">
                <a:latin typeface="Courier New" pitchFamily="49" charset="0"/>
                <a:cs typeface="Courier New" pitchFamily="49" charset="0"/>
              </a:rPr>
              <a:t>));</a:t>
            </a:r>
          </a:p>
          <a:p>
            <a:r>
              <a:rPr lang="en-US" sz="1200" dirty="0" smtClean="0">
                <a:latin typeface="Courier New" pitchFamily="49" charset="0"/>
                <a:cs typeface="Courier New" pitchFamily="49" charset="0"/>
              </a:rPr>
              <a:t/>
            </a:r>
            <a:br>
              <a:rPr lang="en-US" sz="1200" dirty="0" smtClean="0">
                <a:latin typeface="Courier New" pitchFamily="49" charset="0"/>
                <a:cs typeface="Courier New" pitchFamily="49" charset="0"/>
              </a:rPr>
            </a:br>
            <a:r>
              <a:rPr lang="en-US" sz="1200" dirty="0" err="1" smtClean="0">
                <a:latin typeface="Courier New" pitchFamily="49" charset="0"/>
                <a:cs typeface="Courier New" pitchFamily="49" charset="0"/>
              </a:rPr>
              <a:t>desc</a:t>
            </a:r>
            <a:r>
              <a:rPr lang="en-US" sz="1200" dirty="0" smtClean="0">
                <a:latin typeface="Courier New" pitchFamily="49" charset="0"/>
                <a:cs typeface="Courier New" pitchFamily="49" charset="0"/>
              </a:rPr>
              <a:t> </a:t>
            </a:r>
            <a:r>
              <a:rPr lang="en-US" sz="1200" dirty="0" err="1" smtClean="0">
                <a:latin typeface="Courier New" pitchFamily="49" charset="0"/>
                <a:cs typeface="Courier New" pitchFamily="49" charset="0"/>
              </a:rPr>
              <a:t>vcol</a:t>
            </a:r>
            <a:r>
              <a:rPr lang="en-US" sz="1200" dirty="0" smtClean="0">
                <a:latin typeface="Courier New" pitchFamily="49" charset="0"/>
                <a:cs typeface="Courier New" pitchFamily="49" charset="0"/>
              </a:rPr>
              <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SELECT </a:t>
            </a:r>
            <a:r>
              <a:rPr lang="en-US" sz="1200" dirty="0" err="1" smtClean="0">
                <a:latin typeface="Courier New" pitchFamily="49" charset="0"/>
                <a:cs typeface="Courier New" pitchFamily="49" charset="0"/>
              </a:rPr>
              <a:t>column_id</a:t>
            </a:r>
            <a:r>
              <a:rPr lang="en-US" sz="1200" dirty="0" smtClean="0">
                <a:latin typeface="Courier New" pitchFamily="49" charset="0"/>
                <a:cs typeface="Courier New" pitchFamily="49" charset="0"/>
              </a:rPr>
              <a:t>, </a:t>
            </a:r>
            <a:r>
              <a:rPr lang="en-US" sz="1200" dirty="0" err="1" smtClean="0">
                <a:latin typeface="Courier New" pitchFamily="49" charset="0"/>
                <a:cs typeface="Courier New" pitchFamily="49" charset="0"/>
              </a:rPr>
              <a:t>column_name</a:t>
            </a:r>
            <a:r>
              <a:rPr lang="en-US" sz="1200" dirty="0" smtClean="0">
                <a:latin typeface="Courier New" pitchFamily="49" charset="0"/>
                <a:cs typeface="Courier New" pitchFamily="49" charset="0"/>
              </a:rPr>
              <a:t>, </a:t>
            </a:r>
            <a:r>
              <a:rPr lang="en-US" sz="1200" b="1" dirty="0" err="1" smtClean="0">
                <a:solidFill>
                  <a:srgbClr val="CC0066"/>
                </a:solidFill>
                <a:latin typeface="Courier New" pitchFamily="49" charset="0"/>
                <a:cs typeface="Courier New" pitchFamily="49" charset="0"/>
              </a:rPr>
              <a:t>virtual_column</a:t>
            </a:r>
            <a:endParaRPr lang="en-US" sz="1200" b="1" dirty="0" smtClean="0">
              <a:solidFill>
                <a:srgbClr val="CC0066"/>
              </a:solidFill>
              <a:latin typeface="Courier New" pitchFamily="49" charset="0"/>
              <a:cs typeface="Courier New" pitchFamily="49" charset="0"/>
            </a:endParaRPr>
          </a:p>
          <a:p>
            <a:r>
              <a:rPr lang="en-US" sz="1200" dirty="0" smtClean="0">
                <a:latin typeface="Courier New" pitchFamily="49" charset="0"/>
                <a:cs typeface="Courier New" pitchFamily="49" charset="0"/>
              </a:rPr>
              <a:t>FROM </a:t>
            </a:r>
            <a:r>
              <a:rPr lang="en-US" sz="1200" b="1" dirty="0" err="1" smtClean="0">
                <a:solidFill>
                  <a:srgbClr val="CC0066"/>
                </a:solidFill>
                <a:latin typeface="Courier New" pitchFamily="49" charset="0"/>
                <a:cs typeface="Courier New" pitchFamily="49" charset="0"/>
              </a:rPr>
              <a:t>user_tab_cols</a:t>
            </a:r>
            <a:endParaRPr lang="en-US" sz="1200" b="1" dirty="0" smtClean="0">
              <a:solidFill>
                <a:srgbClr val="CC0066"/>
              </a:solidFill>
              <a:latin typeface="Courier New" pitchFamily="49" charset="0"/>
              <a:cs typeface="Courier New" pitchFamily="49" charset="0"/>
            </a:endParaRPr>
          </a:p>
          <a:p>
            <a:r>
              <a:rPr lang="en-US" sz="1200" dirty="0" smtClean="0">
                <a:latin typeface="Courier New" pitchFamily="49" charset="0"/>
                <a:cs typeface="Courier New" pitchFamily="49" charset="0"/>
              </a:rPr>
              <a:t>WHERE </a:t>
            </a:r>
            <a:r>
              <a:rPr lang="en-US" sz="1200" dirty="0" err="1" smtClean="0">
                <a:latin typeface="Courier New" pitchFamily="49" charset="0"/>
                <a:cs typeface="Courier New" pitchFamily="49" charset="0"/>
              </a:rPr>
              <a:t>table_name</a:t>
            </a:r>
            <a:r>
              <a:rPr lang="en-US" sz="1200" dirty="0" smtClean="0">
                <a:latin typeface="Courier New" pitchFamily="49" charset="0"/>
                <a:cs typeface="Courier New" pitchFamily="49" charset="0"/>
              </a:rPr>
              <a:t> = 'VCOL' </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INSERT INTO </a:t>
            </a:r>
            <a:r>
              <a:rPr lang="en-US" sz="1200" dirty="0" err="1" smtClean="0">
                <a:latin typeface="Courier New" pitchFamily="49" charset="0"/>
                <a:cs typeface="Courier New" pitchFamily="49" charset="0"/>
              </a:rPr>
              <a:t>vcol</a:t>
            </a:r>
            <a:endParaRPr lang="en-US" sz="1200" dirty="0" smtClean="0">
              <a:latin typeface="Courier New" pitchFamily="49" charset="0"/>
              <a:cs typeface="Courier New" pitchFamily="49" charset="0"/>
            </a:endParaRPr>
          </a:p>
          <a:p>
            <a:r>
              <a:rPr lang="en-US" sz="1200" dirty="0" smtClean="0">
                <a:latin typeface="Courier New" pitchFamily="49" charset="0"/>
                <a:cs typeface="Courier New" pitchFamily="49" charset="0"/>
              </a:rPr>
              <a:t>(salary, bonus, </a:t>
            </a:r>
            <a:r>
              <a:rPr lang="en-US" sz="1200" dirty="0" err="1" smtClean="0">
                <a:latin typeface="Courier New" pitchFamily="49" charset="0"/>
                <a:cs typeface="Courier New" pitchFamily="49" charset="0"/>
              </a:rPr>
              <a:t>total_comp</a:t>
            </a:r>
            <a:r>
              <a:rPr lang="en-US" sz="1200" dirty="0" smtClean="0">
                <a:latin typeface="Courier New" pitchFamily="49" charset="0"/>
                <a:cs typeface="Courier New" pitchFamily="49" charset="0"/>
              </a:rPr>
              <a:t>)</a:t>
            </a:r>
          </a:p>
          <a:p>
            <a:r>
              <a:rPr lang="en-US" sz="1200" dirty="0" smtClean="0">
                <a:latin typeface="Courier New" pitchFamily="49" charset="0"/>
                <a:cs typeface="Courier New" pitchFamily="49" charset="0"/>
              </a:rPr>
              <a:t>VALUES</a:t>
            </a:r>
          </a:p>
          <a:p>
            <a:r>
              <a:rPr lang="en-US" sz="1200" dirty="0" smtClean="0">
                <a:latin typeface="Courier New" pitchFamily="49" charset="0"/>
                <a:cs typeface="Courier New" pitchFamily="49" charset="0"/>
              </a:rPr>
              <a:t>(1,2,3);</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INSERT INTO </a:t>
            </a:r>
            <a:r>
              <a:rPr lang="en-US" sz="1200" dirty="0" err="1" smtClean="0">
                <a:latin typeface="Courier New" pitchFamily="49" charset="0"/>
                <a:cs typeface="Courier New" pitchFamily="49" charset="0"/>
              </a:rPr>
              <a:t>vcol</a:t>
            </a:r>
            <a:endParaRPr lang="en-US" sz="1200" dirty="0" smtClean="0">
              <a:latin typeface="Courier New" pitchFamily="49" charset="0"/>
              <a:cs typeface="Courier New" pitchFamily="49" charset="0"/>
            </a:endParaRPr>
          </a:p>
          <a:p>
            <a:r>
              <a:rPr lang="en-US" sz="1200" dirty="0" smtClean="0">
                <a:latin typeface="Courier New" pitchFamily="49" charset="0"/>
                <a:cs typeface="Courier New" pitchFamily="49" charset="0"/>
              </a:rPr>
              <a:t>(salary, bonus)</a:t>
            </a:r>
          </a:p>
          <a:p>
            <a:r>
              <a:rPr lang="en-US" sz="1200" dirty="0" smtClean="0">
                <a:latin typeface="Courier New" pitchFamily="49" charset="0"/>
                <a:cs typeface="Courier New" pitchFamily="49" charset="0"/>
              </a:rPr>
              <a:t>VALUES</a:t>
            </a:r>
          </a:p>
          <a:p>
            <a:r>
              <a:rPr lang="en-US" sz="1200" dirty="0" smtClean="0">
                <a:latin typeface="Courier New" pitchFamily="49" charset="0"/>
                <a:cs typeface="Courier New" pitchFamily="49" charset="0"/>
              </a:rPr>
              <a:t>(1,2);</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SELECT * FROM </a:t>
            </a:r>
            <a:r>
              <a:rPr lang="en-US" sz="1200" dirty="0" err="1" smtClean="0">
                <a:latin typeface="Courier New" pitchFamily="49" charset="0"/>
                <a:cs typeface="Courier New" pitchFamily="49" charset="0"/>
              </a:rPr>
              <a:t>vcol</a:t>
            </a:r>
            <a:r>
              <a:rPr lang="en-US" sz="1200" dirty="0" smtClean="0">
                <a:latin typeface="Courier New" pitchFamily="49" charset="0"/>
                <a:cs typeface="Courier New" pitchFamily="49" charset="0"/>
              </a:rPr>
              <a:t>;</a:t>
            </a:r>
          </a:p>
        </p:txBody>
      </p:sp>
    </p:spTree>
    <p:extLst>
      <p:ext uri="{BB962C8B-B14F-4D97-AF65-F5344CB8AC3E}">
        <p14:creationId xmlns:p14="http://schemas.microsoft.com/office/powerpoint/2010/main" xmlns="" val="297461522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err="1" smtClean="0"/>
              <a:t>INSERTing</a:t>
            </a:r>
            <a:r>
              <a:rPr lang="en-US" dirty="0" smtClean="0"/>
              <a:t> Into Tables With Invisible Columns</a:t>
            </a:r>
          </a:p>
        </p:txBody>
      </p:sp>
      <p:sp>
        <p:nvSpPr>
          <p:cNvPr id="5" name="Text Placeholder 4"/>
          <p:cNvSpPr>
            <a:spLocks noGrp="1"/>
          </p:cNvSpPr>
          <p:nvPr>
            <p:ph type="body" sz="quarter" idx="11"/>
          </p:nvPr>
        </p:nvSpPr>
        <p:spPr>
          <a:xfrm>
            <a:off x="457200" y="762000"/>
            <a:ext cx="8229600" cy="838200"/>
          </a:xfrm>
        </p:spPr>
        <p:txBody>
          <a:bodyPr/>
          <a:lstStyle/>
          <a:p>
            <a:r>
              <a:rPr lang="en-US" dirty="0" smtClean="0"/>
              <a:t>Invisible columns do </a:t>
            </a:r>
            <a:r>
              <a:rPr lang="en-US" u="sng" dirty="0" smtClean="0"/>
              <a:t>not</a:t>
            </a:r>
            <a:r>
              <a:rPr lang="en-US" dirty="0" smtClean="0"/>
              <a:t> appear in a DESCRIBE statement but you can insert into them directly</a:t>
            </a:r>
          </a:p>
        </p:txBody>
      </p:sp>
      <p:sp>
        <p:nvSpPr>
          <p:cNvPr id="6" name="TextBox 5"/>
          <p:cNvSpPr txBox="1"/>
          <p:nvPr/>
        </p:nvSpPr>
        <p:spPr>
          <a:xfrm>
            <a:off x="457200" y="1600200"/>
            <a:ext cx="8229600" cy="4524315"/>
          </a:xfrm>
          <a:prstGeom prst="rect">
            <a:avLst/>
          </a:prstGeom>
          <a:solidFill>
            <a:schemeClr val="bg1">
              <a:lumMod val="95000"/>
            </a:schemeClr>
          </a:solidFill>
          <a:ln>
            <a:solidFill>
              <a:schemeClr val="tx1"/>
            </a:solidFill>
          </a:ln>
        </p:spPr>
        <p:txBody>
          <a:bodyPr wrap="square" rtlCol="0">
            <a:spAutoFit/>
          </a:bodyPr>
          <a:lstStyle/>
          <a:p>
            <a:r>
              <a:rPr lang="en-US" sz="1200" dirty="0" smtClean="0">
                <a:latin typeface="Courier New" pitchFamily="49" charset="0"/>
                <a:cs typeface="Courier New" pitchFamily="49" charset="0"/>
              </a:rPr>
              <a:t>CREATE TABLE </a:t>
            </a:r>
            <a:r>
              <a:rPr lang="en-US" sz="1200" dirty="0" err="1" smtClean="0">
                <a:latin typeface="Courier New" pitchFamily="49" charset="0"/>
                <a:cs typeface="Courier New" pitchFamily="49" charset="0"/>
              </a:rPr>
              <a:t>vis</a:t>
            </a:r>
            <a:r>
              <a:rPr lang="en-US" sz="1200" dirty="0" smtClean="0">
                <a:latin typeface="Courier New" pitchFamily="49" charset="0"/>
                <a:cs typeface="Courier New" pitchFamily="49" charset="0"/>
              </a:rPr>
              <a:t> (</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rid     NUMBER,</a:t>
            </a:r>
            <a:br>
              <a:rPr lang="en-US" sz="1200" dirty="0" smtClean="0">
                <a:latin typeface="Courier New" pitchFamily="49" charset="0"/>
                <a:cs typeface="Courier New" pitchFamily="49" charset="0"/>
              </a:rPr>
            </a:br>
            <a:r>
              <a:rPr lang="en-US" sz="1200" dirty="0" err="1" smtClean="0">
                <a:latin typeface="Courier New" pitchFamily="49" charset="0"/>
                <a:cs typeface="Courier New" pitchFamily="49" charset="0"/>
              </a:rPr>
              <a:t>testcol</a:t>
            </a:r>
            <a:r>
              <a:rPr lang="en-US" sz="1200" dirty="0" smtClean="0">
                <a:latin typeface="Courier New" pitchFamily="49" charset="0"/>
                <a:cs typeface="Courier New" pitchFamily="49" charset="0"/>
              </a:rPr>
              <a:t> VARCHAR2(20));</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 </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CREATE TABLE </a:t>
            </a:r>
            <a:r>
              <a:rPr lang="en-US" sz="1200" dirty="0" err="1" smtClean="0">
                <a:latin typeface="Courier New" pitchFamily="49" charset="0"/>
                <a:cs typeface="Courier New" pitchFamily="49" charset="0"/>
              </a:rPr>
              <a:t>invis</a:t>
            </a:r>
            <a:r>
              <a:rPr lang="en-US" sz="1200" dirty="0" smtClean="0">
                <a:latin typeface="Courier New" pitchFamily="49" charset="0"/>
                <a:cs typeface="Courier New" pitchFamily="49" charset="0"/>
              </a:rPr>
              <a:t> (</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rid     NUMBER,</a:t>
            </a:r>
            <a:br>
              <a:rPr lang="en-US" sz="1200" dirty="0" smtClean="0">
                <a:latin typeface="Courier New" pitchFamily="49" charset="0"/>
                <a:cs typeface="Courier New" pitchFamily="49" charset="0"/>
              </a:rPr>
            </a:br>
            <a:r>
              <a:rPr lang="en-US" sz="1200" dirty="0" err="1" smtClean="0">
                <a:latin typeface="Courier New" pitchFamily="49" charset="0"/>
                <a:cs typeface="Courier New" pitchFamily="49" charset="0"/>
              </a:rPr>
              <a:t>testcol</a:t>
            </a:r>
            <a:r>
              <a:rPr lang="en-US" sz="1200" dirty="0" smtClean="0">
                <a:latin typeface="Courier New" pitchFamily="49" charset="0"/>
                <a:cs typeface="Courier New" pitchFamily="49" charset="0"/>
              </a:rPr>
              <a:t> VARCHAR2(20) INVISIBLE);</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
            </a:r>
            <a:br>
              <a:rPr lang="en-US" sz="1200" dirty="0" smtClean="0">
                <a:latin typeface="Courier New" pitchFamily="49" charset="0"/>
                <a:cs typeface="Courier New" pitchFamily="49" charset="0"/>
              </a:rPr>
            </a:br>
            <a:r>
              <a:rPr lang="en-US" sz="1200" dirty="0" err="1" smtClean="0">
                <a:latin typeface="Courier New" pitchFamily="49" charset="0"/>
                <a:cs typeface="Courier New" pitchFamily="49" charset="0"/>
              </a:rPr>
              <a:t>desc</a:t>
            </a:r>
            <a:r>
              <a:rPr lang="en-US" sz="1200" dirty="0" smtClean="0">
                <a:latin typeface="Courier New" pitchFamily="49" charset="0"/>
                <a:cs typeface="Courier New" pitchFamily="49" charset="0"/>
              </a:rPr>
              <a:t> </a:t>
            </a:r>
            <a:r>
              <a:rPr lang="en-US" sz="1200" dirty="0" err="1" smtClean="0">
                <a:latin typeface="Courier New" pitchFamily="49" charset="0"/>
                <a:cs typeface="Courier New" pitchFamily="49" charset="0"/>
              </a:rPr>
              <a:t>vis</a:t>
            </a:r>
            <a:r>
              <a:rPr lang="en-US" sz="1200" dirty="0" smtClean="0">
                <a:latin typeface="Courier New" pitchFamily="49" charset="0"/>
                <a:cs typeface="Courier New" pitchFamily="49" charset="0"/>
              </a:rPr>
              <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
            </a:r>
            <a:br>
              <a:rPr lang="en-US" sz="1200" dirty="0" smtClean="0">
                <a:latin typeface="Courier New" pitchFamily="49" charset="0"/>
                <a:cs typeface="Courier New" pitchFamily="49" charset="0"/>
              </a:rPr>
            </a:br>
            <a:r>
              <a:rPr lang="en-US" sz="1200" dirty="0" err="1" smtClean="0">
                <a:latin typeface="Courier New" pitchFamily="49" charset="0"/>
                <a:cs typeface="Courier New" pitchFamily="49" charset="0"/>
              </a:rPr>
              <a:t>desc</a:t>
            </a:r>
            <a:r>
              <a:rPr lang="en-US" sz="1200" dirty="0" smtClean="0">
                <a:latin typeface="Courier New" pitchFamily="49" charset="0"/>
                <a:cs typeface="Courier New" pitchFamily="49" charset="0"/>
              </a:rPr>
              <a:t> </a:t>
            </a:r>
            <a:r>
              <a:rPr lang="en-US" sz="1200" dirty="0" err="1" smtClean="0">
                <a:latin typeface="Courier New" pitchFamily="49" charset="0"/>
                <a:cs typeface="Courier New" pitchFamily="49" charset="0"/>
              </a:rPr>
              <a:t>invis</a:t>
            </a:r>
            <a:r>
              <a:rPr lang="en-US" sz="1200" dirty="0" smtClean="0">
                <a:latin typeface="Courier New" pitchFamily="49" charset="0"/>
                <a:cs typeface="Courier New" pitchFamily="49" charset="0"/>
              </a:rPr>
              <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SELECT </a:t>
            </a:r>
            <a:r>
              <a:rPr lang="en-US" sz="1200" dirty="0" err="1" smtClean="0">
                <a:latin typeface="Courier New" pitchFamily="49" charset="0"/>
                <a:cs typeface="Courier New" pitchFamily="49" charset="0"/>
              </a:rPr>
              <a:t>table_name</a:t>
            </a:r>
            <a:r>
              <a:rPr lang="en-US" sz="1200" dirty="0" smtClean="0">
                <a:latin typeface="Courier New" pitchFamily="49" charset="0"/>
                <a:cs typeface="Courier New" pitchFamily="49" charset="0"/>
              </a:rPr>
              <a:t>, </a:t>
            </a:r>
            <a:r>
              <a:rPr lang="en-US" sz="1200" dirty="0" err="1" smtClean="0">
                <a:latin typeface="Courier New" pitchFamily="49" charset="0"/>
                <a:cs typeface="Courier New" pitchFamily="49" charset="0"/>
              </a:rPr>
              <a:t>column_name</a:t>
            </a:r>
            <a:r>
              <a:rPr lang="en-US" sz="1200" dirty="0" smtClean="0">
                <a:latin typeface="Courier New" pitchFamily="49" charset="0"/>
                <a:cs typeface="Courier New" pitchFamily="49" charset="0"/>
              </a:rPr>
              <a:t>, </a:t>
            </a:r>
            <a:r>
              <a:rPr lang="en-US" sz="1200" b="1" dirty="0" err="1" smtClean="0">
                <a:solidFill>
                  <a:srgbClr val="CC0066"/>
                </a:solidFill>
                <a:latin typeface="Courier New" pitchFamily="49" charset="0"/>
                <a:cs typeface="Courier New" pitchFamily="49" charset="0"/>
              </a:rPr>
              <a:t>hidden_column</a:t>
            </a:r>
            <a:r>
              <a:rPr lang="en-US" sz="1200" dirty="0" smtClean="0">
                <a:latin typeface="Courier New" pitchFamily="49" charset="0"/>
                <a:cs typeface="Courier New" pitchFamily="49" charset="0"/>
              </a:rPr>
              <a:t/>
            </a:r>
            <a:br>
              <a:rPr lang="en-US" sz="1200" dirty="0" smtClean="0">
                <a:latin typeface="Courier New" pitchFamily="49" charset="0"/>
                <a:cs typeface="Courier New" pitchFamily="49" charset="0"/>
              </a:rPr>
            </a:br>
            <a:r>
              <a:rPr lang="en-US" sz="1200" b="1" dirty="0" smtClean="0">
                <a:solidFill>
                  <a:srgbClr val="CC0066"/>
                </a:solidFill>
                <a:latin typeface="Courier New" pitchFamily="49" charset="0"/>
                <a:cs typeface="Courier New" pitchFamily="49" charset="0"/>
              </a:rPr>
              <a:t>FROM </a:t>
            </a:r>
            <a:r>
              <a:rPr lang="en-US" sz="1200" b="1" dirty="0" err="1" smtClean="0">
                <a:solidFill>
                  <a:srgbClr val="CC0066"/>
                </a:solidFill>
                <a:latin typeface="Courier New" pitchFamily="49" charset="0"/>
                <a:cs typeface="Courier New" pitchFamily="49" charset="0"/>
              </a:rPr>
              <a:t>user_tab_cols</a:t>
            </a:r>
            <a:r>
              <a:rPr lang="en-US" sz="1200" b="1" dirty="0" smtClean="0">
                <a:solidFill>
                  <a:srgbClr val="CC0066"/>
                </a:solidFill>
                <a:latin typeface="Courier New" pitchFamily="49" charset="0"/>
                <a:cs typeface="Courier New" pitchFamily="49" charset="0"/>
              </a:rPr>
              <a:t>                             </a:t>
            </a:r>
            <a:r>
              <a:rPr lang="en-US" sz="1200" b="1" dirty="0" smtClean="0">
                <a:solidFill>
                  <a:schemeClr val="bg1">
                    <a:lumMod val="50000"/>
                  </a:schemeClr>
                </a:solidFill>
                <a:latin typeface="Courier New" pitchFamily="49" charset="0"/>
                <a:cs typeface="Courier New" pitchFamily="49" charset="0"/>
              </a:rPr>
              <a:t>-- not in </a:t>
            </a:r>
            <a:r>
              <a:rPr lang="en-US" sz="1200" b="1" dirty="0" err="1" smtClean="0">
                <a:solidFill>
                  <a:schemeClr val="bg1">
                    <a:lumMod val="50000"/>
                  </a:schemeClr>
                </a:solidFill>
                <a:latin typeface="Courier New" pitchFamily="49" charset="0"/>
                <a:cs typeface="Courier New" pitchFamily="49" charset="0"/>
              </a:rPr>
              <a:t>user_tab_columns</a:t>
            </a:r>
            <a:r>
              <a:rPr lang="en-US" sz="1200" dirty="0" smtClean="0">
                <a:latin typeface="Courier New" pitchFamily="49" charset="0"/>
                <a:cs typeface="Courier New" pitchFamily="49" charset="0"/>
              </a:rPr>
              <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WHERE </a:t>
            </a:r>
            <a:r>
              <a:rPr lang="en-US" sz="1200" dirty="0" err="1" smtClean="0">
                <a:latin typeface="Courier New" pitchFamily="49" charset="0"/>
                <a:cs typeface="Courier New" pitchFamily="49" charset="0"/>
              </a:rPr>
              <a:t>table_name</a:t>
            </a:r>
            <a:r>
              <a:rPr lang="en-US" sz="1200" dirty="0" smtClean="0">
                <a:latin typeface="Courier New" pitchFamily="49" charset="0"/>
                <a:cs typeface="Courier New" pitchFamily="49" charset="0"/>
              </a:rPr>
              <a:t> like '%VIS';</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INSERT INTO </a:t>
            </a:r>
            <a:r>
              <a:rPr lang="en-US" sz="1200" dirty="0" err="1" smtClean="0">
                <a:latin typeface="Courier New" pitchFamily="49" charset="0"/>
                <a:cs typeface="Courier New" pitchFamily="49" charset="0"/>
              </a:rPr>
              <a:t>invis</a:t>
            </a:r>
            <a:endParaRPr lang="en-US" sz="1200" dirty="0" smtClean="0">
              <a:latin typeface="Courier New" pitchFamily="49" charset="0"/>
              <a:cs typeface="Courier New" pitchFamily="49" charset="0"/>
            </a:endParaRPr>
          </a:p>
          <a:p>
            <a:r>
              <a:rPr lang="en-US" sz="1200" dirty="0" smtClean="0">
                <a:latin typeface="Courier New" pitchFamily="49" charset="0"/>
                <a:cs typeface="Courier New" pitchFamily="49" charset="0"/>
              </a:rPr>
              <a:t>(rid, </a:t>
            </a:r>
            <a:r>
              <a:rPr lang="en-US" sz="1200" dirty="0" err="1" smtClean="0">
                <a:latin typeface="Courier New" pitchFamily="49" charset="0"/>
                <a:cs typeface="Courier New" pitchFamily="49" charset="0"/>
              </a:rPr>
              <a:t>testcol</a:t>
            </a:r>
            <a:r>
              <a:rPr lang="en-US" sz="1200" dirty="0" smtClean="0">
                <a:latin typeface="Courier New" pitchFamily="49" charset="0"/>
                <a:cs typeface="Courier New" pitchFamily="49" charset="0"/>
              </a:rPr>
              <a:t>)</a:t>
            </a:r>
          </a:p>
          <a:p>
            <a:r>
              <a:rPr lang="en-US" sz="1200" dirty="0" smtClean="0">
                <a:latin typeface="Courier New" pitchFamily="49" charset="0"/>
                <a:cs typeface="Courier New" pitchFamily="49" charset="0"/>
              </a:rPr>
              <a:t>VALUES</a:t>
            </a:r>
          </a:p>
          <a:p>
            <a:r>
              <a:rPr lang="en-US" sz="1200" dirty="0" smtClean="0">
                <a:latin typeface="Courier New" pitchFamily="49" charset="0"/>
                <a:cs typeface="Courier New" pitchFamily="49" charset="0"/>
              </a:rPr>
              <a:t>(1, 'TEST');</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SELECT * FROM </a:t>
            </a:r>
            <a:r>
              <a:rPr lang="en-US" sz="1200" dirty="0" err="1" smtClean="0">
                <a:latin typeface="Courier New" pitchFamily="49" charset="0"/>
                <a:cs typeface="Courier New" pitchFamily="49" charset="0"/>
              </a:rPr>
              <a:t>invis</a:t>
            </a:r>
            <a:r>
              <a:rPr lang="en-US" sz="1200" dirty="0" smtClean="0">
                <a:latin typeface="Courier New" pitchFamily="49" charset="0"/>
                <a:cs typeface="Courier New" pitchFamily="49" charset="0"/>
              </a:rPr>
              <a:t>;</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SELECT rid, </a:t>
            </a:r>
            <a:r>
              <a:rPr lang="en-US" sz="1200" dirty="0" err="1" smtClean="0">
                <a:latin typeface="Courier New" pitchFamily="49" charset="0"/>
                <a:cs typeface="Courier New" pitchFamily="49" charset="0"/>
              </a:rPr>
              <a:t>testcol</a:t>
            </a:r>
            <a:r>
              <a:rPr lang="en-US" sz="1200" dirty="0" smtClean="0">
                <a:latin typeface="Courier New" pitchFamily="49" charset="0"/>
                <a:cs typeface="Courier New" pitchFamily="49" charset="0"/>
              </a:rPr>
              <a:t> FROM </a:t>
            </a:r>
            <a:r>
              <a:rPr lang="en-US" sz="1200" dirty="0" err="1" smtClean="0">
                <a:latin typeface="Courier New" pitchFamily="49" charset="0"/>
                <a:cs typeface="Courier New" pitchFamily="49" charset="0"/>
              </a:rPr>
              <a:t>invis</a:t>
            </a:r>
            <a:r>
              <a:rPr lang="en-US" sz="1200" dirty="0" smtClean="0">
                <a:latin typeface="Courier New" pitchFamily="49" charset="0"/>
                <a:cs typeface="Courier New" pitchFamily="49" charset="0"/>
              </a:rPr>
              <a:t>;</a:t>
            </a:r>
          </a:p>
        </p:txBody>
      </p:sp>
    </p:spTree>
    <p:extLst>
      <p:ext uri="{BB962C8B-B14F-4D97-AF65-F5344CB8AC3E}">
        <p14:creationId xmlns:p14="http://schemas.microsoft.com/office/powerpoint/2010/main" xmlns="" val="297461522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smtClean="0"/>
              <a:t>CREATE TABLE AS INSERTS</a:t>
            </a:r>
          </a:p>
        </p:txBody>
      </p:sp>
      <p:sp>
        <p:nvSpPr>
          <p:cNvPr id="5" name="Text Placeholder 4"/>
          <p:cNvSpPr>
            <a:spLocks noGrp="1"/>
          </p:cNvSpPr>
          <p:nvPr>
            <p:ph type="body" sz="quarter" idx="11"/>
          </p:nvPr>
        </p:nvSpPr>
        <p:spPr>
          <a:xfrm>
            <a:off x="457200" y="762000"/>
            <a:ext cx="8229600" cy="838200"/>
          </a:xfrm>
        </p:spPr>
        <p:txBody>
          <a:bodyPr/>
          <a:lstStyle/>
          <a:p>
            <a:r>
              <a:rPr lang="en-US" dirty="0" smtClean="0"/>
              <a:t>Use this syntax to create a new table as the result of a SELECT statement</a:t>
            </a:r>
          </a:p>
        </p:txBody>
      </p:sp>
      <p:sp>
        <p:nvSpPr>
          <p:cNvPr id="6" name="TextBox 5"/>
          <p:cNvSpPr txBox="1"/>
          <p:nvPr/>
        </p:nvSpPr>
        <p:spPr>
          <a:xfrm>
            <a:off x="3108960" y="1752600"/>
            <a:ext cx="2926080" cy="461665"/>
          </a:xfrm>
          <a:prstGeom prst="rect">
            <a:avLst/>
          </a:prstGeom>
          <a:solidFill>
            <a:schemeClr val="bg1">
              <a:lumMod val="95000"/>
            </a:schemeClr>
          </a:solidFill>
          <a:ln>
            <a:solidFill>
              <a:schemeClr val="tx1"/>
            </a:solidFill>
          </a:ln>
        </p:spPr>
        <p:txBody>
          <a:bodyPr wrap="none" rtlCol="0">
            <a:spAutoFit/>
          </a:bodyPr>
          <a:lstStyle/>
          <a:p>
            <a:r>
              <a:rPr lang="en-US" sz="1200" dirty="0" smtClean="0">
                <a:latin typeface="Courier New" pitchFamily="49" charset="0"/>
                <a:cs typeface="Courier New" pitchFamily="49" charset="0"/>
              </a:rPr>
              <a:t>CREATE TABLE &lt;</a:t>
            </a:r>
            <a:r>
              <a:rPr lang="en-US" sz="1200" dirty="0" err="1" smtClean="0">
                <a:latin typeface="Courier New" pitchFamily="49" charset="0"/>
                <a:cs typeface="Courier New" pitchFamily="49" charset="0"/>
              </a:rPr>
              <a:t>table_name</a:t>
            </a:r>
            <a:r>
              <a:rPr lang="en-US" sz="1200" dirty="0" smtClean="0">
                <a:latin typeface="Courier New" pitchFamily="49" charset="0"/>
                <a:cs typeface="Courier New" pitchFamily="49" charset="0"/>
              </a:rPr>
              <a:t>&gt;</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AS &lt;SELECT Statement&gt;;</a:t>
            </a:r>
            <a:endParaRPr lang="en-US" sz="1200" dirty="0">
              <a:latin typeface="Courier New" pitchFamily="49" charset="0"/>
              <a:cs typeface="Courier New" pitchFamily="49" charset="0"/>
            </a:endParaRPr>
          </a:p>
        </p:txBody>
      </p:sp>
      <p:sp>
        <p:nvSpPr>
          <p:cNvPr id="7" name="TextBox 6"/>
          <p:cNvSpPr txBox="1"/>
          <p:nvPr/>
        </p:nvSpPr>
        <p:spPr>
          <a:xfrm>
            <a:off x="3108960" y="2438400"/>
            <a:ext cx="2926080" cy="1569660"/>
          </a:xfrm>
          <a:prstGeom prst="rect">
            <a:avLst/>
          </a:prstGeom>
          <a:solidFill>
            <a:schemeClr val="bg1">
              <a:lumMod val="95000"/>
            </a:schemeClr>
          </a:solidFill>
          <a:ln>
            <a:solidFill>
              <a:schemeClr val="tx1"/>
            </a:solidFill>
          </a:ln>
        </p:spPr>
        <p:txBody>
          <a:bodyPr wrap="none" rtlCol="0">
            <a:spAutoFit/>
          </a:bodyPr>
          <a:lstStyle/>
          <a:p>
            <a:r>
              <a:rPr lang="en-US" sz="1200" b="1" dirty="0" smtClean="0">
                <a:solidFill>
                  <a:srgbClr val="CC0066"/>
                </a:solidFill>
                <a:latin typeface="Courier New" pitchFamily="49" charset="0"/>
                <a:cs typeface="Courier New" pitchFamily="49" charset="0"/>
              </a:rPr>
              <a:t>CREATE TABLE</a:t>
            </a:r>
            <a:r>
              <a:rPr lang="en-US" sz="1200" dirty="0" smtClean="0">
                <a:latin typeface="Courier New" pitchFamily="49" charset="0"/>
                <a:cs typeface="Courier New" pitchFamily="49" charset="0"/>
              </a:rPr>
              <a:t> </a:t>
            </a:r>
            <a:r>
              <a:rPr lang="en-US" sz="1200" dirty="0" err="1" smtClean="0">
                <a:latin typeface="Courier New" pitchFamily="49" charset="0"/>
                <a:cs typeface="Courier New" pitchFamily="49" charset="0"/>
              </a:rPr>
              <a:t>column_subset</a:t>
            </a:r>
            <a:r>
              <a:rPr lang="en-US" sz="1200" dirty="0" smtClean="0">
                <a:latin typeface="Courier New" pitchFamily="49" charset="0"/>
                <a:cs typeface="Courier New" pitchFamily="49" charset="0"/>
              </a:rPr>
              <a:t> </a:t>
            </a:r>
            <a:r>
              <a:rPr lang="en-US" sz="1200" b="1" dirty="0" smtClean="0">
                <a:solidFill>
                  <a:srgbClr val="CC0066"/>
                </a:solidFill>
                <a:latin typeface="Courier New" pitchFamily="49" charset="0"/>
                <a:cs typeface="Courier New" pitchFamily="49" charset="0"/>
              </a:rPr>
              <a:t>AS</a:t>
            </a:r>
            <a:r>
              <a:rPr lang="en-US" sz="1200" dirty="0" smtClean="0">
                <a:latin typeface="Courier New" pitchFamily="49" charset="0"/>
                <a:cs typeface="Courier New" pitchFamily="49" charset="0"/>
              </a:rPr>
              <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SELECT col1, col3, col5</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FROM servers;</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 </a:t>
            </a:r>
            <a:br>
              <a:rPr lang="en-US" sz="1200" dirty="0" smtClean="0">
                <a:latin typeface="Courier New" pitchFamily="49" charset="0"/>
                <a:cs typeface="Courier New" pitchFamily="49" charset="0"/>
              </a:rPr>
            </a:br>
            <a:r>
              <a:rPr lang="en-US" sz="1200" dirty="0" err="1" smtClean="0">
                <a:latin typeface="Courier New" pitchFamily="49" charset="0"/>
                <a:cs typeface="Courier New" pitchFamily="49" charset="0"/>
              </a:rPr>
              <a:t>desc</a:t>
            </a:r>
            <a:r>
              <a:rPr lang="en-US" sz="1200" dirty="0" smtClean="0">
                <a:latin typeface="Courier New" pitchFamily="49" charset="0"/>
                <a:cs typeface="Courier New" pitchFamily="49" charset="0"/>
              </a:rPr>
              <a:t> </a:t>
            </a:r>
            <a:r>
              <a:rPr lang="en-US" sz="1200" dirty="0" err="1" smtClean="0">
                <a:latin typeface="Courier New" pitchFamily="49" charset="0"/>
                <a:cs typeface="Courier New" pitchFamily="49" charset="0"/>
              </a:rPr>
              <a:t>column_subset</a:t>
            </a:r>
            <a:r>
              <a:rPr lang="en-US" sz="1200" dirty="0" smtClean="0">
                <a:latin typeface="Courier New" pitchFamily="49" charset="0"/>
                <a:cs typeface="Courier New" pitchFamily="49" charset="0"/>
              </a:rPr>
              <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 </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SELECT COUNT(*)</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FROM </a:t>
            </a:r>
            <a:r>
              <a:rPr lang="en-US" sz="1200" dirty="0" err="1" smtClean="0">
                <a:latin typeface="Courier New" pitchFamily="49" charset="0"/>
                <a:cs typeface="Courier New" pitchFamily="49" charset="0"/>
              </a:rPr>
              <a:t>column_subset</a:t>
            </a:r>
            <a:r>
              <a:rPr lang="en-US" sz="1200" dirty="0" smtClean="0">
                <a:latin typeface="Courier New" pitchFamily="49" charset="0"/>
                <a:cs typeface="Courier New" pitchFamily="49" charset="0"/>
              </a:rPr>
              <a:t>;</a:t>
            </a:r>
            <a:endParaRPr lang="en-US" sz="1200" dirty="0">
              <a:latin typeface="Courier New" pitchFamily="49" charset="0"/>
              <a:cs typeface="Courier New" pitchFamily="49" charset="0"/>
            </a:endParaRPr>
          </a:p>
        </p:txBody>
      </p:sp>
    </p:spTree>
    <p:extLst>
      <p:ext uri="{BB962C8B-B14F-4D97-AF65-F5344CB8AC3E}">
        <p14:creationId xmlns:p14="http://schemas.microsoft.com/office/powerpoint/2010/main" xmlns="" val="29746152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246063" y="912813"/>
            <a:ext cx="8650287" cy="5030787"/>
          </a:xfrm>
          <a:prstGeom prst="rect">
            <a:avLst/>
          </a:prstGeom>
          <a:noFill/>
          <a:ln w="9525">
            <a:solidFill>
              <a:schemeClr val="tx1"/>
            </a:solidFill>
            <a:miter lim="800000"/>
            <a:headEnd/>
            <a:tailEnd/>
          </a:ln>
        </p:spPr>
      </p:pic>
      <p:sp>
        <p:nvSpPr>
          <p:cNvPr id="3" name="Text Placeholder 2"/>
          <p:cNvSpPr>
            <a:spLocks noGrp="1"/>
          </p:cNvSpPr>
          <p:nvPr>
            <p:ph type="body" sz="quarter" idx="10"/>
          </p:nvPr>
        </p:nvSpPr>
        <p:spPr/>
        <p:txBody>
          <a:bodyPr/>
          <a:lstStyle/>
          <a:p>
            <a:r>
              <a:rPr lang="en-US" dirty="0" smtClean="0"/>
              <a:t>The Morgan's Library Web Site</a:t>
            </a:r>
            <a:endParaRPr lang="en-US" dirty="0"/>
          </a:p>
        </p:txBody>
      </p:sp>
      <p:cxnSp>
        <p:nvCxnSpPr>
          <p:cNvPr id="4" name="Straight Arrow Connector 3"/>
          <p:cNvCxnSpPr/>
          <p:nvPr/>
        </p:nvCxnSpPr>
        <p:spPr>
          <a:xfrm flipH="1">
            <a:off x="762000" y="2819400"/>
            <a:ext cx="762000" cy="304800"/>
          </a:xfrm>
          <a:prstGeom prst="straightConnector1">
            <a:avLst/>
          </a:prstGeom>
          <a:ln w="22225">
            <a:solidFill>
              <a:srgbClr val="FF0066"/>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52527181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smtClean="0"/>
              <a:t>Nested Table Insert</a:t>
            </a:r>
          </a:p>
        </p:txBody>
      </p:sp>
      <p:sp>
        <p:nvSpPr>
          <p:cNvPr id="5" name="Text Placeholder 4"/>
          <p:cNvSpPr>
            <a:spLocks noGrp="1"/>
          </p:cNvSpPr>
          <p:nvPr>
            <p:ph type="body" sz="quarter" idx="11"/>
          </p:nvPr>
        </p:nvSpPr>
        <p:spPr>
          <a:xfrm>
            <a:off x="457200" y="762000"/>
            <a:ext cx="8229600" cy="457200"/>
          </a:xfrm>
        </p:spPr>
        <p:txBody>
          <a:bodyPr/>
          <a:lstStyle/>
          <a:p>
            <a:r>
              <a:rPr lang="en-US" dirty="0" smtClean="0"/>
              <a:t>Cast column values using the object column's data type</a:t>
            </a:r>
          </a:p>
        </p:txBody>
      </p:sp>
      <p:sp>
        <p:nvSpPr>
          <p:cNvPr id="6" name="TextBox 5"/>
          <p:cNvSpPr txBox="1"/>
          <p:nvPr/>
        </p:nvSpPr>
        <p:spPr>
          <a:xfrm>
            <a:off x="1039622" y="1447800"/>
            <a:ext cx="7064755" cy="4339650"/>
          </a:xfrm>
          <a:prstGeom prst="rect">
            <a:avLst/>
          </a:prstGeom>
          <a:solidFill>
            <a:schemeClr val="bg1">
              <a:lumMod val="95000"/>
            </a:schemeClr>
          </a:solidFill>
          <a:ln>
            <a:solidFill>
              <a:schemeClr val="tx1"/>
            </a:solidFill>
          </a:ln>
        </p:spPr>
        <p:txBody>
          <a:bodyPr wrap="none" rtlCol="0">
            <a:spAutoFit/>
          </a:bodyPr>
          <a:lstStyle/>
          <a:p>
            <a:r>
              <a:rPr lang="en-US" sz="1200" dirty="0" smtClean="0">
                <a:latin typeface="Courier New" pitchFamily="49" charset="0"/>
                <a:cs typeface="Courier New" pitchFamily="49" charset="0"/>
              </a:rPr>
              <a:t>CREATE OR REPLACE NONEDITIONABLE TYPE </a:t>
            </a:r>
            <a:r>
              <a:rPr lang="en-US" sz="1200" b="1" dirty="0" err="1" smtClean="0">
                <a:solidFill>
                  <a:srgbClr val="0070C0"/>
                </a:solidFill>
                <a:latin typeface="Courier New" pitchFamily="49" charset="0"/>
                <a:cs typeface="Courier New" pitchFamily="49" charset="0"/>
              </a:rPr>
              <a:t>CourseList</a:t>
            </a:r>
            <a:r>
              <a:rPr lang="en-US" sz="1200" dirty="0" smtClean="0">
                <a:latin typeface="Courier New" pitchFamily="49" charset="0"/>
                <a:cs typeface="Courier New" pitchFamily="49" charset="0"/>
              </a:rPr>
              <a:t> AS TABLE OF VARCHAR2(64);</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 </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CREATE TABLE department (</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name     VARCHAR2(20),</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director VARCHAR2(20),</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office   VARCHAR2(20),</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courses  </a:t>
            </a:r>
            <a:r>
              <a:rPr lang="en-US" sz="1200" b="1" dirty="0" err="1" smtClean="0">
                <a:solidFill>
                  <a:srgbClr val="0070C0"/>
                </a:solidFill>
                <a:latin typeface="Courier New" pitchFamily="49" charset="0"/>
                <a:cs typeface="Courier New" pitchFamily="49" charset="0"/>
              </a:rPr>
              <a:t>CourseList</a:t>
            </a:r>
            <a:r>
              <a:rPr lang="en-US" sz="1200" dirty="0" smtClean="0">
                <a:latin typeface="Courier New" pitchFamily="49" charset="0"/>
                <a:cs typeface="Courier New" pitchFamily="49" charset="0"/>
              </a:rPr>
              <a:t>)</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NESTED TABLE </a:t>
            </a:r>
            <a:r>
              <a:rPr lang="en-US" sz="1200" b="1" dirty="0" smtClean="0">
                <a:latin typeface="Courier New" pitchFamily="49" charset="0"/>
                <a:cs typeface="Courier New" pitchFamily="49" charset="0"/>
              </a:rPr>
              <a:t>courses</a:t>
            </a:r>
            <a:r>
              <a:rPr lang="en-US" sz="1200" dirty="0" smtClean="0">
                <a:latin typeface="Courier New" pitchFamily="49" charset="0"/>
                <a:cs typeface="Courier New" pitchFamily="49" charset="0"/>
              </a:rPr>
              <a:t> STORE AS </a:t>
            </a:r>
            <a:r>
              <a:rPr lang="en-US" sz="1200" dirty="0" err="1" smtClean="0">
                <a:latin typeface="Courier New" pitchFamily="49" charset="0"/>
                <a:cs typeface="Courier New" pitchFamily="49" charset="0"/>
              </a:rPr>
              <a:t>courses_tab</a:t>
            </a:r>
            <a:r>
              <a:rPr lang="en-US" sz="1200" dirty="0" smtClean="0">
                <a:latin typeface="Courier New" pitchFamily="49" charset="0"/>
                <a:cs typeface="Courier New" pitchFamily="49" charset="0"/>
              </a:rPr>
              <a:t>;</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
            </a:r>
            <a:br>
              <a:rPr lang="en-US" sz="1200" dirty="0" smtClean="0">
                <a:latin typeface="Courier New" pitchFamily="49" charset="0"/>
                <a:cs typeface="Courier New" pitchFamily="49" charset="0"/>
              </a:rPr>
            </a:br>
            <a:r>
              <a:rPr lang="en-US" sz="1200" b="1" dirty="0" smtClean="0">
                <a:solidFill>
                  <a:srgbClr val="CC0066"/>
                </a:solidFill>
                <a:latin typeface="Courier New" pitchFamily="49" charset="0"/>
                <a:cs typeface="Courier New" pitchFamily="49" charset="0"/>
              </a:rPr>
              <a:t>INSERT INTO</a:t>
            </a:r>
            <a:r>
              <a:rPr lang="en-US" sz="1200" dirty="0" smtClean="0">
                <a:latin typeface="Courier New" pitchFamily="49" charset="0"/>
                <a:cs typeface="Courier New" pitchFamily="49" charset="0"/>
              </a:rPr>
              <a:t> department</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(name, director, office, courses)</a:t>
            </a:r>
            <a:br>
              <a:rPr lang="en-US" sz="1200" dirty="0" smtClean="0">
                <a:latin typeface="Courier New" pitchFamily="49" charset="0"/>
                <a:cs typeface="Courier New" pitchFamily="49" charset="0"/>
              </a:rPr>
            </a:br>
            <a:r>
              <a:rPr lang="en-US" sz="1200" b="1" dirty="0" smtClean="0">
                <a:solidFill>
                  <a:srgbClr val="CC0066"/>
                </a:solidFill>
                <a:latin typeface="Courier New" pitchFamily="49" charset="0"/>
                <a:cs typeface="Courier New" pitchFamily="49" charset="0"/>
              </a:rPr>
              <a:t>VALUES</a:t>
            </a:r>
            <a:r>
              <a:rPr lang="en-US" sz="1200" dirty="0" smtClean="0">
                <a:latin typeface="Courier New" pitchFamily="49" charset="0"/>
                <a:cs typeface="Courier New" pitchFamily="49" charset="0"/>
              </a:rPr>
              <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('English', 'Tara </a:t>
            </a:r>
            <a:r>
              <a:rPr lang="en-US" sz="1200" dirty="0" err="1" smtClean="0">
                <a:latin typeface="Courier New" pitchFamily="49" charset="0"/>
                <a:cs typeface="Courier New" pitchFamily="49" charset="0"/>
              </a:rPr>
              <a:t>Havemeyer</a:t>
            </a:r>
            <a:r>
              <a:rPr lang="en-US" sz="1200" dirty="0" smtClean="0">
                <a:latin typeface="Courier New" pitchFamily="49" charset="0"/>
                <a:cs typeface="Courier New" pitchFamily="49" charset="0"/>
              </a:rPr>
              <a:t>', 'Breakstone Hall 205', </a:t>
            </a:r>
            <a:r>
              <a:rPr lang="en-US" sz="1200" b="1" dirty="0" err="1" smtClean="0">
                <a:solidFill>
                  <a:srgbClr val="0070C0"/>
                </a:solidFill>
                <a:latin typeface="Courier New" pitchFamily="49" charset="0"/>
                <a:cs typeface="Courier New" pitchFamily="49" charset="0"/>
              </a:rPr>
              <a:t>CourseList</a:t>
            </a:r>
            <a:r>
              <a:rPr lang="en-US" sz="1200" dirty="0" smtClean="0">
                <a:latin typeface="Courier New" pitchFamily="49" charset="0"/>
                <a:cs typeface="Courier New" pitchFamily="49" charset="0"/>
              </a:rPr>
              <a:t>(</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'Expository Writing',</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'Film and Literature',</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'Modern Science Fiction',</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'Discursive Writing',</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'Modern English Grammar',</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'Introduction to Shakespeare',</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'Modern Drama',</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'The Short Story',</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'The American Novel'));</a:t>
            </a:r>
            <a:endParaRPr lang="en-US" sz="1200" dirty="0">
              <a:latin typeface="Courier New" pitchFamily="49" charset="0"/>
              <a:cs typeface="Courier New" pitchFamily="49" charset="0"/>
            </a:endParaRPr>
          </a:p>
        </p:txBody>
      </p:sp>
    </p:spTree>
    <p:extLst>
      <p:ext uri="{BB962C8B-B14F-4D97-AF65-F5344CB8AC3E}">
        <p14:creationId xmlns:p14="http://schemas.microsoft.com/office/powerpoint/2010/main" xmlns="" val="297461522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smtClean="0"/>
              <a:t>VARRAY Table Insert</a:t>
            </a:r>
          </a:p>
        </p:txBody>
      </p:sp>
      <p:sp>
        <p:nvSpPr>
          <p:cNvPr id="5" name="Text Placeholder 4"/>
          <p:cNvSpPr>
            <a:spLocks noGrp="1"/>
          </p:cNvSpPr>
          <p:nvPr>
            <p:ph type="body" sz="quarter" idx="11"/>
          </p:nvPr>
        </p:nvSpPr>
        <p:spPr>
          <a:xfrm>
            <a:off x="457200" y="762000"/>
            <a:ext cx="8229600" cy="457200"/>
          </a:xfrm>
        </p:spPr>
        <p:txBody>
          <a:bodyPr/>
          <a:lstStyle/>
          <a:p>
            <a:r>
              <a:rPr lang="en-US" dirty="0" smtClean="0"/>
              <a:t>Cast column values using the VARRAY column's data type</a:t>
            </a:r>
          </a:p>
        </p:txBody>
      </p:sp>
      <p:sp>
        <p:nvSpPr>
          <p:cNvPr id="6" name="TextBox 5"/>
          <p:cNvSpPr txBox="1"/>
          <p:nvPr/>
        </p:nvSpPr>
        <p:spPr>
          <a:xfrm>
            <a:off x="1690442" y="1828800"/>
            <a:ext cx="5763116" cy="3231654"/>
          </a:xfrm>
          <a:prstGeom prst="rect">
            <a:avLst/>
          </a:prstGeom>
          <a:solidFill>
            <a:schemeClr val="bg1">
              <a:lumMod val="95000"/>
            </a:schemeClr>
          </a:solidFill>
          <a:ln>
            <a:solidFill>
              <a:schemeClr val="tx1"/>
            </a:solidFill>
          </a:ln>
        </p:spPr>
        <p:txBody>
          <a:bodyPr wrap="none" rtlCol="0">
            <a:spAutoFit/>
          </a:bodyPr>
          <a:lstStyle/>
          <a:p>
            <a:r>
              <a:rPr lang="en-US" sz="1200" dirty="0" smtClean="0">
                <a:latin typeface="Courier New" pitchFamily="49" charset="0"/>
                <a:cs typeface="Courier New" pitchFamily="49" charset="0"/>
              </a:rPr>
              <a:t>CREATE OR REPLACE TYPE </a:t>
            </a:r>
            <a:r>
              <a:rPr lang="en-US" sz="1200" b="1" dirty="0" err="1" smtClean="0">
                <a:solidFill>
                  <a:srgbClr val="0070C0"/>
                </a:solidFill>
                <a:latin typeface="Courier New" pitchFamily="49" charset="0"/>
                <a:cs typeface="Courier New" pitchFamily="49" charset="0"/>
              </a:rPr>
              <a:t>ProjectList</a:t>
            </a:r>
            <a:r>
              <a:rPr lang="en-US" sz="1200" dirty="0" smtClean="0">
                <a:latin typeface="Courier New" pitchFamily="49" charset="0"/>
                <a:cs typeface="Courier New" pitchFamily="49" charset="0"/>
              </a:rPr>
              <a:t> AS VARRAY(50) OF Project;</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CREATE TABLE department (</a:t>
            </a:r>
            <a:br>
              <a:rPr lang="en-US" sz="1200" dirty="0" smtClean="0">
                <a:latin typeface="Courier New" pitchFamily="49" charset="0"/>
                <a:cs typeface="Courier New" pitchFamily="49" charset="0"/>
              </a:rPr>
            </a:br>
            <a:r>
              <a:rPr lang="en-US" sz="1200" dirty="0" err="1" smtClean="0">
                <a:latin typeface="Courier New" pitchFamily="49" charset="0"/>
                <a:cs typeface="Courier New" pitchFamily="49" charset="0"/>
              </a:rPr>
              <a:t>dept_id</a:t>
            </a:r>
            <a:r>
              <a:rPr lang="en-US" sz="1200" dirty="0" smtClean="0">
                <a:latin typeface="Courier New" pitchFamily="49" charset="0"/>
                <a:cs typeface="Courier New" pitchFamily="49" charset="0"/>
              </a:rPr>
              <a:t>  NUMBER(2),</a:t>
            </a:r>
            <a:br>
              <a:rPr lang="en-US" sz="1200" dirty="0" smtClean="0">
                <a:latin typeface="Courier New" pitchFamily="49" charset="0"/>
                <a:cs typeface="Courier New" pitchFamily="49" charset="0"/>
              </a:rPr>
            </a:br>
            <a:r>
              <a:rPr lang="en-US" sz="1200" dirty="0" err="1" smtClean="0">
                <a:latin typeface="Courier New" pitchFamily="49" charset="0"/>
                <a:cs typeface="Courier New" pitchFamily="49" charset="0"/>
              </a:rPr>
              <a:t>dname</a:t>
            </a:r>
            <a:r>
              <a:rPr lang="en-US" sz="1200" dirty="0" smtClean="0">
                <a:latin typeface="Courier New" pitchFamily="49" charset="0"/>
                <a:cs typeface="Courier New" pitchFamily="49" charset="0"/>
              </a:rPr>
              <a:t>    VARCHAR2(15),</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budget   NUMBER(11,2),</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projects </a:t>
            </a:r>
            <a:r>
              <a:rPr lang="en-US" sz="1200" b="1" dirty="0" err="1" smtClean="0">
                <a:solidFill>
                  <a:srgbClr val="0070C0"/>
                </a:solidFill>
                <a:latin typeface="Courier New" pitchFamily="49" charset="0"/>
                <a:cs typeface="Courier New" pitchFamily="49" charset="0"/>
              </a:rPr>
              <a:t>ProjectList</a:t>
            </a:r>
            <a:r>
              <a:rPr lang="en-US" sz="1200" dirty="0" smtClean="0">
                <a:latin typeface="Courier New" pitchFamily="49" charset="0"/>
                <a:cs typeface="Courier New" pitchFamily="49" charset="0"/>
              </a:rPr>
              <a:t>);</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
            </a:r>
            <a:br>
              <a:rPr lang="en-US" sz="1200" dirty="0" smtClean="0">
                <a:latin typeface="Courier New" pitchFamily="49" charset="0"/>
                <a:cs typeface="Courier New" pitchFamily="49" charset="0"/>
              </a:rPr>
            </a:br>
            <a:r>
              <a:rPr lang="en-US" sz="1200" b="1" dirty="0" smtClean="0">
                <a:solidFill>
                  <a:srgbClr val="CC0066"/>
                </a:solidFill>
                <a:latin typeface="Courier New" pitchFamily="49" charset="0"/>
                <a:cs typeface="Courier New" pitchFamily="49" charset="0"/>
              </a:rPr>
              <a:t>INSERT INTO</a:t>
            </a:r>
            <a:r>
              <a:rPr lang="en-US" sz="1200" dirty="0" smtClean="0">
                <a:latin typeface="Courier New" pitchFamily="49" charset="0"/>
                <a:cs typeface="Courier New" pitchFamily="49" charset="0"/>
              </a:rPr>
              <a:t> department</a:t>
            </a:r>
            <a:br>
              <a:rPr lang="en-US" sz="1200" dirty="0" smtClean="0">
                <a:latin typeface="Courier New" pitchFamily="49" charset="0"/>
                <a:cs typeface="Courier New" pitchFamily="49" charset="0"/>
              </a:rPr>
            </a:br>
            <a:r>
              <a:rPr lang="en-US" sz="1200" b="1" dirty="0" smtClean="0">
                <a:solidFill>
                  <a:srgbClr val="CC0066"/>
                </a:solidFill>
                <a:latin typeface="Courier New" pitchFamily="49" charset="0"/>
                <a:cs typeface="Courier New" pitchFamily="49" charset="0"/>
              </a:rPr>
              <a:t>VALUES</a:t>
            </a:r>
            <a:r>
              <a:rPr lang="en-US" sz="1200" dirty="0" smtClean="0">
                <a:latin typeface="Courier New" pitchFamily="49" charset="0"/>
                <a:cs typeface="Courier New" pitchFamily="49" charset="0"/>
              </a:rPr>
              <a:t>(30, 'Accounting', 1205700,</a:t>
            </a:r>
            <a:br>
              <a:rPr lang="en-US" sz="1200" dirty="0" smtClean="0">
                <a:latin typeface="Courier New" pitchFamily="49" charset="0"/>
                <a:cs typeface="Courier New" pitchFamily="49" charset="0"/>
              </a:rPr>
            </a:br>
            <a:r>
              <a:rPr lang="en-US" sz="1200" b="1" dirty="0" err="1" smtClean="0">
                <a:solidFill>
                  <a:srgbClr val="0070C0"/>
                </a:solidFill>
                <a:latin typeface="Courier New" pitchFamily="49" charset="0"/>
                <a:cs typeface="Courier New" pitchFamily="49" charset="0"/>
              </a:rPr>
              <a:t>ProjectList</a:t>
            </a:r>
            <a:r>
              <a:rPr lang="en-US" sz="1200" dirty="0" smtClean="0">
                <a:latin typeface="Courier New" pitchFamily="49" charset="0"/>
                <a:cs typeface="Courier New" pitchFamily="49" charset="0"/>
              </a:rPr>
              <a:t> (Project(1, 'Design New Expense Report', 3250),</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Project(2, 'Outsource Payroll', 12350),</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Project(3, 'Evaluate Merger Proposal', 2750),</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Project(4, 'Audit Accounts Payable', 1425)));</a:t>
            </a:r>
            <a:endParaRPr lang="en-US" sz="1200" dirty="0">
              <a:latin typeface="Courier New" pitchFamily="49" charset="0"/>
              <a:cs typeface="Courier New" pitchFamily="49" charset="0"/>
            </a:endParaRPr>
          </a:p>
        </p:txBody>
      </p:sp>
    </p:spTree>
    <p:extLst>
      <p:ext uri="{BB962C8B-B14F-4D97-AF65-F5344CB8AC3E}">
        <p14:creationId xmlns:p14="http://schemas.microsoft.com/office/powerpoint/2010/main" xmlns="" val="297461522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smtClean="0"/>
              <a:t>MERGE Statement Insert</a:t>
            </a:r>
          </a:p>
        </p:txBody>
      </p:sp>
      <p:sp>
        <p:nvSpPr>
          <p:cNvPr id="5" name="Text Placeholder 4"/>
          <p:cNvSpPr>
            <a:spLocks noGrp="1"/>
          </p:cNvSpPr>
          <p:nvPr>
            <p:ph type="body" sz="quarter" idx="11"/>
          </p:nvPr>
        </p:nvSpPr>
        <p:spPr>
          <a:xfrm>
            <a:off x="457200" y="762000"/>
            <a:ext cx="8229600" cy="838200"/>
          </a:xfrm>
        </p:spPr>
        <p:txBody>
          <a:bodyPr/>
          <a:lstStyle/>
          <a:p>
            <a:r>
              <a:rPr lang="en-US" dirty="0" smtClean="0"/>
              <a:t>Use MERGE statements where an insert or other DML is conditioned on the results of a SELECT statement</a:t>
            </a:r>
          </a:p>
        </p:txBody>
      </p:sp>
      <p:sp>
        <p:nvSpPr>
          <p:cNvPr id="6" name="TextBox 5"/>
          <p:cNvSpPr txBox="1"/>
          <p:nvPr/>
        </p:nvSpPr>
        <p:spPr>
          <a:xfrm>
            <a:off x="2527209" y="1828800"/>
            <a:ext cx="4089581" cy="2492990"/>
          </a:xfrm>
          <a:prstGeom prst="rect">
            <a:avLst/>
          </a:prstGeom>
          <a:solidFill>
            <a:schemeClr val="bg1">
              <a:lumMod val="95000"/>
            </a:schemeClr>
          </a:solidFill>
          <a:ln>
            <a:solidFill>
              <a:schemeClr val="tx1"/>
            </a:solidFill>
          </a:ln>
        </p:spPr>
        <p:txBody>
          <a:bodyPr wrap="none" rtlCol="0">
            <a:spAutoFit/>
          </a:bodyPr>
          <a:lstStyle/>
          <a:p>
            <a:r>
              <a:rPr lang="en-US" sz="1200" b="1" dirty="0" smtClean="0">
                <a:solidFill>
                  <a:srgbClr val="0070C0"/>
                </a:solidFill>
                <a:latin typeface="Courier New" pitchFamily="49" charset="0"/>
                <a:cs typeface="Courier New" pitchFamily="49" charset="0"/>
              </a:rPr>
              <a:t>MERGE INTO</a:t>
            </a:r>
            <a:r>
              <a:rPr lang="en-US" sz="1200" dirty="0" smtClean="0">
                <a:latin typeface="Courier New" pitchFamily="49" charset="0"/>
                <a:cs typeface="Courier New" pitchFamily="49" charset="0"/>
              </a:rPr>
              <a:t> bonuses b</a:t>
            </a:r>
            <a:br>
              <a:rPr lang="en-US" sz="1200" dirty="0" smtClean="0">
                <a:latin typeface="Courier New" pitchFamily="49" charset="0"/>
                <a:cs typeface="Courier New" pitchFamily="49" charset="0"/>
              </a:rPr>
            </a:br>
            <a:r>
              <a:rPr lang="en-US" sz="1200" b="1" dirty="0" smtClean="0">
                <a:solidFill>
                  <a:srgbClr val="0070C0"/>
                </a:solidFill>
                <a:latin typeface="Courier New" pitchFamily="49" charset="0"/>
                <a:cs typeface="Courier New" pitchFamily="49" charset="0"/>
              </a:rPr>
              <a:t>USING</a:t>
            </a:r>
            <a:r>
              <a:rPr lang="en-US" sz="1200" dirty="0" smtClean="0">
                <a:latin typeface="Courier New" pitchFamily="49" charset="0"/>
                <a:cs typeface="Courier New" pitchFamily="49" charset="0"/>
              </a:rPr>
              <a:t> (</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  </a:t>
            </a:r>
            <a:r>
              <a:rPr lang="en-US" sz="1200" b="1" dirty="0" smtClean="0">
                <a:solidFill>
                  <a:schemeClr val="accent5">
                    <a:lumMod val="75000"/>
                  </a:schemeClr>
                </a:solidFill>
                <a:latin typeface="Courier New" pitchFamily="49" charset="0"/>
                <a:cs typeface="Courier New" pitchFamily="49" charset="0"/>
              </a:rPr>
              <a:t>SELECT</a:t>
            </a:r>
            <a:r>
              <a:rPr lang="en-US" sz="1200" dirty="0" smtClean="0">
                <a:latin typeface="Courier New" pitchFamily="49" charset="0"/>
                <a:cs typeface="Courier New" pitchFamily="49" charset="0"/>
              </a:rPr>
              <a:t> </a:t>
            </a:r>
            <a:r>
              <a:rPr lang="en-US" sz="1200" dirty="0" err="1" smtClean="0">
                <a:latin typeface="Courier New" pitchFamily="49" charset="0"/>
                <a:cs typeface="Courier New" pitchFamily="49" charset="0"/>
              </a:rPr>
              <a:t>employee_id</a:t>
            </a:r>
            <a:r>
              <a:rPr lang="en-US" sz="1200" dirty="0" smtClean="0">
                <a:latin typeface="Courier New" pitchFamily="49" charset="0"/>
                <a:cs typeface="Courier New" pitchFamily="49" charset="0"/>
              </a:rPr>
              <a:t>, salary, </a:t>
            </a:r>
            <a:r>
              <a:rPr lang="en-US" sz="1200" dirty="0" err="1" smtClean="0">
                <a:latin typeface="Courier New" pitchFamily="49" charset="0"/>
                <a:cs typeface="Courier New" pitchFamily="49" charset="0"/>
              </a:rPr>
              <a:t>dept_no</a:t>
            </a:r>
            <a:r>
              <a:rPr lang="en-US" sz="1200" dirty="0" smtClean="0">
                <a:latin typeface="Courier New" pitchFamily="49" charset="0"/>
                <a:cs typeface="Courier New" pitchFamily="49" charset="0"/>
              </a:rPr>
              <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  </a:t>
            </a:r>
            <a:r>
              <a:rPr lang="en-US" sz="1200" b="1" dirty="0" smtClean="0">
                <a:solidFill>
                  <a:schemeClr val="accent5">
                    <a:lumMod val="75000"/>
                  </a:schemeClr>
                </a:solidFill>
                <a:latin typeface="Courier New" pitchFamily="49" charset="0"/>
                <a:cs typeface="Courier New" pitchFamily="49" charset="0"/>
              </a:rPr>
              <a:t>FROM</a:t>
            </a:r>
            <a:r>
              <a:rPr lang="en-US" sz="1200" dirty="0" smtClean="0">
                <a:latin typeface="Courier New" pitchFamily="49" charset="0"/>
                <a:cs typeface="Courier New" pitchFamily="49" charset="0"/>
              </a:rPr>
              <a:t> employee</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  </a:t>
            </a:r>
            <a:r>
              <a:rPr lang="en-US" sz="1200" b="1" dirty="0" smtClean="0">
                <a:solidFill>
                  <a:schemeClr val="accent5">
                    <a:lumMod val="75000"/>
                  </a:schemeClr>
                </a:solidFill>
                <a:latin typeface="Courier New" pitchFamily="49" charset="0"/>
                <a:cs typeface="Courier New" pitchFamily="49" charset="0"/>
              </a:rPr>
              <a:t>WHERE</a:t>
            </a:r>
            <a:r>
              <a:rPr lang="en-US" sz="1200" dirty="0" smtClean="0">
                <a:latin typeface="Courier New" pitchFamily="49" charset="0"/>
                <a:cs typeface="Courier New" pitchFamily="49" charset="0"/>
              </a:rPr>
              <a:t> </a:t>
            </a:r>
            <a:r>
              <a:rPr lang="en-US" sz="1200" dirty="0" err="1" smtClean="0">
                <a:latin typeface="Courier New" pitchFamily="49" charset="0"/>
                <a:cs typeface="Courier New" pitchFamily="49" charset="0"/>
              </a:rPr>
              <a:t>dept_no</a:t>
            </a:r>
            <a:r>
              <a:rPr lang="en-US" sz="1200" dirty="0" smtClean="0">
                <a:latin typeface="Courier New" pitchFamily="49" charset="0"/>
                <a:cs typeface="Courier New" pitchFamily="49" charset="0"/>
              </a:rPr>
              <a:t> =20) e</a:t>
            </a:r>
            <a:br>
              <a:rPr lang="en-US" sz="1200" dirty="0" smtClean="0">
                <a:latin typeface="Courier New" pitchFamily="49" charset="0"/>
                <a:cs typeface="Courier New" pitchFamily="49" charset="0"/>
              </a:rPr>
            </a:br>
            <a:r>
              <a:rPr lang="en-US" sz="1200" b="1" dirty="0" smtClean="0">
                <a:solidFill>
                  <a:srgbClr val="0070C0"/>
                </a:solidFill>
                <a:latin typeface="Courier New" pitchFamily="49" charset="0"/>
                <a:cs typeface="Courier New" pitchFamily="49" charset="0"/>
              </a:rPr>
              <a:t>ON</a:t>
            </a:r>
            <a:r>
              <a:rPr lang="en-US" sz="1200" dirty="0" smtClean="0">
                <a:latin typeface="Courier New" pitchFamily="49" charset="0"/>
                <a:cs typeface="Courier New" pitchFamily="49" charset="0"/>
              </a:rPr>
              <a:t> (</a:t>
            </a:r>
            <a:r>
              <a:rPr lang="en-US" sz="1200" dirty="0" err="1" smtClean="0">
                <a:latin typeface="Courier New" pitchFamily="49" charset="0"/>
                <a:cs typeface="Courier New" pitchFamily="49" charset="0"/>
              </a:rPr>
              <a:t>b.employee_id</a:t>
            </a:r>
            <a:r>
              <a:rPr lang="en-US" sz="1200" dirty="0" smtClean="0">
                <a:latin typeface="Courier New" pitchFamily="49" charset="0"/>
                <a:cs typeface="Courier New" pitchFamily="49" charset="0"/>
              </a:rPr>
              <a:t> = </a:t>
            </a:r>
            <a:r>
              <a:rPr lang="en-US" sz="1200" dirty="0" err="1" smtClean="0">
                <a:latin typeface="Courier New" pitchFamily="49" charset="0"/>
                <a:cs typeface="Courier New" pitchFamily="49" charset="0"/>
              </a:rPr>
              <a:t>e.employee_id</a:t>
            </a:r>
            <a:r>
              <a:rPr lang="en-US" sz="1200" dirty="0" smtClean="0">
                <a:latin typeface="Courier New" pitchFamily="49" charset="0"/>
                <a:cs typeface="Courier New" pitchFamily="49" charset="0"/>
              </a:rPr>
              <a:t>)</a:t>
            </a:r>
            <a:br>
              <a:rPr lang="en-US" sz="1200" dirty="0" smtClean="0">
                <a:latin typeface="Courier New" pitchFamily="49" charset="0"/>
                <a:cs typeface="Courier New" pitchFamily="49" charset="0"/>
              </a:rPr>
            </a:br>
            <a:r>
              <a:rPr lang="en-US" sz="1200" b="1" dirty="0" smtClean="0">
                <a:solidFill>
                  <a:srgbClr val="0070C0"/>
                </a:solidFill>
                <a:latin typeface="Courier New" pitchFamily="49" charset="0"/>
                <a:cs typeface="Courier New" pitchFamily="49" charset="0"/>
              </a:rPr>
              <a:t>WHEN MATCHED THEN</a:t>
            </a:r>
            <a:r>
              <a:rPr lang="en-US" sz="1200" dirty="0" smtClean="0">
                <a:latin typeface="Courier New" pitchFamily="49" charset="0"/>
                <a:cs typeface="Courier New" pitchFamily="49" charset="0"/>
              </a:rPr>
              <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  UPDATE SET </a:t>
            </a:r>
            <a:r>
              <a:rPr lang="en-US" sz="1200" dirty="0" err="1" smtClean="0">
                <a:latin typeface="Courier New" pitchFamily="49" charset="0"/>
                <a:cs typeface="Courier New" pitchFamily="49" charset="0"/>
              </a:rPr>
              <a:t>b.bonus</a:t>
            </a:r>
            <a:r>
              <a:rPr lang="en-US" sz="1200" dirty="0" smtClean="0">
                <a:latin typeface="Courier New" pitchFamily="49" charset="0"/>
                <a:cs typeface="Courier New" pitchFamily="49" charset="0"/>
              </a:rPr>
              <a:t> = </a:t>
            </a:r>
            <a:r>
              <a:rPr lang="en-US" sz="1200" dirty="0" err="1" smtClean="0">
                <a:latin typeface="Courier New" pitchFamily="49" charset="0"/>
                <a:cs typeface="Courier New" pitchFamily="49" charset="0"/>
              </a:rPr>
              <a:t>e.salary</a:t>
            </a:r>
            <a:r>
              <a:rPr lang="en-US" sz="1200" dirty="0" smtClean="0">
                <a:latin typeface="Courier New" pitchFamily="49" charset="0"/>
                <a:cs typeface="Courier New" pitchFamily="49" charset="0"/>
              </a:rPr>
              <a:t> * 0.1</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  DELETE WHERE (</a:t>
            </a:r>
            <a:r>
              <a:rPr lang="en-US" sz="1200" dirty="0" err="1" smtClean="0">
                <a:latin typeface="Courier New" pitchFamily="49" charset="0"/>
                <a:cs typeface="Courier New" pitchFamily="49" charset="0"/>
              </a:rPr>
              <a:t>e.salary</a:t>
            </a:r>
            <a:r>
              <a:rPr lang="en-US" sz="1200" dirty="0" smtClean="0">
                <a:latin typeface="Courier New" pitchFamily="49" charset="0"/>
                <a:cs typeface="Courier New" pitchFamily="49" charset="0"/>
              </a:rPr>
              <a:t> &lt; 40000)</a:t>
            </a:r>
            <a:br>
              <a:rPr lang="en-US" sz="1200" dirty="0" smtClean="0">
                <a:latin typeface="Courier New" pitchFamily="49" charset="0"/>
                <a:cs typeface="Courier New" pitchFamily="49" charset="0"/>
              </a:rPr>
            </a:br>
            <a:r>
              <a:rPr lang="en-US" sz="1200" b="1" dirty="0" smtClean="0">
                <a:solidFill>
                  <a:srgbClr val="0070C0"/>
                </a:solidFill>
                <a:latin typeface="Courier New" pitchFamily="49" charset="0"/>
                <a:cs typeface="Courier New" pitchFamily="49" charset="0"/>
              </a:rPr>
              <a:t>WHEN NOT MATCHED THEN</a:t>
            </a:r>
            <a:r>
              <a:rPr lang="en-US" sz="1200" dirty="0" smtClean="0">
                <a:latin typeface="Courier New" pitchFamily="49" charset="0"/>
                <a:cs typeface="Courier New" pitchFamily="49" charset="0"/>
              </a:rPr>
              <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  </a:t>
            </a:r>
            <a:r>
              <a:rPr lang="en-US" sz="1200" b="1" dirty="0" smtClean="0">
                <a:solidFill>
                  <a:srgbClr val="CC0066"/>
                </a:solidFill>
                <a:latin typeface="Courier New" pitchFamily="49" charset="0"/>
                <a:cs typeface="Courier New" pitchFamily="49" charset="0"/>
              </a:rPr>
              <a:t>INSERT</a:t>
            </a:r>
            <a:r>
              <a:rPr lang="en-US" sz="1200" dirty="0" smtClean="0">
                <a:latin typeface="Courier New" pitchFamily="49" charset="0"/>
                <a:cs typeface="Courier New" pitchFamily="49" charset="0"/>
              </a:rPr>
              <a:t> (</a:t>
            </a:r>
            <a:r>
              <a:rPr lang="en-US" sz="1200" dirty="0" err="1" smtClean="0">
                <a:latin typeface="Courier New" pitchFamily="49" charset="0"/>
                <a:cs typeface="Courier New" pitchFamily="49" charset="0"/>
              </a:rPr>
              <a:t>b.employee_id</a:t>
            </a:r>
            <a:r>
              <a:rPr lang="en-US" sz="1200" dirty="0" smtClean="0">
                <a:latin typeface="Courier New" pitchFamily="49" charset="0"/>
                <a:cs typeface="Courier New" pitchFamily="49" charset="0"/>
              </a:rPr>
              <a:t>, </a:t>
            </a:r>
            <a:r>
              <a:rPr lang="en-US" sz="1200" dirty="0" err="1" smtClean="0">
                <a:latin typeface="Courier New" pitchFamily="49" charset="0"/>
                <a:cs typeface="Courier New" pitchFamily="49" charset="0"/>
              </a:rPr>
              <a:t>b.bonus</a:t>
            </a:r>
            <a:r>
              <a:rPr lang="en-US" sz="1200" dirty="0" smtClean="0">
                <a:latin typeface="Courier New" pitchFamily="49" charset="0"/>
                <a:cs typeface="Courier New" pitchFamily="49" charset="0"/>
              </a:rPr>
              <a:t>)</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  </a:t>
            </a:r>
            <a:r>
              <a:rPr lang="en-US" sz="1200" b="1" dirty="0" smtClean="0">
                <a:solidFill>
                  <a:srgbClr val="CC0066"/>
                </a:solidFill>
                <a:latin typeface="Courier New" pitchFamily="49" charset="0"/>
                <a:cs typeface="Courier New" pitchFamily="49" charset="0"/>
              </a:rPr>
              <a:t>VALUES</a:t>
            </a:r>
            <a:r>
              <a:rPr lang="en-US" sz="1200" dirty="0" smtClean="0">
                <a:latin typeface="Courier New" pitchFamily="49" charset="0"/>
                <a:cs typeface="Courier New" pitchFamily="49" charset="0"/>
              </a:rPr>
              <a:t> (</a:t>
            </a:r>
            <a:r>
              <a:rPr lang="en-US" sz="1200" dirty="0" err="1" smtClean="0">
                <a:latin typeface="Courier New" pitchFamily="49" charset="0"/>
                <a:cs typeface="Courier New" pitchFamily="49" charset="0"/>
              </a:rPr>
              <a:t>e.employee_id</a:t>
            </a:r>
            <a:r>
              <a:rPr lang="en-US" sz="1200" dirty="0" smtClean="0">
                <a:latin typeface="Courier New" pitchFamily="49" charset="0"/>
                <a:cs typeface="Courier New" pitchFamily="49" charset="0"/>
              </a:rPr>
              <a:t>, </a:t>
            </a:r>
            <a:r>
              <a:rPr lang="en-US" sz="1200" dirty="0" err="1" smtClean="0">
                <a:latin typeface="Courier New" pitchFamily="49" charset="0"/>
                <a:cs typeface="Courier New" pitchFamily="49" charset="0"/>
              </a:rPr>
              <a:t>e.salary</a:t>
            </a:r>
            <a:r>
              <a:rPr lang="en-US" sz="1200" dirty="0" smtClean="0">
                <a:latin typeface="Courier New" pitchFamily="49" charset="0"/>
                <a:cs typeface="Courier New" pitchFamily="49" charset="0"/>
              </a:rPr>
              <a:t> * 0.05)</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  </a:t>
            </a:r>
            <a:r>
              <a:rPr lang="en-US" sz="1200" b="1" dirty="0" smtClean="0">
                <a:solidFill>
                  <a:srgbClr val="CC0066"/>
                </a:solidFill>
                <a:latin typeface="Courier New" pitchFamily="49" charset="0"/>
                <a:cs typeface="Courier New" pitchFamily="49" charset="0"/>
              </a:rPr>
              <a:t>WHERE</a:t>
            </a:r>
            <a:r>
              <a:rPr lang="en-US" sz="1200" dirty="0" smtClean="0">
                <a:latin typeface="Courier New" pitchFamily="49" charset="0"/>
                <a:cs typeface="Courier New" pitchFamily="49" charset="0"/>
              </a:rPr>
              <a:t> (</a:t>
            </a:r>
            <a:r>
              <a:rPr lang="en-US" sz="1200" dirty="0" err="1" smtClean="0">
                <a:latin typeface="Courier New" pitchFamily="49" charset="0"/>
                <a:cs typeface="Courier New" pitchFamily="49" charset="0"/>
              </a:rPr>
              <a:t>e.salary</a:t>
            </a:r>
            <a:r>
              <a:rPr lang="en-US" sz="1200" dirty="0" smtClean="0">
                <a:latin typeface="Courier New" pitchFamily="49" charset="0"/>
                <a:cs typeface="Courier New" pitchFamily="49" charset="0"/>
              </a:rPr>
              <a:t> &gt; 40000);</a:t>
            </a:r>
            <a:endParaRPr lang="en-US" sz="1200" dirty="0">
              <a:latin typeface="Courier New" pitchFamily="49" charset="0"/>
              <a:cs typeface="Courier New" pitchFamily="49" charset="0"/>
            </a:endParaRPr>
          </a:p>
        </p:txBody>
      </p:sp>
    </p:spTree>
    <p:extLst>
      <p:ext uri="{BB962C8B-B14F-4D97-AF65-F5344CB8AC3E}">
        <p14:creationId xmlns:p14="http://schemas.microsoft.com/office/powerpoint/2010/main" xmlns="" val="297461522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28600" y="4495800"/>
            <a:ext cx="8686800" cy="533400"/>
          </a:xfrm>
        </p:spPr>
        <p:txBody>
          <a:bodyPr/>
          <a:lstStyle/>
          <a:p>
            <a:pPr algn="r"/>
            <a:r>
              <a:rPr lang="fr-FR" dirty="0" smtClean="0"/>
              <a:t>PL/SQL Insert Statements</a:t>
            </a:r>
            <a:endParaRPr lang="en-US" sz="1200" dirty="0"/>
          </a:p>
        </p:txBody>
      </p:sp>
    </p:spTree>
    <p:extLst>
      <p:ext uri="{BB962C8B-B14F-4D97-AF65-F5344CB8AC3E}">
        <p14:creationId xmlns:p14="http://schemas.microsoft.com/office/powerpoint/2010/main" xmlns="" val="297461522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smtClean="0"/>
              <a:t>Record Insert</a:t>
            </a:r>
          </a:p>
        </p:txBody>
      </p:sp>
      <p:sp>
        <p:nvSpPr>
          <p:cNvPr id="5" name="Text Placeholder 4"/>
          <p:cNvSpPr>
            <a:spLocks noGrp="1"/>
          </p:cNvSpPr>
          <p:nvPr>
            <p:ph type="body" sz="quarter" idx="11"/>
          </p:nvPr>
        </p:nvSpPr>
        <p:spPr>
          <a:xfrm>
            <a:off x="457200" y="762000"/>
            <a:ext cx="8229600" cy="838200"/>
          </a:xfrm>
        </p:spPr>
        <p:txBody>
          <a:bodyPr/>
          <a:lstStyle/>
          <a:p>
            <a:r>
              <a:rPr lang="en-US" dirty="0" smtClean="0"/>
              <a:t>Use this syntax to insert based on an array that matches the target table rather than named individual columns</a:t>
            </a:r>
          </a:p>
        </p:txBody>
      </p:sp>
      <p:sp>
        <p:nvSpPr>
          <p:cNvPr id="6" name="TextBox 5"/>
          <p:cNvSpPr txBox="1"/>
          <p:nvPr/>
        </p:nvSpPr>
        <p:spPr>
          <a:xfrm>
            <a:off x="2713158" y="1828800"/>
            <a:ext cx="3717684" cy="3970318"/>
          </a:xfrm>
          <a:prstGeom prst="rect">
            <a:avLst/>
          </a:prstGeom>
          <a:solidFill>
            <a:schemeClr val="bg1">
              <a:lumMod val="95000"/>
            </a:schemeClr>
          </a:solidFill>
          <a:ln>
            <a:solidFill>
              <a:schemeClr val="tx1"/>
            </a:solidFill>
          </a:ln>
        </p:spPr>
        <p:txBody>
          <a:bodyPr wrap="none" rtlCol="0">
            <a:spAutoFit/>
          </a:bodyPr>
          <a:lstStyle/>
          <a:p>
            <a:r>
              <a:rPr lang="en-US" sz="1200" dirty="0" smtClean="0">
                <a:latin typeface="Courier New" pitchFamily="49" charset="0"/>
                <a:cs typeface="Courier New" pitchFamily="49" charset="0"/>
              </a:rPr>
              <a:t>CREATE TABLE t AS</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SELECT </a:t>
            </a:r>
            <a:r>
              <a:rPr lang="en-US" sz="1200" dirty="0" err="1" smtClean="0">
                <a:latin typeface="Courier New" pitchFamily="49" charset="0"/>
                <a:cs typeface="Courier New" pitchFamily="49" charset="0"/>
              </a:rPr>
              <a:t>table_name</a:t>
            </a:r>
            <a:r>
              <a:rPr lang="en-US" sz="1200" dirty="0" smtClean="0">
                <a:latin typeface="Courier New" pitchFamily="49" charset="0"/>
                <a:cs typeface="Courier New" pitchFamily="49" charset="0"/>
              </a:rPr>
              <a:t>, </a:t>
            </a:r>
            <a:r>
              <a:rPr lang="en-US" sz="1200" dirty="0" err="1" smtClean="0">
                <a:latin typeface="Courier New" pitchFamily="49" charset="0"/>
                <a:cs typeface="Courier New" pitchFamily="49" charset="0"/>
              </a:rPr>
              <a:t>tablespace_name</a:t>
            </a:r>
            <a:r>
              <a:rPr lang="en-US" sz="1200" dirty="0" smtClean="0">
                <a:latin typeface="Courier New" pitchFamily="49" charset="0"/>
                <a:cs typeface="Courier New" pitchFamily="49" charset="0"/>
              </a:rPr>
              <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FROM </a:t>
            </a:r>
            <a:r>
              <a:rPr lang="en-US" sz="1200" dirty="0" err="1" smtClean="0">
                <a:latin typeface="Courier New" pitchFamily="49" charset="0"/>
                <a:cs typeface="Courier New" pitchFamily="49" charset="0"/>
              </a:rPr>
              <a:t>all_tables</a:t>
            </a:r>
            <a:r>
              <a:rPr lang="en-US" sz="1200" dirty="0" smtClean="0">
                <a:latin typeface="Courier New" pitchFamily="49" charset="0"/>
                <a:cs typeface="Courier New" pitchFamily="49" charset="0"/>
              </a:rPr>
              <a:t>;</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 </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SELECT COUNT(*)</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FROM t;</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 </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DECLARE</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 </a:t>
            </a:r>
            <a:r>
              <a:rPr lang="en-US" sz="1200" b="1" dirty="0" err="1" smtClean="0">
                <a:solidFill>
                  <a:srgbClr val="CC0066"/>
                </a:solidFill>
                <a:latin typeface="Courier New" pitchFamily="49" charset="0"/>
                <a:cs typeface="Courier New" pitchFamily="49" charset="0"/>
              </a:rPr>
              <a:t>trec</a:t>
            </a:r>
            <a:r>
              <a:rPr lang="en-US" sz="1200" b="1" dirty="0" smtClean="0">
                <a:solidFill>
                  <a:srgbClr val="CC0066"/>
                </a:solidFill>
                <a:latin typeface="Courier New" pitchFamily="49" charset="0"/>
                <a:cs typeface="Courier New" pitchFamily="49" charset="0"/>
              </a:rPr>
              <a:t>  </a:t>
            </a:r>
            <a:r>
              <a:rPr lang="en-US" sz="1200" b="1" dirty="0" err="1" smtClean="0">
                <a:solidFill>
                  <a:srgbClr val="CC0066"/>
                </a:solidFill>
                <a:latin typeface="Courier New" pitchFamily="49" charset="0"/>
                <a:cs typeface="Courier New" pitchFamily="49" charset="0"/>
              </a:rPr>
              <a:t>t%ROWTYPE</a:t>
            </a:r>
            <a:r>
              <a:rPr lang="en-US" sz="1200" b="1" dirty="0" smtClean="0">
                <a:solidFill>
                  <a:srgbClr val="CC0066"/>
                </a:solidFill>
                <a:latin typeface="Courier New" pitchFamily="49" charset="0"/>
                <a:cs typeface="Courier New" pitchFamily="49" charset="0"/>
              </a:rPr>
              <a:t>;</a:t>
            </a:r>
            <a:r>
              <a:rPr lang="en-US" sz="1200" dirty="0" smtClean="0">
                <a:latin typeface="Courier New" pitchFamily="49" charset="0"/>
                <a:cs typeface="Courier New" pitchFamily="49" charset="0"/>
              </a:rPr>
              <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BEGIN</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  </a:t>
            </a:r>
            <a:r>
              <a:rPr lang="en-US" sz="1200" dirty="0" err="1" smtClean="0">
                <a:latin typeface="Courier New" pitchFamily="49" charset="0"/>
                <a:cs typeface="Courier New" pitchFamily="49" charset="0"/>
              </a:rPr>
              <a:t>trec.table_name</a:t>
            </a:r>
            <a:r>
              <a:rPr lang="en-US" sz="1200" dirty="0" smtClean="0">
                <a:latin typeface="Courier New" pitchFamily="49" charset="0"/>
                <a:cs typeface="Courier New" pitchFamily="49" charset="0"/>
              </a:rPr>
              <a:t> := 'NEW';</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  </a:t>
            </a:r>
            <a:r>
              <a:rPr lang="en-US" sz="1200" dirty="0" err="1" smtClean="0">
                <a:latin typeface="Courier New" pitchFamily="49" charset="0"/>
                <a:cs typeface="Courier New" pitchFamily="49" charset="0"/>
              </a:rPr>
              <a:t>trec.tablespace_name</a:t>
            </a:r>
            <a:r>
              <a:rPr lang="en-US" sz="1200" dirty="0" smtClean="0">
                <a:latin typeface="Courier New" pitchFamily="49" charset="0"/>
                <a:cs typeface="Courier New" pitchFamily="49" charset="0"/>
              </a:rPr>
              <a:t> := 'NEW_TBSP';</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 </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  INSERT INTO t</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  VALUES </a:t>
            </a:r>
            <a:r>
              <a:rPr lang="en-US" sz="1200" b="1" dirty="0" err="1" smtClean="0">
                <a:solidFill>
                  <a:srgbClr val="CC0066"/>
                </a:solidFill>
                <a:latin typeface="Courier New" pitchFamily="49" charset="0"/>
                <a:cs typeface="Courier New" pitchFamily="49" charset="0"/>
              </a:rPr>
              <a:t>trec</a:t>
            </a:r>
            <a:r>
              <a:rPr lang="en-US" sz="1200" dirty="0" smtClean="0">
                <a:latin typeface="Courier New" pitchFamily="49" charset="0"/>
                <a:cs typeface="Courier New" pitchFamily="49" charset="0"/>
              </a:rPr>
              <a:t>;</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 </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  COMMIT;</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END;</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 </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SELECT COUNT(*) FROM t;</a:t>
            </a:r>
            <a:endParaRPr lang="en-US" sz="1200" dirty="0">
              <a:latin typeface="Courier New" pitchFamily="49" charset="0"/>
              <a:cs typeface="Courier New" pitchFamily="49" charset="0"/>
            </a:endParaRPr>
          </a:p>
        </p:txBody>
      </p:sp>
    </p:spTree>
    <p:extLst>
      <p:ext uri="{BB962C8B-B14F-4D97-AF65-F5344CB8AC3E}">
        <p14:creationId xmlns:p14="http://schemas.microsoft.com/office/powerpoint/2010/main" xmlns="" val="297461522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smtClean="0"/>
              <a:t>FORALL INSERTs </a:t>
            </a:r>
            <a:r>
              <a:rPr lang="en-US" sz="1200" dirty="0" smtClean="0"/>
              <a:t>(1:3)</a:t>
            </a:r>
            <a:endParaRPr lang="en-US" sz="1600" dirty="0" smtClean="0"/>
          </a:p>
        </p:txBody>
      </p:sp>
      <p:sp>
        <p:nvSpPr>
          <p:cNvPr id="5" name="Text Placeholder 4"/>
          <p:cNvSpPr>
            <a:spLocks noGrp="1"/>
          </p:cNvSpPr>
          <p:nvPr>
            <p:ph type="body" sz="quarter" idx="11"/>
          </p:nvPr>
        </p:nvSpPr>
        <p:spPr>
          <a:xfrm>
            <a:off x="457200" y="762000"/>
            <a:ext cx="3733800" cy="5562600"/>
          </a:xfrm>
        </p:spPr>
        <p:txBody>
          <a:bodyPr/>
          <a:lstStyle/>
          <a:p>
            <a:r>
              <a:rPr lang="en-US" dirty="0" smtClean="0"/>
              <a:t>Use this syntax to greatly enhance performance but be sure you understand the concept of DIRECT LOAD INSERTs</a:t>
            </a:r>
          </a:p>
          <a:p>
            <a:r>
              <a:rPr lang="en-US" dirty="0" smtClean="0"/>
              <a:t>With this syntax I can insert 500,000 rows per second on my laptop</a:t>
            </a:r>
          </a:p>
          <a:p>
            <a:r>
              <a:rPr lang="en-US" dirty="0" smtClean="0"/>
              <a:t>Learn</a:t>
            </a:r>
          </a:p>
          <a:p>
            <a:pPr lvl="1"/>
            <a:r>
              <a:rPr lang="en-US" dirty="0" smtClean="0"/>
              <a:t>Limits Clause</a:t>
            </a:r>
          </a:p>
          <a:p>
            <a:pPr lvl="1"/>
            <a:r>
              <a:rPr lang="en-US" dirty="0" smtClean="0"/>
              <a:t>Save Exceptions</a:t>
            </a:r>
          </a:p>
          <a:p>
            <a:pPr lvl="1"/>
            <a:r>
              <a:rPr lang="en-US" dirty="0" smtClean="0"/>
              <a:t>Partial Collections</a:t>
            </a:r>
          </a:p>
          <a:p>
            <a:pPr lvl="1"/>
            <a:r>
              <a:rPr lang="en-US" dirty="0" smtClean="0"/>
              <a:t>Sparse Collections</a:t>
            </a:r>
          </a:p>
          <a:p>
            <a:pPr lvl="1"/>
            <a:r>
              <a:rPr lang="en-US" dirty="0" smtClean="0"/>
              <a:t>In Indices Of Clause</a:t>
            </a:r>
          </a:p>
        </p:txBody>
      </p:sp>
      <p:sp>
        <p:nvSpPr>
          <p:cNvPr id="6" name="TextBox 5"/>
          <p:cNvSpPr txBox="1"/>
          <p:nvPr/>
        </p:nvSpPr>
        <p:spPr>
          <a:xfrm>
            <a:off x="4114800" y="914399"/>
            <a:ext cx="4846320" cy="5303520"/>
          </a:xfrm>
          <a:prstGeom prst="rect">
            <a:avLst/>
          </a:prstGeom>
          <a:solidFill>
            <a:schemeClr val="bg1">
              <a:lumMod val="95000"/>
            </a:schemeClr>
          </a:solidFill>
          <a:ln>
            <a:solidFill>
              <a:schemeClr val="tx1"/>
            </a:solidFill>
          </a:ln>
        </p:spPr>
        <p:txBody>
          <a:bodyPr wrap="none" rtlCol="0">
            <a:spAutoFit/>
          </a:bodyPr>
          <a:lstStyle/>
          <a:p>
            <a:r>
              <a:rPr lang="en-US" sz="1000" dirty="0" smtClean="0">
                <a:latin typeface="Courier New" pitchFamily="49" charset="0"/>
                <a:cs typeface="Courier New" pitchFamily="49" charset="0"/>
              </a:rPr>
              <a:t>CREATE OR REPLACE PROCEDURE </a:t>
            </a:r>
            <a:r>
              <a:rPr lang="en-US" sz="1000" dirty="0" err="1" smtClean="0">
                <a:latin typeface="Courier New" pitchFamily="49" charset="0"/>
                <a:cs typeface="Courier New" pitchFamily="49" charset="0"/>
              </a:rPr>
              <a:t>fast_way</a:t>
            </a:r>
            <a:r>
              <a:rPr lang="en-US" sz="1000" dirty="0" smtClean="0">
                <a:latin typeface="Courier New" pitchFamily="49" charset="0"/>
                <a:cs typeface="Courier New" pitchFamily="49" charset="0"/>
              </a:rPr>
              <a:t> AUTHID CURRENT_USER IS</a:t>
            </a:r>
            <a:br>
              <a:rPr lang="en-US" sz="1000" dirty="0" smtClean="0">
                <a:latin typeface="Courier New" pitchFamily="49" charset="0"/>
                <a:cs typeface="Courier New" pitchFamily="49" charset="0"/>
              </a:rPr>
            </a:br>
            <a:r>
              <a:rPr lang="en-US" sz="1000" dirty="0" smtClean="0">
                <a:latin typeface="Courier New" pitchFamily="49" charset="0"/>
                <a:cs typeface="Courier New" pitchFamily="49" charset="0"/>
              </a:rPr>
              <a:t> </a:t>
            </a:r>
            <a:r>
              <a:rPr lang="en-US" sz="1000" b="1" dirty="0" smtClean="0">
                <a:solidFill>
                  <a:srgbClr val="0070C0"/>
                </a:solidFill>
                <a:latin typeface="Courier New" pitchFamily="49" charset="0"/>
                <a:cs typeface="Courier New" pitchFamily="49" charset="0"/>
              </a:rPr>
              <a:t>TYPE</a:t>
            </a:r>
            <a:r>
              <a:rPr lang="en-US" sz="1000" dirty="0" smtClean="0">
                <a:latin typeface="Courier New" pitchFamily="49" charset="0"/>
                <a:cs typeface="Courier New" pitchFamily="49" charset="0"/>
              </a:rPr>
              <a:t> </a:t>
            </a:r>
            <a:r>
              <a:rPr lang="en-US" sz="1000" dirty="0" err="1" smtClean="0">
                <a:latin typeface="Courier New" pitchFamily="49" charset="0"/>
                <a:cs typeface="Courier New" pitchFamily="49" charset="0"/>
              </a:rPr>
              <a:t>myarray</a:t>
            </a:r>
            <a:r>
              <a:rPr lang="en-US" sz="1000" dirty="0" smtClean="0">
                <a:latin typeface="Courier New" pitchFamily="49" charset="0"/>
                <a:cs typeface="Courier New" pitchFamily="49" charset="0"/>
              </a:rPr>
              <a:t> </a:t>
            </a:r>
            <a:r>
              <a:rPr lang="en-US" sz="1000" b="1" dirty="0" smtClean="0">
                <a:solidFill>
                  <a:srgbClr val="0070C0"/>
                </a:solidFill>
                <a:latin typeface="Courier New" pitchFamily="49" charset="0"/>
                <a:cs typeface="Courier New" pitchFamily="49" charset="0"/>
              </a:rPr>
              <a:t>IS TABLE OF</a:t>
            </a:r>
            <a:r>
              <a:rPr lang="en-US" sz="1000" dirty="0" smtClean="0">
                <a:latin typeface="Courier New" pitchFamily="49" charset="0"/>
                <a:cs typeface="Courier New" pitchFamily="49" charset="0"/>
              </a:rPr>
              <a:t> </a:t>
            </a:r>
            <a:r>
              <a:rPr lang="en-US" sz="1000" dirty="0" err="1" smtClean="0">
                <a:latin typeface="Courier New" pitchFamily="49" charset="0"/>
                <a:cs typeface="Courier New" pitchFamily="49" charset="0"/>
              </a:rPr>
              <a:t>parent</a:t>
            </a:r>
            <a:r>
              <a:rPr lang="en-US" sz="1000" b="1" dirty="0" err="1" smtClean="0">
                <a:solidFill>
                  <a:srgbClr val="0070C0"/>
                </a:solidFill>
                <a:latin typeface="Courier New" pitchFamily="49" charset="0"/>
                <a:cs typeface="Courier New" pitchFamily="49" charset="0"/>
              </a:rPr>
              <a:t>%ROWTYPE</a:t>
            </a:r>
            <a:r>
              <a:rPr lang="en-US" sz="1000" dirty="0" smtClean="0">
                <a:latin typeface="Courier New" pitchFamily="49" charset="0"/>
                <a:cs typeface="Courier New" pitchFamily="49" charset="0"/>
              </a:rPr>
              <a:t>;</a:t>
            </a:r>
            <a:br>
              <a:rPr lang="en-US" sz="1000" dirty="0" smtClean="0">
                <a:latin typeface="Courier New" pitchFamily="49" charset="0"/>
                <a:cs typeface="Courier New" pitchFamily="49" charset="0"/>
              </a:rPr>
            </a:br>
            <a:r>
              <a:rPr lang="en-US" sz="1000" dirty="0" smtClean="0">
                <a:latin typeface="Courier New" pitchFamily="49" charset="0"/>
                <a:cs typeface="Courier New" pitchFamily="49" charset="0"/>
              </a:rPr>
              <a:t> </a:t>
            </a:r>
            <a:r>
              <a:rPr lang="en-US" sz="1000" dirty="0" err="1" smtClean="0">
                <a:latin typeface="Courier New" pitchFamily="49" charset="0"/>
                <a:cs typeface="Courier New" pitchFamily="49" charset="0"/>
              </a:rPr>
              <a:t>l_data</a:t>
            </a:r>
            <a:r>
              <a:rPr lang="en-US" sz="1000" dirty="0" smtClean="0">
                <a:latin typeface="Courier New" pitchFamily="49" charset="0"/>
                <a:cs typeface="Courier New" pitchFamily="49" charset="0"/>
              </a:rPr>
              <a:t> </a:t>
            </a:r>
            <a:r>
              <a:rPr lang="en-US" sz="1000" dirty="0" err="1" smtClean="0">
                <a:latin typeface="Courier New" pitchFamily="49" charset="0"/>
                <a:cs typeface="Courier New" pitchFamily="49" charset="0"/>
              </a:rPr>
              <a:t>myarray</a:t>
            </a:r>
            <a:r>
              <a:rPr lang="en-US" sz="1000" dirty="0" smtClean="0">
                <a:latin typeface="Courier New" pitchFamily="49" charset="0"/>
                <a:cs typeface="Courier New" pitchFamily="49" charset="0"/>
              </a:rPr>
              <a:t>;</a:t>
            </a:r>
            <a:br>
              <a:rPr lang="en-US" sz="1000" dirty="0" smtClean="0">
                <a:latin typeface="Courier New" pitchFamily="49" charset="0"/>
                <a:cs typeface="Courier New" pitchFamily="49" charset="0"/>
              </a:rPr>
            </a:br>
            <a:r>
              <a:rPr lang="en-US" sz="1000" dirty="0" smtClean="0">
                <a:latin typeface="Courier New" pitchFamily="49" charset="0"/>
                <a:cs typeface="Courier New" pitchFamily="49" charset="0"/>
              </a:rPr>
              <a:t> </a:t>
            </a:r>
            <a:br>
              <a:rPr lang="en-US" sz="1000" dirty="0" smtClean="0">
                <a:latin typeface="Courier New" pitchFamily="49" charset="0"/>
                <a:cs typeface="Courier New" pitchFamily="49" charset="0"/>
              </a:rPr>
            </a:br>
            <a:r>
              <a:rPr lang="en-US" sz="1000" dirty="0" smtClean="0">
                <a:latin typeface="Courier New" pitchFamily="49" charset="0"/>
                <a:cs typeface="Courier New" pitchFamily="49" charset="0"/>
              </a:rPr>
              <a:t> CURSOR r IS</a:t>
            </a:r>
            <a:br>
              <a:rPr lang="en-US" sz="1000" dirty="0" smtClean="0">
                <a:latin typeface="Courier New" pitchFamily="49" charset="0"/>
                <a:cs typeface="Courier New" pitchFamily="49" charset="0"/>
              </a:rPr>
            </a:br>
            <a:r>
              <a:rPr lang="en-US" sz="1000" dirty="0" smtClean="0">
                <a:latin typeface="Courier New" pitchFamily="49" charset="0"/>
                <a:cs typeface="Courier New" pitchFamily="49" charset="0"/>
              </a:rPr>
              <a:t> SELECT </a:t>
            </a:r>
            <a:r>
              <a:rPr lang="en-US" sz="1000" dirty="0" err="1" smtClean="0">
                <a:latin typeface="Courier New" pitchFamily="49" charset="0"/>
                <a:cs typeface="Courier New" pitchFamily="49" charset="0"/>
              </a:rPr>
              <a:t>part_num</a:t>
            </a:r>
            <a:r>
              <a:rPr lang="en-US" sz="1000" dirty="0" smtClean="0">
                <a:latin typeface="Courier New" pitchFamily="49" charset="0"/>
                <a:cs typeface="Courier New" pitchFamily="49" charset="0"/>
              </a:rPr>
              <a:t>, </a:t>
            </a:r>
            <a:r>
              <a:rPr lang="en-US" sz="1000" dirty="0" err="1" smtClean="0">
                <a:latin typeface="Courier New" pitchFamily="49" charset="0"/>
                <a:cs typeface="Courier New" pitchFamily="49" charset="0"/>
              </a:rPr>
              <a:t>part_name</a:t>
            </a:r>
            <a:r>
              <a:rPr lang="en-US" sz="1000" dirty="0" smtClean="0">
                <a:latin typeface="Courier New" pitchFamily="49" charset="0"/>
                <a:cs typeface="Courier New" pitchFamily="49" charset="0"/>
              </a:rPr>
              <a:t/>
            </a:r>
            <a:br>
              <a:rPr lang="en-US" sz="1000" dirty="0" smtClean="0">
                <a:latin typeface="Courier New" pitchFamily="49" charset="0"/>
                <a:cs typeface="Courier New" pitchFamily="49" charset="0"/>
              </a:rPr>
            </a:br>
            <a:r>
              <a:rPr lang="en-US" sz="1000" dirty="0" smtClean="0">
                <a:latin typeface="Courier New" pitchFamily="49" charset="0"/>
                <a:cs typeface="Courier New" pitchFamily="49" charset="0"/>
              </a:rPr>
              <a:t> FROM parent;</a:t>
            </a:r>
            <a:br>
              <a:rPr lang="en-US" sz="1000" dirty="0" smtClean="0">
                <a:latin typeface="Courier New" pitchFamily="49" charset="0"/>
                <a:cs typeface="Courier New" pitchFamily="49" charset="0"/>
              </a:rPr>
            </a:br>
            <a:r>
              <a:rPr lang="en-US" sz="1000" dirty="0" smtClean="0">
                <a:latin typeface="Courier New" pitchFamily="49" charset="0"/>
                <a:cs typeface="Courier New" pitchFamily="49" charset="0"/>
              </a:rPr>
              <a:t> </a:t>
            </a:r>
            <a:br>
              <a:rPr lang="en-US" sz="1000" dirty="0" smtClean="0">
                <a:latin typeface="Courier New" pitchFamily="49" charset="0"/>
                <a:cs typeface="Courier New" pitchFamily="49" charset="0"/>
              </a:rPr>
            </a:br>
            <a:r>
              <a:rPr lang="en-US" sz="1000" dirty="0" smtClean="0">
                <a:latin typeface="Courier New" pitchFamily="49" charset="0"/>
                <a:cs typeface="Courier New" pitchFamily="49" charset="0"/>
              </a:rPr>
              <a:t> </a:t>
            </a:r>
            <a:r>
              <a:rPr lang="en-US" sz="1000" dirty="0" err="1" smtClean="0">
                <a:latin typeface="Courier New" pitchFamily="49" charset="0"/>
                <a:cs typeface="Courier New" pitchFamily="49" charset="0"/>
              </a:rPr>
              <a:t>BatchSize</a:t>
            </a:r>
            <a:r>
              <a:rPr lang="en-US" sz="1000" dirty="0" smtClean="0">
                <a:latin typeface="Courier New" pitchFamily="49" charset="0"/>
                <a:cs typeface="Courier New" pitchFamily="49" charset="0"/>
              </a:rPr>
              <a:t> CONSTANT POSITIVE := 1000;</a:t>
            </a:r>
            <a:br>
              <a:rPr lang="en-US" sz="1000" dirty="0" smtClean="0">
                <a:latin typeface="Courier New" pitchFamily="49" charset="0"/>
                <a:cs typeface="Courier New" pitchFamily="49" charset="0"/>
              </a:rPr>
            </a:br>
            <a:r>
              <a:rPr lang="en-US" sz="1000" dirty="0" smtClean="0">
                <a:latin typeface="Courier New" pitchFamily="49" charset="0"/>
                <a:cs typeface="Courier New" pitchFamily="49" charset="0"/>
              </a:rPr>
              <a:t>BEGIN</a:t>
            </a:r>
            <a:br>
              <a:rPr lang="en-US" sz="1000" dirty="0" smtClean="0">
                <a:latin typeface="Courier New" pitchFamily="49" charset="0"/>
                <a:cs typeface="Courier New" pitchFamily="49" charset="0"/>
              </a:rPr>
            </a:br>
            <a:r>
              <a:rPr lang="en-US" sz="1000" dirty="0" smtClean="0">
                <a:latin typeface="Courier New" pitchFamily="49" charset="0"/>
                <a:cs typeface="Courier New" pitchFamily="49" charset="0"/>
              </a:rPr>
              <a:t>  OPEN r;</a:t>
            </a:r>
            <a:br>
              <a:rPr lang="en-US" sz="1000" dirty="0" smtClean="0">
                <a:latin typeface="Courier New" pitchFamily="49" charset="0"/>
                <a:cs typeface="Courier New" pitchFamily="49" charset="0"/>
              </a:rPr>
            </a:br>
            <a:r>
              <a:rPr lang="en-US" sz="1000" dirty="0" smtClean="0">
                <a:latin typeface="Courier New" pitchFamily="49" charset="0"/>
                <a:cs typeface="Courier New" pitchFamily="49" charset="0"/>
              </a:rPr>
              <a:t>  LOOP</a:t>
            </a:r>
            <a:br>
              <a:rPr lang="en-US" sz="1000" dirty="0" smtClean="0">
                <a:latin typeface="Courier New" pitchFamily="49" charset="0"/>
                <a:cs typeface="Courier New" pitchFamily="49" charset="0"/>
              </a:rPr>
            </a:br>
            <a:r>
              <a:rPr lang="en-US" sz="1000" dirty="0" smtClean="0">
                <a:latin typeface="Courier New" pitchFamily="49" charset="0"/>
                <a:cs typeface="Courier New" pitchFamily="49" charset="0"/>
              </a:rPr>
              <a:t>    FETCH r BULK COLLECT INTO </a:t>
            </a:r>
            <a:r>
              <a:rPr lang="en-US" sz="1000" dirty="0" err="1" smtClean="0">
                <a:latin typeface="Courier New" pitchFamily="49" charset="0"/>
                <a:cs typeface="Courier New" pitchFamily="49" charset="0"/>
              </a:rPr>
              <a:t>l_data</a:t>
            </a:r>
            <a:r>
              <a:rPr lang="en-US" sz="1000" dirty="0" smtClean="0">
                <a:latin typeface="Courier New" pitchFamily="49" charset="0"/>
                <a:cs typeface="Courier New" pitchFamily="49" charset="0"/>
              </a:rPr>
              <a:t> LIMIT </a:t>
            </a:r>
            <a:r>
              <a:rPr lang="en-US" sz="1000" dirty="0" err="1" smtClean="0">
                <a:latin typeface="Courier New" pitchFamily="49" charset="0"/>
                <a:cs typeface="Courier New" pitchFamily="49" charset="0"/>
              </a:rPr>
              <a:t>BatchSize</a:t>
            </a:r>
            <a:r>
              <a:rPr lang="en-US" sz="1000" dirty="0" smtClean="0">
                <a:latin typeface="Courier New" pitchFamily="49" charset="0"/>
                <a:cs typeface="Courier New" pitchFamily="49" charset="0"/>
              </a:rPr>
              <a:t>;</a:t>
            </a:r>
            <a:br>
              <a:rPr lang="en-US" sz="1000" dirty="0" smtClean="0">
                <a:latin typeface="Courier New" pitchFamily="49" charset="0"/>
                <a:cs typeface="Courier New" pitchFamily="49" charset="0"/>
              </a:rPr>
            </a:br>
            <a:r>
              <a:rPr lang="en-US" sz="1000" dirty="0" smtClean="0">
                <a:latin typeface="Courier New" pitchFamily="49" charset="0"/>
                <a:cs typeface="Courier New" pitchFamily="49" charset="0"/>
              </a:rPr>
              <a:t/>
            </a:r>
            <a:br>
              <a:rPr lang="en-US" sz="1000" dirty="0" smtClean="0">
                <a:latin typeface="Courier New" pitchFamily="49" charset="0"/>
                <a:cs typeface="Courier New" pitchFamily="49" charset="0"/>
              </a:rPr>
            </a:br>
            <a:r>
              <a:rPr lang="en-US" sz="1000" dirty="0" smtClean="0">
                <a:latin typeface="Courier New" pitchFamily="49" charset="0"/>
                <a:cs typeface="Courier New" pitchFamily="49" charset="0"/>
              </a:rPr>
              <a:t>    FOR j IN 1 .. </a:t>
            </a:r>
            <a:r>
              <a:rPr lang="en-US" sz="1000" dirty="0" err="1" smtClean="0">
                <a:latin typeface="Courier New" pitchFamily="49" charset="0"/>
                <a:cs typeface="Courier New" pitchFamily="49" charset="0"/>
              </a:rPr>
              <a:t>l_data.COUNT</a:t>
            </a:r>
            <a:r>
              <a:rPr lang="en-US" sz="1000" dirty="0" smtClean="0">
                <a:latin typeface="Courier New" pitchFamily="49" charset="0"/>
                <a:cs typeface="Courier New" pitchFamily="49" charset="0"/>
              </a:rPr>
              <a:t> LOOP</a:t>
            </a:r>
            <a:br>
              <a:rPr lang="en-US" sz="1000" dirty="0" smtClean="0">
                <a:latin typeface="Courier New" pitchFamily="49" charset="0"/>
                <a:cs typeface="Courier New" pitchFamily="49" charset="0"/>
              </a:rPr>
            </a:br>
            <a:r>
              <a:rPr lang="en-US" sz="1000" dirty="0" smtClean="0">
                <a:latin typeface="Courier New" pitchFamily="49" charset="0"/>
                <a:cs typeface="Courier New" pitchFamily="49" charset="0"/>
              </a:rPr>
              <a:t>      </a:t>
            </a:r>
            <a:r>
              <a:rPr lang="en-US" sz="1000" dirty="0" err="1" smtClean="0">
                <a:latin typeface="Courier New" pitchFamily="49" charset="0"/>
                <a:cs typeface="Courier New" pitchFamily="49" charset="0"/>
              </a:rPr>
              <a:t>l_data</a:t>
            </a:r>
            <a:r>
              <a:rPr lang="en-US" sz="1000" dirty="0" smtClean="0">
                <a:latin typeface="Courier New" pitchFamily="49" charset="0"/>
                <a:cs typeface="Courier New" pitchFamily="49" charset="0"/>
              </a:rPr>
              <a:t>(j).</a:t>
            </a:r>
            <a:r>
              <a:rPr lang="en-US" sz="1000" dirty="0" err="1" smtClean="0">
                <a:latin typeface="Courier New" pitchFamily="49" charset="0"/>
                <a:cs typeface="Courier New" pitchFamily="49" charset="0"/>
              </a:rPr>
              <a:t>part_num</a:t>
            </a:r>
            <a:r>
              <a:rPr lang="en-US" sz="1000" dirty="0" smtClean="0">
                <a:latin typeface="Courier New" pitchFamily="49" charset="0"/>
                <a:cs typeface="Courier New" pitchFamily="49" charset="0"/>
              </a:rPr>
              <a:t> := </a:t>
            </a:r>
            <a:r>
              <a:rPr lang="en-US" sz="1000" dirty="0" err="1" smtClean="0">
                <a:latin typeface="Courier New" pitchFamily="49" charset="0"/>
                <a:cs typeface="Courier New" pitchFamily="49" charset="0"/>
              </a:rPr>
              <a:t>l_data</a:t>
            </a:r>
            <a:r>
              <a:rPr lang="en-US" sz="1000" dirty="0" smtClean="0">
                <a:latin typeface="Courier New" pitchFamily="49" charset="0"/>
                <a:cs typeface="Courier New" pitchFamily="49" charset="0"/>
              </a:rPr>
              <a:t>(j).</a:t>
            </a:r>
            <a:r>
              <a:rPr lang="en-US" sz="1000" dirty="0" err="1" smtClean="0">
                <a:latin typeface="Courier New" pitchFamily="49" charset="0"/>
                <a:cs typeface="Courier New" pitchFamily="49" charset="0"/>
              </a:rPr>
              <a:t>part_num</a:t>
            </a:r>
            <a:r>
              <a:rPr lang="en-US" sz="1000" dirty="0" smtClean="0">
                <a:latin typeface="Courier New" pitchFamily="49" charset="0"/>
                <a:cs typeface="Courier New" pitchFamily="49" charset="0"/>
              </a:rPr>
              <a:t> * 10;</a:t>
            </a:r>
            <a:br>
              <a:rPr lang="en-US" sz="1000" dirty="0" smtClean="0">
                <a:latin typeface="Courier New" pitchFamily="49" charset="0"/>
                <a:cs typeface="Courier New" pitchFamily="49" charset="0"/>
              </a:rPr>
            </a:br>
            <a:r>
              <a:rPr lang="en-US" sz="1000" dirty="0" smtClean="0">
                <a:latin typeface="Courier New" pitchFamily="49" charset="0"/>
                <a:cs typeface="Courier New" pitchFamily="49" charset="0"/>
              </a:rPr>
              <a:t>    END LOOP;</a:t>
            </a:r>
            <a:br>
              <a:rPr lang="en-US" sz="1000" dirty="0" smtClean="0">
                <a:latin typeface="Courier New" pitchFamily="49" charset="0"/>
                <a:cs typeface="Courier New" pitchFamily="49" charset="0"/>
              </a:rPr>
            </a:br>
            <a:r>
              <a:rPr lang="en-US" sz="1000" dirty="0" smtClean="0">
                <a:latin typeface="Courier New" pitchFamily="49" charset="0"/>
                <a:cs typeface="Courier New" pitchFamily="49" charset="0"/>
              </a:rPr>
              <a:t> </a:t>
            </a:r>
            <a:br>
              <a:rPr lang="en-US" sz="1000" dirty="0" smtClean="0">
                <a:latin typeface="Courier New" pitchFamily="49" charset="0"/>
                <a:cs typeface="Courier New" pitchFamily="49" charset="0"/>
              </a:rPr>
            </a:br>
            <a:r>
              <a:rPr lang="en-US" sz="1000" dirty="0" smtClean="0">
                <a:latin typeface="Courier New" pitchFamily="49" charset="0"/>
                <a:cs typeface="Courier New" pitchFamily="49" charset="0"/>
              </a:rPr>
              <a:t>    </a:t>
            </a:r>
            <a:r>
              <a:rPr lang="en-US" sz="1000" b="1" dirty="0" smtClean="0">
                <a:solidFill>
                  <a:srgbClr val="CC0066"/>
                </a:solidFill>
                <a:latin typeface="Courier New" pitchFamily="49" charset="0"/>
                <a:cs typeface="Courier New" pitchFamily="49" charset="0"/>
              </a:rPr>
              <a:t>FORALL</a:t>
            </a:r>
            <a:r>
              <a:rPr lang="en-US" sz="1000" dirty="0" smtClean="0">
                <a:latin typeface="Courier New" pitchFamily="49" charset="0"/>
                <a:cs typeface="Courier New" pitchFamily="49" charset="0"/>
              </a:rPr>
              <a:t> </a:t>
            </a:r>
            <a:r>
              <a:rPr lang="en-US" sz="1000" dirty="0" err="1" smtClean="0">
                <a:latin typeface="Courier New" pitchFamily="49" charset="0"/>
                <a:cs typeface="Courier New" pitchFamily="49" charset="0"/>
              </a:rPr>
              <a:t>i</a:t>
            </a:r>
            <a:r>
              <a:rPr lang="en-US" sz="1000" dirty="0" smtClean="0">
                <a:latin typeface="Courier New" pitchFamily="49" charset="0"/>
                <a:cs typeface="Courier New" pitchFamily="49" charset="0"/>
              </a:rPr>
              <a:t> </a:t>
            </a:r>
            <a:r>
              <a:rPr lang="en-US" sz="1000" b="1" dirty="0" smtClean="0">
                <a:solidFill>
                  <a:srgbClr val="CC0066"/>
                </a:solidFill>
                <a:latin typeface="Courier New" pitchFamily="49" charset="0"/>
                <a:cs typeface="Courier New" pitchFamily="49" charset="0"/>
              </a:rPr>
              <a:t>IN </a:t>
            </a:r>
            <a:r>
              <a:rPr lang="en-US" sz="1000" dirty="0" smtClean="0">
                <a:latin typeface="Courier New" pitchFamily="49" charset="0"/>
                <a:cs typeface="Courier New" pitchFamily="49" charset="0"/>
              </a:rPr>
              <a:t>1..l_data.COUNT</a:t>
            </a:r>
            <a:br>
              <a:rPr lang="en-US" sz="1000" dirty="0" smtClean="0">
                <a:latin typeface="Courier New" pitchFamily="49" charset="0"/>
                <a:cs typeface="Courier New" pitchFamily="49" charset="0"/>
              </a:rPr>
            </a:br>
            <a:r>
              <a:rPr lang="en-US" sz="1000" dirty="0" smtClean="0">
                <a:latin typeface="Courier New" pitchFamily="49" charset="0"/>
                <a:cs typeface="Courier New" pitchFamily="49" charset="0"/>
              </a:rPr>
              <a:t>    </a:t>
            </a:r>
            <a:r>
              <a:rPr lang="en-US" sz="1000" b="1" dirty="0" smtClean="0">
                <a:solidFill>
                  <a:srgbClr val="CC0066"/>
                </a:solidFill>
                <a:latin typeface="Courier New" pitchFamily="49" charset="0"/>
                <a:cs typeface="Courier New" pitchFamily="49" charset="0"/>
              </a:rPr>
              <a:t>INSERT INTO</a:t>
            </a:r>
            <a:r>
              <a:rPr lang="en-US" sz="1000" dirty="0" smtClean="0">
                <a:latin typeface="Courier New" pitchFamily="49" charset="0"/>
                <a:cs typeface="Courier New" pitchFamily="49" charset="0"/>
              </a:rPr>
              <a:t> child VALUES </a:t>
            </a:r>
            <a:r>
              <a:rPr lang="en-US" sz="1000" dirty="0" err="1" smtClean="0">
                <a:latin typeface="Courier New" pitchFamily="49" charset="0"/>
                <a:cs typeface="Courier New" pitchFamily="49" charset="0"/>
              </a:rPr>
              <a:t>l_data</a:t>
            </a:r>
            <a:r>
              <a:rPr lang="en-US" sz="1000" dirty="0" smtClean="0">
                <a:latin typeface="Courier New" pitchFamily="49" charset="0"/>
                <a:cs typeface="Courier New" pitchFamily="49" charset="0"/>
              </a:rPr>
              <a:t>(</a:t>
            </a:r>
            <a:r>
              <a:rPr lang="en-US" sz="1000" dirty="0" err="1" smtClean="0">
                <a:latin typeface="Courier New" pitchFamily="49" charset="0"/>
                <a:cs typeface="Courier New" pitchFamily="49" charset="0"/>
              </a:rPr>
              <a:t>i</a:t>
            </a:r>
            <a:r>
              <a:rPr lang="en-US" sz="1000" dirty="0" smtClean="0">
                <a:latin typeface="Courier New" pitchFamily="49" charset="0"/>
                <a:cs typeface="Courier New" pitchFamily="49" charset="0"/>
              </a:rPr>
              <a:t>);</a:t>
            </a:r>
            <a:br>
              <a:rPr lang="en-US" sz="1000" dirty="0" smtClean="0">
                <a:latin typeface="Courier New" pitchFamily="49" charset="0"/>
                <a:cs typeface="Courier New" pitchFamily="49" charset="0"/>
              </a:rPr>
            </a:br>
            <a:r>
              <a:rPr lang="en-US" sz="1000" dirty="0" smtClean="0">
                <a:latin typeface="Courier New" pitchFamily="49" charset="0"/>
                <a:cs typeface="Courier New" pitchFamily="49" charset="0"/>
              </a:rPr>
              <a:t> </a:t>
            </a:r>
            <a:br>
              <a:rPr lang="en-US" sz="1000" dirty="0" smtClean="0">
                <a:latin typeface="Courier New" pitchFamily="49" charset="0"/>
                <a:cs typeface="Courier New" pitchFamily="49" charset="0"/>
              </a:rPr>
            </a:br>
            <a:r>
              <a:rPr lang="en-US" sz="1000" dirty="0" smtClean="0">
                <a:latin typeface="Courier New" pitchFamily="49" charset="0"/>
                <a:cs typeface="Courier New" pitchFamily="49" charset="0"/>
              </a:rPr>
              <a:t>    EXIT WHEN </a:t>
            </a:r>
            <a:r>
              <a:rPr lang="en-US" sz="1000" dirty="0" err="1" smtClean="0">
                <a:latin typeface="Courier New" pitchFamily="49" charset="0"/>
                <a:cs typeface="Courier New" pitchFamily="49" charset="0"/>
              </a:rPr>
              <a:t>l_data.COUNT</a:t>
            </a:r>
            <a:r>
              <a:rPr lang="en-US" sz="1000" dirty="0" smtClean="0">
                <a:latin typeface="Courier New" pitchFamily="49" charset="0"/>
                <a:cs typeface="Courier New" pitchFamily="49" charset="0"/>
              </a:rPr>
              <a:t> &lt; </a:t>
            </a:r>
            <a:r>
              <a:rPr lang="en-US" sz="1000" dirty="0" err="1" smtClean="0">
                <a:latin typeface="Courier New" pitchFamily="49" charset="0"/>
                <a:cs typeface="Courier New" pitchFamily="49" charset="0"/>
              </a:rPr>
              <a:t>BatchSize</a:t>
            </a:r>
            <a:r>
              <a:rPr lang="en-US" sz="1000" dirty="0" smtClean="0">
                <a:latin typeface="Courier New" pitchFamily="49" charset="0"/>
                <a:cs typeface="Courier New" pitchFamily="49" charset="0"/>
              </a:rPr>
              <a:t>;</a:t>
            </a:r>
            <a:br>
              <a:rPr lang="en-US" sz="1000" dirty="0" smtClean="0">
                <a:latin typeface="Courier New" pitchFamily="49" charset="0"/>
                <a:cs typeface="Courier New" pitchFamily="49" charset="0"/>
              </a:rPr>
            </a:br>
            <a:r>
              <a:rPr lang="en-US" sz="1000" dirty="0" smtClean="0">
                <a:latin typeface="Courier New" pitchFamily="49" charset="0"/>
                <a:cs typeface="Courier New" pitchFamily="49" charset="0"/>
              </a:rPr>
              <a:t>  END LOOP;</a:t>
            </a:r>
            <a:br>
              <a:rPr lang="en-US" sz="1000" dirty="0" smtClean="0">
                <a:latin typeface="Courier New" pitchFamily="49" charset="0"/>
                <a:cs typeface="Courier New" pitchFamily="49" charset="0"/>
              </a:rPr>
            </a:br>
            <a:r>
              <a:rPr lang="en-US" sz="1000" dirty="0" smtClean="0">
                <a:latin typeface="Courier New" pitchFamily="49" charset="0"/>
                <a:cs typeface="Courier New" pitchFamily="49" charset="0"/>
              </a:rPr>
              <a:t>  COMMIT;</a:t>
            </a:r>
            <a:br>
              <a:rPr lang="en-US" sz="1000" dirty="0" smtClean="0">
                <a:latin typeface="Courier New" pitchFamily="49" charset="0"/>
                <a:cs typeface="Courier New" pitchFamily="49" charset="0"/>
              </a:rPr>
            </a:br>
            <a:r>
              <a:rPr lang="en-US" sz="1000" dirty="0" smtClean="0">
                <a:latin typeface="Courier New" pitchFamily="49" charset="0"/>
                <a:cs typeface="Courier New" pitchFamily="49" charset="0"/>
              </a:rPr>
              <a:t>  CLOSE r;</a:t>
            </a:r>
            <a:br>
              <a:rPr lang="en-US" sz="1000" dirty="0" smtClean="0">
                <a:latin typeface="Courier New" pitchFamily="49" charset="0"/>
                <a:cs typeface="Courier New" pitchFamily="49" charset="0"/>
              </a:rPr>
            </a:br>
            <a:r>
              <a:rPr lang="en-US" sz="1000" dirty="0" smtClean="0">
                <a:latin typeface="Courier New" pitchFamily="49" charset="0"/>
                <a:cs typeface="Courier New" pitchFamily="49" charset="0"/>
              </a:rPr>
              <a:t>END </a:t>
            </a:r>
            <a:r>
              <a:rPr lang="en-US" sz="1000" dirty="0" err="1" smtClean="0">
                <a:latin typeface="Courier New" pitchFamily="49" charset="0"/>
                <a:cs typeface="Courier New" pitchFamily="49" charset="0"/>
              </a:rPr>
              <a:t>fast_way</a:t>
            </a:r>
            <a:r>
              <a:rPr lang="en-US" sz="1000" dirty="0" smtClean="0">
                <a:latin typeface="Courier New" pitchFamily="49" charset="0"/>
                <a:cs typeface="Courier New" pitchFamily="49" charset="0"/>
              </a:rPr>
              <a:t>;</a:t>
            </a:r>
            <a:br>
              <a:rPr lang="en-US" sz="1000" dirty="0" smtClean="0">
                <a:latin typeface="Courier New" pitchFamily="49" charset="0"/>
                <a:cs typeface="Courier New" pitchFamily="49" charset="0"/>
              </a:rPr>
            </a:br>
            <a:r>
              <a:rPr lang="en-US" sz="1000" dirty="0" smtClean="0">
                <a:latin typeface="Courier New" pitchFamily="49" charset="0"/>
                <a:cs typeface="Courier New" pitchFamily="49" charset="0"/>
              </a:rPr>
              <a:t>/</a:t>
            </a:r>
            <a:endParaRPr lang="en-US" sz="1000" dirty="0">
              <a:latin typeface="Courier New" pitchFamily="49" charset="0"/>
              <a:cs typeface="Courier New" pitchFamily="49" charset="0"/>
            </a:endParaRPr>
          </a:p>
        </p:txBody>
      </p:sp>
    </p:spTree>
    <p:extLst>
      <p:ext uri="{BB962C8B-B14F-4D97-AF65-F5344CB8AC3E}">
        <p14:creationId xmlns:p14="http://schemas.microsoft.com/office/powerpoint/2010/main" xmlns="" val="297461522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smtClean="0"/>
              <a:t>FORALL INSERTs </a:t>
            </a:r>
            <a:r>
              <a:rPr lang="en-US" sz="1200" dirty="0" smtClean="0"/>
              <a:t>(2:3)</a:t>
            </a:r>
            <a:endParaRPr lang="en-US" sz="1600" dirty="0" smtClean="0"/>
          </a:p>
        </p:txBody>
      </p:sp>
      <p:sp>
        <p:nvSpPr>
          <p:cNvPr id="6" name="TextBox 5"/>
          <p:cNvSpPr txBox="1"/>
          <p:nvPr/>
        </p:nvSpPr>
        <p:spPr>
          <a:xfrm>
            <a:off x="4114800" y="914399"/>
            <a:ext cx="4846320" cy="5303520"/>
          </a:xfrm>
          <a:prstGeom prst="rect">
            <a:avLst/>
          </a:prstGeom>
          <a:solidFill>
            <a:schemeClr val="bg1">
              <a:lumMod val="95000"/>
            </a:schemeClr>
          </a:solidFill>
          <a:ln>
            <a:solidFill>
              <a:schemeClr val="tx1"/>
            </a:solidFill>
          </a:ln>
        </p:spPr>
        <p:txBody>
          <a:bodyPr wrap="none" rtlCol="0">
            <a:spAutoFit/>
          </a:bodyPr>
          <a:lstStyle/>
          <a:p>
            <a:r>
              <a:rPr lang="en-US" sz="1000" dirty="0" smtClean="0">
                <a:latin typeface="Courier New" pitchFamily="49" charset="0"/>
                <a:cs typeface="Courier New" pitchFamily="49" charset="0"/>
              </a:rPr>
              <a:t>CREATE OR REPLACE PROCEDURE </a:t>
            </a:r>
            <a:r>
              <a:rPr lang="en-US" sz="1000" dirty="0" err="1" smtClean="0">
                <a:latin typeface="Courier New" pitchFamily="49" charset="0"/>
                <a:cs typeface="Courier New" pitchFamily="49" charset="0"/>
              </a:rPr>
              <a:t>fast_way</a:t>
            </a:r>
            <a:r>
              <a:rPr lang="en-US" sz="1000" dirty="0" smtClean="0">
                <a:latin typeface="Courier New" pitchFamily="49" charset="0"/>
                <a:cs typeface="Courier New" pitchFamily="49" charset="0"/>
              </a:rPr>
              <a:t> AUTHID CURRENT_USER IS</a:t>
            </a:r>
            <a:br>
              <a:rPr lang="en-US" sz="1000" dirty="0" smtClean="0">
                <a:latin typeface="Courier New" pitchFamily="49" charset="0"/>
                <a:cs typeface="Courier New" pitchFamily="49" charset="0"/>
              </a:rPr>
            </a:br>
            <a:r>
              <a:rPr lang="en-US" sz="1000" dirty="0" smtClean="0">
                <a:latin typeface="Courier New" pitchFamily="49" charset="0"/>
                <a:cs typeface="Courier New" pitchFamily="49" charset="0"/>
              </a:rPr>
              <a:t> </a:t>
            </a:r>
            <a:r>
              <a:rPr lang="en-US" sz="1000" b="1" dirty="0" smtClean="0">
                <a:solidFill>
                  <a:srgbClr val="0070C0"/>
                </a:solidFill>
                <a:latin typeface="Courier New" pitchFamily="49" charset="0"/>
                <a:cs typeface="Courier New" pitchFamily="49" charset="0"/>
              </a:rPr>
              <a:t>TYPE</a:t>
            </a:r>
            <a:r>
              <a:rPr lang="en-US" sz="1000" dirty="0" smtClean="0">
                <a:latin typeface="Courier New" pitchFamily="49" charset="0"/>
                <a:cs typeface="Courier New" pitchFamily="49" charset="0"/>
              </a:rPr>
              <a:t> </a:t>
            </a:r>
            <a:r>
              <a:rPr lang="en-US" sz="1000" dirty="0" err="1" smtClean="0">
                <a:latin typeface="Courier New" pitchFamily="49" charset="0"/>
                <a:cs typeface="Courier New" pitchFamily="49" charset="0"/>
              </a:rPr>
              <a:t>PartNum</a:t>
            </a:r>
            <a:r>
              <a:rPr lang="en-US" sz="1000" dirty="0" smtClean="0">
                <a:latin typeface="Courier New" pitchFamily="49" charset="0"/>
                <a:cs typeface="Courier New" pitchFamily="49" charset="0"/>
              </a:rPr>
              <a:t> </a:t>
            </a:r>
            <a:r>
              <a:rPr lang="en-US" sz="1000" b="1" dirty="0" smtClean="0">
                <a:solidFill>
                  <a:srgbClr val="0070C0"/>
                </a:solidFill>
                <a:latin typeface="Courier New" pitchFamily="49" charset="0"/>
                <a:cs typeface="Courier New" pitchFamily="49" charset="0"/>
              </a:rPr>
              <a:t>IS TABLE OF</a:t>
            </a:r>
            <a:r>
              <a:rPr lang="en-US" sz="1000" dirty="0" smtClean="0">
                <a:latin typeface="Courier New" pitchFamily="49" charset="0"/>
                <a:cs typeface="Courier New" pitchFamily="49" charset="0"/>
              </a:rPr>
              <a:t> </a:t>
            </a:r>
            <a:r>
              <a:rPr lang="en-US" sz="1000" dirty="0" err="1" smtClean="0">
                <a:latin typeface="Courier New" pitchFamily="49" charset="0"/>
                <a:cs typeface="Courier New" pitchFamily="49" charset="0"/>
              </a:rPr>
              <a:t>parent.part_num</a:t>
            </a:r>
            <a:r>
              <a:rPr lang="en-US" sz="1000" b="1" dirty="0" err="1" smtClean="0">
                <a:solidFill>
                  <a:srgbClr val="0070C0"/>
                </a:solidFill>
                <a:latin typeface="Courier New" pitchFamily="49" charset="0"/>
                <a:cs typeface="Courier New" pitchFamily="49" charset="0"/>
              </a:rPr>
              <a:t>%TYPE</a:t>
            </a:r>
            <a:r>
              <a:rPr lang="en-US" sz="1000" dirty="0" smtClean="0">
                <a:latin typeface="Courier New" pitchFamily="49" charset="0"/>
                <a:cs typeface="Courier New" pitchFamily="49" charset="0"/>
              </a:rPr>
              <a:t/>
            </a:r>
            <a:br>
              <a:rPr lang="en-US" sz="1000" dirty="0" smtClean="0">
                <a:latin typeface="Courier New" pitchFamily="49" charset="0"/>
                <a:cs typeface="Courier New" pitchFamily="49" charset="0"/>
              </a:rPr>
            </a:br>
            <a:r>
              <a:rPr lang="en-US" sz="1000" dirty="0" smtClean="0">
                <a:latin typeface="Courier New" pitchFamily="49" charset="0"/>
                <a:cs typeface="Courier New" pitchFamily="49" charset="0"/>
              </a:rPr>
              <a:t> </a:t>
            </a:r>
            <a:r>
              <a:rPr lang="en-US" sz="1000" b="1" dirty="0" smtClean="0">
                <a:solidFill>
                  <a:srgbClr val="0070C0"/>
                </a:solidFill>
                <a:latin typeface="Courier New" pitchFamily="49" charset="0"/>
                <a:cs typeface="Courier New" pitchFamily="49" charset="0"/>
              </a:rPr>
              <a:t>INDEX BY BINARY_INTEGER</a:t>
            </a:r>
            <a:r>
              <a:rPr lang="en-US" sz="1000" dirty="0" smtClean="0">
                <a:latin typeface="Courier New" pitchFamily="49" charset="0"/>
                <a:cs typeface="Courier New" pitchFamily="49" charset="0"/>
              </a:rPr>
              <a:t>;</a:t>
            </a:r>
            <a:br>
              <a:rPr lang="en-US" sz="1000" dirty="0" smtClean="0">
                <a:latin typeface="Courier New" pitchFamily="49" charset="0"/>
                <a:cs typeface="Courier New" pitchFamily="49" charset="0"/>
              </a:rPr>
            </a:br>
            <a:r>
              <a:rPr lang="en-US" sz="1000" dirty="0" smtClean="0">
                <a:latin typeface="Courier New" pitchFamily="49" charset="0"/>
                <a:cs typeface="Courier New" pitchFamily="49" charset="0"/>
              </a:rPr>
              <a:t> </a:t>
            </a:r>
            <a:br>
              <a:rPr lang="en-US" sz="1000" dirty="0" smtClean="0">
                <a:latin typeface="Courier New" pitchFamily="49" charset="0"/>
                <a:cs typeface="Courier New" pitchFamily="49" charset="0"/>
              </a:rPr>
            </a:br>
            <a:r>
              <a:rPr lang="en-US" sz="1000" dirty="0" smtClean="0">
                <a:latin typeface="Courier New" pitchFamily="49" charset="0"/>
                <a:cs typeface="Courier New" pitchFamily="49" charset="0"/>
              </a:rPr>
              <a:t> </a:t>
            </a:r>
            <a:r>
              <a:rPr lang="en-US" sz="1000" dirty="0" err="1" smtClean="0">
                <a:latin typeface="Courier New" pitchFamily="49" charset="0"/>
                <a:cs typeface="Courier New" pitchFamily="49" charset="0"/>
              </a:rPr>
              <a:t>pnum_t</a:t>
            </a:r>
            <a:r>
              <a:rPr lang="en-US" sz="1000" dirty="0" smtClean="0">
                <a:latin typeface="Courier New" pitchFamily="49" charset="0"/>
                <a:cs typeface="Courier New" pitchFamily="49" charset="0"/>
              </a:rPr>
              <a:t> </a:t>
            </a:r>
            <a:r>
              <a:rPr lang="en-US" sz="1000" dirty="0" err="1" smtClean="0">
                <a:latin typeface="Courier New" pitchFamily="49" charset="0"/>
                <a:cs typeface="Courier New" pitchFamily="49" charset="0"/>
              </a:rPr>
              <a:t>PartNum</a:t>
            </a:r>
            <a:r>
              <a:rPr lang="en-US" sz="1000" dirty="0" smtClean="0">
                <a:latin typeface="Courier New" pitchFamily="49" charset="0"/>
                <a:cs typeface="Courier New" pitchFamily="49" charset="0"/>
              </a:rPr>
              <a:t>;</a:t>
            </a:r>
            <a:br>
              <a:rPr lang="en-US" sz="1000" dirty="0" smtClean="0">
                <a:latin typeface="Courier New" pitchFamily="49" charset="0"/>
                <a:cs typeface="Courier New" pitchFamily="49" charset="0"/>
              </a:rPr>
            </a:br>
            <a:r>
              <a:rPr lang="en-US" sz="1000" dirty="0" smtClean="0">
                <a:latin typeface="Courier New" pitchFamily="49" charset="0"/>
                <a:cs typeface="Courier New" pitchFamily="49" charset="0"/>
              </a:rPr>
              <a:t> </a:t>
            </a:r>
            <a:br>
              <a:rPr lang="en-US" sz="1000" dirty="0" smtClean="0">
                <a:latin typeface="Courier New" pitchFamily="49" charset="0"/>
                <a:cs typeface="Courier New" pitchFamily="49" charset="0"/>
              </a:rPr>
            </a:br>
            <a:r>
              <a:rPr lang="en-US" sz="1000" dirty="0" smtClean="0">
                <a:latin typeface="Courier New" pitchFamily="49" charset="0"/>
                <a:cs typeface="Courier New" pitchFamily="49" charset="0"/>
              </a:rPr>
              <a:t> </a:t>
            </a:r>
            <a:r>
              <a:rPr lang="en-US" sz="1000" b="1" dirty="0" smtClean="0">
                <a:solidFill>
                  <a:srgbClr val="0070C0"/>
                </a:solidFill>
                <a:latin typeface="Courier New" pitchFamily="49" charset="0"/>
                <a:cs typeface="Courier New" pitchFamily="49" charset="0"/>
              </a:rPr>
              <a:t>TYPE</a:t>
            </a:r>
            <a:r>
              <a:rPr lang="en-US" sz="1000" dirty="0" smtClean="0">
                <a:latin typeface="Courier New" pitchFamily="49" charset="0"/>
                <a:cs typeface="Courier New" pitchFamily="49" charset="0"/>
              </a:rPr>
              <a:t> </a:t>
            </a:r>
            <a:r>
              <a:rPr lang="en-US" sz="1000" dirty="0" err="1" smtClean="0">
                <a:latin typeface="Courier New" pitchFamily="49" charset="0"/>
                <a:cs typeface="Courier New" pitchFamily="49" charset="0"/>
              </a:rPr>
              <a:t>PartName</a:t>
            </a:r>
            <a:r>
              <a:rPr lang="en-US" sz="1000" dirty="0" smtClean="0">
                <a:latin typeface="Courier New" pitchFamily="49" charset="0"/>
                <a:cs typeface="Courier New" pitchFamily="49" charset="0"/>
              </a:rPr>
              <a:t> </a:t>
            </a:r>
            <a:r>
              <a:rPr lang="en-US" sz="1000" b="1" dirty="0" smtClean="0">
                <a:solidFill>
                  <a:srgbClr val="0070C0"/>
                </a:solidFill>
                <a:latin typeface="Courier New" pitchFamily="49" charset="0"/>
                <a:cs typeface="Courier New" pitchFamily="49" charset="0"/>
              </a:rPr>
              <a:t>IS TABLE OF</a:t>
            </a:r>
            <a:r>
              <a:rPr lang="en-US" sz="1000" dirty="0" smtClean="0">
                <a:latin typeface="Courier New" pitchFamily="49" charset="0"/>
                <a:cs typeface="Courier New" pitchFamily="49" charset="0"/>
              </a:rPr>
              <a:t> </a:t>
            </a:r>
            <a:r>
              <a:rPr lang="en-US" sz="1000" dirty="0" err="1" smtClean="0">
                <a:latin typeface="Courier New" pitchFamily="49" charset="0"/>
                <a:cs typeface="Courier New" pitchFamily="49" charset="0"/>
              </a:rPr>
              <a:t>parent.part_name</a:t>
            </a:r>
            <a:r>
              <a:rPr lang="en-US" sz="1000" b="1" dirty="0" err="1" smtClean="0">
                <a:solidFill>
                  <a:srgbClr val="0070C0"/>
                </a:solidFill>
                <a:latin typeface="Courier New" pitchFamily="49" charset="0"/>
                <a:cs typeface="Courier New" pitchFamily="49" charset="0"/>
              </a:rPr>
              <a:t>%TYPE</a:t>
            </a:r>
            <a:r>
              <a:rPr lang="en-US" sz="1000" dirty="0" smtClean="0">
                <a:latin typeface="Courier New" pitchFamily="49" charset="0"/>
                <a:cs typeface="Courier New" pitchFamily="49" charset="0"/>
              </a:rPr>
              <a:t/>
            </a:r>
            <a:br>
              <a:rPr lang="en-US" sz="1000" dirty="0" smtClean="0">
                <a:latin typeface="Courier New" pitchFamily="49" charset="0"/>
                <a:cs typeface="Courier New" pitchFamily="49" charset="0"/>
              </a:rPr>
            </a:br>
            <a:r>
              <a:rPr lang="en-US" sz="1000" dirty="0" smtClean="0">
                <a:latin typeface="Courier New" pitchFamily="49" charset="0"/>
                <a:cs typeface="Courier New" pitchFamily="49" charset="0"/>
              </a:rPr>
              <a:t> </a:t>
            </a:r>
            <a:r>
              <a:rPr lang="en-US" sz="1000" b="1" dirty="0" smtClean="0">
                <a:solidFill>
                  <a:srgbClr val="0070C0"/>
                </a:solidFill>
                <a:latin typeface="Courier New" pitchFamily="49" charset="0"/>
                <a:cs typeface="Courier New" pitchFamily="49" charset="0"/>
              </a:rPr>
              <a:t>INDEX BY BINARY_INTEGER</a:t>
            </a:r>
            <a:r>
              <a:rPr lang="en-US" sz="1000" dirty="0" smtClean="0">
                <a:latin typeface="Courier New" pitchFamily="49" charset="0"/>
                <a:cs typeface="Courier New" pitchFamily="49" charset="0"/>
              </a:rPr>
              <a:t>;</a:t>
            </a:r>
            <a:br>
              <a:rPr lang="en-US" sz="1000" dirty="0" smtClean="0">
                <a:latin typeface="Courier New" pitchFamily="49" charset="0"/>
                <a:cs typeface="Courier New" pitchFamily="49" charset="0"/>
              </a:rPr>
            </a:br>
            <a:r>
              <a:rPr lang="en-US" sz="1000" dirty="0" smtClean="0">
                <a:latin typeface="Courier New" pitchFamily="49" charset="0"/>
                <a:cs typeface="Courier New" pitchFamily="49" charset="0"/>
              </a:rPr>
              <a:t> </a:t>
            </a:r>
            <a:br>
              <a:rPr lang="en-US" sz="1000" dirty="0" smtClean="0">
                <a:latin typeface="Courier New" pitchFamily="49" charset="0"/>
                <a:cs typeface="Courier New" pitchFamily="49" charset="0"/>
              </a:rPr>
            </a:br>
            <a:r>
              <a:rPr lang="en-US" sz="1000" dirty="0" smtClean="0">
                <a:latin typeface="Courier New" pitchFamily="49" charset="0"/>
                <a:cs typeface="Courier New" pitchFamily="49" charset="0"/>
              </a:rPr>
              <a:t> </a:t>
            </a:r>
            <a:r>
              <a:rPr lang="en-US" sz="1000" dirty="0" err="1" smtClean="0">
                <a:latin typeface="Courier New" pitchFamily="49" charset="0"/>
                <a:cs typeface="Courier New" pitchFamily="49" charset="0"/>
              </a:rPr>
              <a:t>pnam_t</a:t>
            </a:r>
            <a:r>
              <a:rPr lang="en-US" sz="1000" dirty="0" smtClean="0">
                <a:latin typeface="Courier New" pitchFamily="49" charset="0"/>
                <a:cs typeface="Courier New" pitchFamily="49" charset="0"/>
              </a:rPr>
              <a:t> </a:t>
            </a:r>
            <a:r>
              <a:rPr lang="en-US" sz="1000" dirty="0" err="1" smtClean="0">
                <a:latin typeface="Courier New" pitchFamily="49" charset="0"/>
                <a:cs typeface="Courier New" pitchFamily="49" charset="0"/>
              </a:rPr>
              <a:t>PartName</a:t>
            </a:r>
            <a:r>
              <a:rPr lang="en-US" sz="1000" dirty="0" smtClean="0">
                <a:latin typeface="Courier New" pitchFamily="49" charset="0"/>
                <a:cs typeface="Courier New" pitchFamily="49" charset="0"/>
              </a:rPr>
              <a:t>;</a:t>
            </a:r>
            <a:br>
              <a:rPr lang="en-US" sz="1000" dirty="0" smtClean="0">
                <a:latin typeface="Courier New" pitchFamily="49" charset="0"/>
                <a:cs typeface="Courier New" pitchFamily="49" charset="0"/>
              </a:rPr>
            </a:br>
            <a:r>
              <a:rPr lang="en-US" sz="1000" dirty="0" smtClean="0">
                <a:latin typeface="Courier New" pitchFamily="49" charset="0"/>
                <a:cs typeface="Courier New" pitchFamily="49" charset="0"/>
              </a:rPr>
              <a:t>BEGIN</a:t>
            </a:r>
            <a:br>
              <a:rPr lang="en-US" sz="1000" dirty="0" smtClean="0">
                <a:latin typeface="Courier New" pitchFamily="49" charset="0"/>
                <a:cs typeface="Courier New" pitchFamily="49" charset="0"/>
              </a:rPr>
            </a:br>
            <a:r>
              <a:rPr lang="en-US" sz="1000" dirty="0" smtClean="0">
                <a:latin typeface="Courier New" pitchFamily="49" charset="0"/>
                <a:cs typeface="Courier New" pitchFamily="49" charset="0"/>
              </a:rPr>
              <a:t>  SELECT </a:t>
            </a:r>
            <a:r>
              <a:rPr lang="en-US" sz="1000" dirty="0" err="1" smtClean="0">
                <a:latin typeface="Courier New" pitchFamily="49" charset="0"/>
                <a:cs typeface="Courier New" pitchFamily="49" charset="0"/>
              </a:rPr>
              <a:t>part_num</a:t>
            </a:r>
            <a:r>
              <a:rPr lang="en-US" sz="1000" dirty="0" smtClean="0">
                <a:latin typeface="Courier New" pitchFamily="49" charset="0"/>
                <a:cs typeface="Courier New" pitchFamily="49" charset="0"/>
              </a:rPr>
              <a:t>, </a:t>
            </a:r>
            <a:r>
              <a:rPr lang="en-US" sz="1000" dirty="0" err="1" smtClean="0">
                <a:latin typeface="Courier New" pitchFamily="49" charset="0"/>
                <a:cs typeface="Courier New" pitchFamily="49" charset="0"/>
              </a:rPr>
              <a:t>part_name</a:t>
            </a:r>
            <a:r>
              <a:rPr lang="en-US" sz="1000" dirty="0" smtClean="0">
                <a:latin typeface="Courier New" pitchFamily="49" charset="0"/>
                <a:cs typeface="Courier New" pitchFamily="49" charset="0"/>
              </a:rPr>
              <a:t/>
            </a:r>
            <a:br>
              <a:rPr lang="en-US" sz="1000" dirty="0" smtClean="0">
                <a:latin typeface="Courier New" pitchFamily="49" charset="0"/>
                <a:cs typeface="Courier New" pitchFamily="49" charset="0"/>
              </a:rPr>
            </a:br>
            <a:r>
              <a:rPr lang="en-US" sz="1000" dirty="0" smtClean="0">
                <a:latin typeface="Courier New" pitchFamily="49" charset="0"/>
                <a:cs typeface="Courier New" pitchFamily="49" charset="0"/>
              </a:rPr>
              <a:t>  BULK COLLECT INTO </a:t>
            </a:r>
            <a:r>
              <a:rPr lang="en-US" sz="1000" dirty="0" err="1" smtClean="0">
                <a:latin typeface="Courier New" pitchFamily="49" charset="0"/>
                <a:cs typeface="Courier New" pitchFamily="49" charset="0"/>
              </a:rPr>
              <a:t>pnum_t</a:t>
            </a:r>
            <a:r>
              <a:rPr lang="en-US" sz="1000" dirty="0" smtClean="0">
                <a:latin typeface="Courier New" pitchFamily="49" charset="0"/>
                <a:cs typeface="Courier New" pitchFamily="49" charset="0"/>
              </a:rPr>
              <a:t>, </a:t>
            </a:r>
            <a:r>
              <a:rPr lang="en-US" sz="1000" dirty="0" err="1" smtClean="0">
                <a:latin typeface="Courier New" pitchFamily="49" charset="0"/>
                <a:cs typeface="Courier New" pitchFamily="49" charset="0"/>
              </a:rPr>
              <a:t>pnam_t</a:t>
            </a:r>
            <a:r>
              <a:rPr lang="en-US" sz="1000" dirty="0" smtClean="0">
                <a:latin typeface="Courier New" pitchFamily="49" charset="0"/>
                <a:cs typeface="Courier New" pitchFamily="49" charset="0"/>
              </a:rPr>
              <a:t/>
            </a:r>
            <a:br>
              <a:rPr lang="en-US" sz="1000" dirty="0" smtClean="0">
                <a:latin typeface="Courier New" pitchFamily="49" charset="0"/>
                <a:cs typeface="Courier New" pitchFamily="49" charset="0"/>
              </a:rPr>
            </a:br>
            <a:r>
              <a:rPr lang="en-US" sz="1000" dirty="0" smtClean="0">
                <a:latin typeface="Courier New" pitchFamily="49" charset="0"/>
                <a:cs typeface="Courier New" pitchFamily="49" charset="0"/>
              </a:rPr>
              <a:t>  FROM parent;</a:t>
            </a:r>
            <a:br>
              <a:rPr lang="en-US" sz="1000" dirty="0" smtClean="0">
                <a:latin typeface="Courier New" pitchFamily="49" charset="0"/>
                <a:cs typeface="Courier New" pitchFamily="49" charset="0"/>
              </a:rPr>
            </a:br>
            <a:r>
              <a:rPr lang="en-US" sz="1000" dirty="0" smtClean="0">
                <a:latin typeface="Courier New" pitchFamily="49" charset="0"/>
                <a:cs typeface="Courier New" pitchFamily="49" charset="0"/>
              </a:rPr>
              <a:t> </a:t>
            </a:r>
            <a:br>
              <a:rPr lang="en-US" sz="1000" dirty="0" smtClean="0">
                <a:latin typeface="Courier New" pitchFamily="49" charset="0"/>
                <a:cs typeface="Courier New" pitchFamily="49" charset="0"/>
              </a:rPr>
            </a:br>
            <a:r>
              <a:rPr lang="en-US" sz="1000" dirty="0" smtClean="0">
                <a:latin typeface="Courier New" pitchFamily="49" charset="0"/>
                <a:cs typeface="Courier New" pitchFamily="49" charset="0"/>
              </a:rPr>
              <a:t>  FOR </a:t>
            </a:r>
            <a:r>
              <a:rPr lang="en-US" sz="1000" dirty="0" err="1" smtClean="0">
                <a:latin typeface="Courier New" pitchFamily="49" charset="0"/>
                <a:cs typeface="Courier New" pitchFamily="49" charset="0"/>
              </a:rPr>
              <a:t>i</a:t>
            </a:r>
            <a:r>
              <a:rPr lang="en-US" sz="1000" dirty="0" smtClean="0">
                <a:latin typeface="Courier New" pitchFamily="49" charset="0"/>
                <a:cs typeface="Courier New" pitchFamily="49" charset="0"/>
              </a:rPr>
              <a:t> IN </a:t>
            </a:r>
            <a:r>
              <a:rPr lang="en-US" sz="1000" dirty="0" err="1" smtClean="0">
                <a:latin typeface="Courier New" pitchFamily="49" charset="0"/>
                <a:cs typeface="Courier New" pitchFamily="49" charset="0"/>
              </a:rPr>
              <a:t>pnum_t.FIRST</a:t>
            </a:r>
            <a:r>
              <a:rPr lang="en-US" sz="1000" dirty="0" smtClean="0">
                <a:latin typeface="Courier New" pitchFamily="49" charset="0"/>
                <a:cs typeface="Courier New" pitchFamily="49" charset="0"/>
              </a:rPr>
              <a:t> .. </a:t>
            </a:r>
            <a:r>
              <a:rPr lang="en-US" sz="1000" dirty="0" err="1" smtClean="0">
                <a:latin typeface="Courier New" pitchFamily="49" charset="0"/>
                <a:cs typeface="Courier New" pitchFamily="49" charset="0"/>
              </a:rPr>
              <a:t>pnum_t.LAST</a:t>
            </a:r>
            <a:r>
              <a:rPr lang="en-US" sz="1000" dirty="0" smtClean="0">
                <a:latin typeface="Courier New" pitchFamily="49" charset="0"/>
                <a:cs typeface="Courier New" pitchFamily="49" charset="0"/>
              </a:rPr>
              <a:t> LOOP</a:t>
            </a:r>
            <a:br>
              <a:rPr lang="en-US" sz="1000" dirty="0" smtClean="0">
                <a:latin typeface="Courier New" pitchFamily="49" charset="0"/>
                <a:cs typeface="Courier New" pitchFamily="49" charset="0"/>
              </a:rPr>
            </a:br>
            <a:r>
              <a:rPr lang="en-US" sz="1000" dirty="0" smtClean="0">
                <a:latin typeface="Courier New" pitchFamily="49" charset="0"/>
                <a:cs typeface="Courier New" pitchFamily="49" charset="0"/>
              </a:rPr>
              <a:t>    </a:t>
            </a:r>
            <a:r>
              <a:rPr lang="en-US" sz="1000" dirty="0" err="1" smtClean="0">
                <a:latin typeface="Courier New" pitchFamily="49" charset="0"/>
                <a:cs typeface="Courier New" pitchFamily="49" charset="0"/>
              </a:rPr>
              <a:t>pnum_t</a:t>
            </a:r>
            <a:r>
              <a:rPr lang="en-US" sz="1000" dirty="0" smtClean="0">
                <a:latin typeface="Courier New" pitchFamily="49" charset="0"/>
                <a:cs typeface="Courier New" pitchFamily="49" charset="0"/>
              </a:rPr>
              <a:t>(</a:t>
            </a:r>
            <a:r>
              <a:rPr lang="en-US" sz="1000" dirty="0" err="1" smtClean="0">
                <a:latin typeface="Courier New" pitchFamily="49" charset="0"/>
                <a:cs typeface="Courier New" pitchFamily="49" charset="0"/>
              </a:rPr>
              <a:t>i</a:t>
            </a:r>
            <a:r>
              <a:rPr lang="en-US" sz="1000" dirty="0" smtClean="0">
                <a:latin typeface="Courier New" pitchFamily="49" charset="0"/>
                <a:cs typeface="Courier New" pitchFamily="49" charset="0"/>
              </a:rPr>
              <a:t>) := </a:t>
            </a:r>
            <a:r>
              <a:rPr lang="en-US" sz="1000" dirty="0" err="1" smtClean="0">
                <a:latin typeface="Courier New" pitchFamily="49" charset="0"/>
                <a:cs typeface="Courier New" pitchFamily="49" charset="0"/>
              </a:rPr>
              <a:t>pnum_t</a:t>
            </a:r>
            <a:r>
              <a:rPr lang="en-US" sz="1000" dirty="0" smtClean="0">
                <a:latin typeface="Courier New" pitchFamily="49" charset="0"/>
                <a:cs typeface="Courier New" pitchFamily="49" charset="0"/>
              </a:rPr>
              <a:t>(</a:t>
            </a:r>
            <a:r>
              <a:rPr lang="en-US" sz="1000" dirty="0" err="1" smtClean="0">
                <a:latin typeface="Courier New" pitchFamily="49" charset="0"/>
                <a:cs typeface="Courier New" pitchFamily="49" charset="0"/>
              </a:rPr>
              <a:t>i</a:t>
            </a:r>
            <a:r>
              <a:rPr lang="en-US" sz="1000" dirty="0" smtClean="0">
                <a:latin typeface="Courier New" pitchFamily="49" charset="0"/>
                <a:cs typeface="Courier New" pitchFamily="49" charset="0"/>
              </a:rPr>
              <a:t>) * 10;</a:t>
            </a:r>
            <a:br>
              <a:rPr lang="en-US" sz="1000" dirty="0" smtClean="0">
                <a:latin typeface="Courier New" pitchFamily="49" charset="0"/>
                <a:cs typeface="Courier New" pitchFamily="49" charset="0"/>
              </a:rPr>
            </a:br>
            <a:r>
              <a:rPr lang="en-US" sz="1000" dirty="0" smtClean="0">
                <a:latin typeface="Courier New" pitchFamily="49" charset="0"/>
                <a:cs typeface="Courier New" pitchFamily="49" charset="0"/>
              </a:rPr>
              <a:t>  END LOOP;</a:t>
            </a:r>
            <a:br>
              <a:rPr lang="en-US" sz="1000" dirty="0" smtClean="0">
                <a:latin typeface="Courier New" pitchFamily="49" charset="0"/>
                <a:cs typeface="Courier New" pitchFamily="49" charset="0"/>
              </a:rPr>
            </a:br>
            <a:r>
              <a:rPr lang="en-US" sz="1000" dirty="0" smtClean="0">
                <a:latin typeface="Courier New" pitchFamily="49" charset="0"/>
                <a:cs typeface="Courier New" pitchFamily="49" charset="0"/>
              </a:rPr>
              <a:t> </a:t>
            </a:r>
            <a:br>
              <a:rPr lang="en-US" sz="1000" dirty="0" smtClean="0">
                <a:latin typeface="Courier New" pitchFamily="49" charset="0"/>
                <a:cs typeface="Courier New" pitchFamily="49" charset="0"/>
              </a:rPr>
            </a:br>
            <a:r>
              <a:rPr lang="en-US" sz="1000" dirty="0" smtClean="0">
                <a:latin typeface="Courier New" pitchFamily="49" charset="0"/>
                <a:cs typeface="Courier New" pitchFamily="49" charset="0"/>
              </a:rPr>
              <a:t>  </a:t>
            </a:r>
            <a:r>
              <a:rPr lang="en-US" sz="1000" b="1" dirty="0" smtClean="0">
                <a:solidFill>
                  <a:srgbClr val="CC0066"/>
                </a:solidFill>
                <a:latin typeface="Courier New" pitchFamily="49" charset="0"/>
                <a:cs typeface="Courier New" pitchFamily="49" charset="0"/>
              </a:rPr>
              <a:t>FORALL</a:t>
            </a:r>
            <a:r>
              <a:rPr lang="en-US" sz="1000" dirty="0" smtClean="0">
                <a:latin typeface="Courier New" pitchFamily="49" charset="0"/>
                <a:cs typeface="Courier New" pitchFamily="49" charset="0"/>
              </a:rPr>
              <a:t> </a:t>
            </a:r>
            <a:r>
              <a:rPr lang="en-US" sz="1000" dirty="0" err="1" smtClean="0">
                <a:latin typeface="Courier New" pitchFamily="49" charset="0"/>
                <a:cs typeface="Courier New" pitchFamily="49" charset="0"/>
              </a:rPr>
              <a:t>i</a:t>
            </a:r>
            <a:r>
              <a:rPr lang="en-US" sz="1000" dirty="0" smtClean="0">
                <a:latin typeface="Courier New" pitchFamily="49" charset="0"/>
                <a:cs typeface="Courier New" pitchFamily="49" charset="0"/>
              </a:rPr>
              <a:t> </a:t>
            </a:r>
            <a:r>
              <a:rPr lang="en-US" sz="1000" b="1" dirty="0" smtClean="0">
                <a:solidFill>
                  <a:srgbClr val="CC0066"/>
                </a:solidFill>
                <a:latin typeface="Courier New" pitchFamily="49" charset="0"/>
                <a:cs typeface="Courier New" pitchFamily="49" charset="0"/>
              </a:rPr>
              <a:t>IN</a:t>
            </a:r>
            <a:r>
              <a:rPr lang="en-US" sz="1000" dirty="0" smtClean="0">
                <a:latin typeface="Courier New" pitchFamily="49" charset="0"/>
                <a:cs typeface="Courier New" pitchFamily="49" charset="0"/>
              </a:rPr>
              <a:t> </a:t>
            </a:r>
            <a:r>
              <a:rPr lang="en-US" sz="1000" dirty="0" err="1" smtClean="0">
                <a:latin typeface="Courier New" pitchFamily="49" charset="0"/>
                <a:cs typeface="Courier New" pitchFamily="49" charset="0"/>
              </a:rPr>
              <a:t>pnum_t.FIRST</a:t>
            </a:r>
            <a:r>
              <a:rPr lang="en-US" sz="1000" dirty="0" smtClean="0">
                <a:latin typeface="Courier New" pitchFamily="49" charset="0"/>
                <a:cs typeface="Courier New" pitchFamily="49" charset="0"/>
              </a:rPr>
              <a:t> .. </a:t>
            </a:r>
            <a:r>
              <a:rPr lang="en-US" sz="1000" dirty="0" err="1" smtClean="0">
                <a:latin typeface="Courier New" pitchFamily="49" charset="0"/>
                <a:cs typeface="Courier New" pitchFamily="49" charset="0"/>
              </a:rPr>
              <a:t>pnum_t.LAST</a:t>
            </a:r>
            <a:r>
              <a:rPr lang="en-US" sz="1000" dirty="0" smtClean="0">
                <a:latin typeface="Courier New" pitchFamily="49" charset="0"/>
                <a:cs typeface="Courier New" pitchFamily="49" charset="0"/>
              </a:rPr>
              <a:t/>
            </a:r>
            <a:br>
              <a:rPr lang="en-US" sz="1000" dirty="0" smtClean="0">
                <a:latin typeface="Courier New" pitchFamily="49" charset="0"/>
                <a:cs typeface="Courier New" pitchFamily="49" charset="0"/>
              </a:rPr>
            </a:br>
            <a:r>
              <a:rPr lang="en-US" sz="1000" dirty="0" smtClean="0">
                <a:latin typeface="Courier New" pitchFamily="49" charset="0"/>
                <a:cs typeface="Courier New" pitchFamily="49" charset="0"/>
              </a:rPr>
              <a:t>  </a:t>
            </a:r>
            <a:r>
              <a:rPr lang="en-US" sz="1000" b="1" dirty="0" smtClean="0">
                <a:solidFill>
                  <a:srgbClr val="CC0066"/>
                </a:solidFill>
                <a:latin typeface="Courier New" pitchFamily="49" charset="0"/>
                <a:cs typeface="Courier New" pitchFamily="49" charset="0"/>
              </a:rPr>
              <a:t>INSERT INTO</a:t>
            </a:r>
            <a:r>
              <a:rPr lang="en-US" sz="1000" dirty="0" smtClean="0">
                <a:latin typeface="Courier New" pitchFamily="49" charset="0"/>
                <a:cs typeface="Courier New" pitchFamily="49" charset="0"/>
              </a:rPr>
              <a:t> child</a:t>
            </a:r>
            <a:br>
              <a:rPr lang="en-US" sz="1000" dirty="0" smtClean="0">
                <a:latin typeface="Courier New" pitchFamily="49" charset="0"/>
                <a:cs typeface="Courier New" pitchFamily="49" charset="0"/>
              </a:rPr>
            </a:br>
            <a:r>
              <a:rPr lang="en-US" sz="1000" dirty="0" smtClean="0">
                <a:latin typeface="Courier New" pitchFamily="49" charset="0"/>
                <a:cs typeface="Courier New" pitchFamily="49" charset="0"/>
              </a:rPr>
              <a:t>  (</a:t>
            </a:r>
            <a:r>
              <a:rPr lang="en-US" sz="1000" dirty="0" err="1" smtClean="0">
                <a:latin typeface="Courier New" pitchFamily="49" charset="0"/>
                <a:cs typeface="Courier New" pitchFamily="49" charset="0"/>
              </a:rPr>
              <a:t>part_num</a:t>
            </a:r>
            <a:r>
              <a:rPr lang="en-US" sz="1000" dirty="0" smtClean="0">
                <a:latin typeface="Courier New" pitchFamily="49" charset="0"/>
                <a:cs typeface="Courier New" pitchFamily="49" charset="0"/>
              </a:rPr>
              <a:t>, </a:t>
            </a:r>
            <a:r>
              <a:rPr lang="en-US" sz="1000" dirty="0" err="1" smtClean="0">
                <a:latin typeface="Courier New" pitchFamily="49" charset="0"/>
                <a:cs typeface="Courier New" pitchFamily="49" charset="0"/>
              </a:rPr>
              <a:t>part_name</a:t>
            </a:r>
            <a:r>
              <a:rPr lang="en-US" sz="1000" dirty="0" smtClean="0">
                <a:latin typeface="Courier New" pitchFamily="49" charset="0"/>
                <a:cs typeface="Courier New" pitchFamily="49" charset="0"/>
              </a:rPr>
              <a:t>)</a:t>
            </a:r>
            <a:br>
              <a:rPr lang="en-US" sz="1000" dirty="0" smtClean="0">
                <a:latin typeface="Courier New" pitchFamily="49" charset="0"/>
                <a:cs typeface="Courier New" pitchFamily="49" charset="0"/>
              </a:rPr>
            </a:br>
            <a:r>
              <a:rPr lang="en-US" sz="1000" dirty="0" smtClean="0">
                <a:latin typeface="Courier New" pitchFamily="49" charset="0"/>
                <a:cs typeface="Courier New" pitchFamily="49" charset="0"/>
              </a:rPr>
              <a:t>  VALUES</a:t>
            </a:r>
            <a:br>
              <a:rPr lang="en-US" sz="1000" dirty="0" smtClean="0">
                <a:latin typeface="Courier New" pitchFamily="49" charset="0"/>
                <a:cs typeface="Courier New" pitchFamily="49" charset="0"/>
              </a:rPr>
            </a:br>
            <a:r>
              <a:rPr lang="en-US" sz="1000" dirty="0" smtClean="0">
                <a:latin typeface="Courier New" pitchFamily="49" charset="0"/>
                <a:cs typeface="Courier New" pitchFamily="49" charset="0"/>
              </a:rPr>
              <a:t>  (</a:t>
            </a:r>
            <a:r>
              <a:rPr lang="en-US" sz="1000" dirty="0" err="1" smtClean="0">
                <a:latin typeface="Courier New" pitchFamily="49" charset="0"/>
                <a:cs typeface="Courier New" pitchFamily="49" charset="0"/>
              </a:rPr>
              <a:t>pnum_t</a:t>
            </a:r>
            <a:r>
              <a:rPr lang="en-US" sz="1000" dirty="0" smtClean="0">
                <a:latin typeface="Courier New" pitchFamily="49" charset="0"/>
                <a:cs typeface="Courier New" pitchFamily="49" charset="0"/>
              </a:rPr>
              <a:t>(</a:t>
            </a:r>
            <a:r>
              <a:rPr lang="en-US" sz="1000" dirty="0" err="1" smtClean="0">
                <a:latin typeface="Courier New" pitchFamily="49" charset="0"/>
                <a:cs typeface="Courier New" pitchFamily="49" charset="0"/>
              </a:rPr>
              <a:t>i</a:t>
            </a:r>
            <a:r>
              <a:rPr lang="en-US" sz="1000" dirty="0" smtClean="0">
                <a:latin typeface="Courier New" pitchFamily="49" charset="0"/>
                <a:cs typeface="Courier New" pitchFamily="49" charset="0"/>
              </a:rPr>
              <a:t>), </a:t>
            </a:r>
            <a:r>
              <a:rPr lang="en-US" sz="1000" dirty="0" err="1" smtClean="0">
                <a:latin typeface="Courier New" pitchFamily="49" charset="0"/>
                <a:cs typeface="Courier New" pitchFamily="49" charset="0"/>
              </a:rPr>
              <a:t>pnam_t</a:t>
            </a:r>
            <a:r>
              <a:rPr lang="en-US" sz="1000" dirty="0" smtClean="0">
                <a:latin typeface="Courier New" pitchFamily="49" charset="0"/>
                <a:cs typeface="Courier New" pitchFamily="49" charset="0"/>
              </a:rPr>
              <a:t>(</a:t>
            </a:r>
            <a:r>
              <a:rPr lang="en-US" sz="1000" dirty="0" err="1" smtClean="0">
                <a:latin typeface="Courier New" pitchFamily="49" charset="0"/>
                <a:cs typeface="Courier New" pitchFamily="49" charset="0"/>
              </a:rPr>
              <a:t>i</a:t>
            </a:r>
            <a:r>
              <a:rPr lang="en-US" sz="1000" dirty="0" smtClean="0">
                <a:latin typeface="Courier New" pitchFamily="49" charset="0"/>
                <a:cs typeface="Courier New" pitchFamily="49" charset="0"/>
              </a:rPr>
              <a:t>));</a:t>
            </a:r>
            <a:br>
              <a:rPr lang="en-US" sz="1000" dirty="0" smtClean="0">
                <a:latin typeface="Courier New" pitchFamily="49" charset="0"/>
                <a:cs typeface="Courier New" pitchFamily="49" charset="0"/>
              </a:rPr>
            </a:br>
            <a:r>
              <a:rPr lang="en-US" sz="1000" dirty="0" smtClean="0">
                <a:latin typeface="Courier New" pitchFamily="49" charset="0"/>
                <a:cs typeface="Courier New" pitchFamily="49" charset="0"/>
              </a:rPr>
              <a:t>  COMMIT;</a:t>
            </a:r>
            <a:br>
              <a:rPr lang="en-US" sz="1000" dirty="0" smtClean="0">
                <a:latin typeface="Courier New" pitchFamily="49" charset="0"/>
                <a:cs typeface="Courier New" pitchFamily="49" charset="0"/>
              </a:rPr>
            </a:br>
            <a:r>
              <a:rPr lang="en-US" sz="1000" dirty="0" smtClean="0">
                <a:latin typeface="Courier New" pitchFamily="49" charset="0"/>
                <a:cs typeface="Courier New" pitchFamily="49" charset="0"/>
              </a:rPr>
              <a:t>END </a:t>
            </a:r>
            <a:r>
              <a:rPr lang="en-US" sz="1000" dirty="0" err="1" smtClean="0">
                <a:latin typeface="Courier New" pitchFamily="49" charset="0"/>
                <a:cs typeface="Courier New" pitchFamily="49" charset="0"/>
              </a:rPr>
              <a:t>fast_way</a:t>
            </a:r>
            <a:r>
              <a:rPr lang="en-US" sz="1000" dirty="0" smtClean="0">
                <a:latin typeface="Courier New" pitchFamily="49" charset="0"/>
                <a:cs typeface="Courier New" pitchFamily="49" charset="0"/>
              </a:rPr>
              <a:t>;</a:t>
            </a:r>
            <a:br>
              <a:rPr lang="en-US" sz="1000" dirty="0" smtClean="0">
                <a:latin typeface="Courier New" pitchFamily="49" charset="0"/>
                <a:cs typeface="Courier New" pitchFamily="49" charset="0"/>
              </a:rPr>
            </a:br>
            <a:r>
              <a:rPr lang="en-US" sz="1000" dirty="0" smtClean="0">
                <a:latin typeface="Courier New" pitchFamily="49" charset="0"/>
                <a:cs typeface="Courier New" pitchFamily="49" charset="0"/>
              </a:rPr>
              <a:t>/</a:t>
            </a:r>
            <a:endParaRPr lang="en-US" sz="1000" dirty="0">
              <a:latin typeface="Courier New" pitchFamily="49" charset="0"/>
              <a:cs typeface="Courier New" pitchFamily="49" charset="0"/>
            </a:endParaRPr>
          </a:p>
        </p:txBody>
      </p:sp>
      <p:sp>
        <p:nvSpPr>
          <p:cNvPr id="8" name="Text Placeholder 4"/>
          <p:cNvSpPr>
            <a:spLocks noGrp="1"/>
          </p:cNvSpPr>
          <p:nvPr>
            <p:ph type="body" sz="quarter" idx="11"/>
          </p:nvPr>
        </p:nvSpPr>
        <p:spPr>
          <a:xfrm>
            <a:off x="457200" y="762000"/>
            <a:ext cx="3733800" cy="5562600"/>
          </a:xfrm>
        </p:spPr>
        <p:txBody>
          <a:bodyPr/>
          <a:lstStyle/>
          <a:p>
            <a:r>
              <a:rPr lang="en-US" dirty="0" smtClean="0"/>
              <a:t>Use this syntax to greatly enhance performance but be sure you understand the concept of DIRECT LOAD INSERTs</a:t>
            </a:r>
          </a:p>
          <a:p>
            <a:r>
              <a:rPr lang="en-US" dirty="0" smtClean="0"/>
              <a:t>With this syntax I can insert 500,000 rows per second on my laptop</a:t>
            </a:r>
          </a:p>
          <a:p>
            <a:r>
              <a:rPr lang="en-US" dirty="0" smtClean="0"/>
              <a:t>Learn</a:t>
            </a:r>
          </a:p>
          <a:p>
            <a:pPr lvl="1"/>
            <a:r>
              <a:rPr lang="en-US" dirty="0" smtClean="0"/>
              <a:t>Limits Clause</a:t>
            </a:r>
          </a:p>
          <a:p>
            <a:pPr lvl="1"/>
            <a:r>
              <a:rPr lang="en-US" dirty="0" smtClean="0"/>
              <a:t>Save Exceptions</a:t>
            </a:r>
          </a:p>
          <a:p>
            <a:pPr lvl="1"/>
            <a:r>
              <a:rPr lang="en-US" dirty="0" smtClean="0"/>
              <a:t>Partial Collections</a:t>
            </a:r>
          </a:p>
          <a:p>
            <a:pPr lvl="1"/>
            <a:r>
              <a:rPr lang="en-US" dirty="0" smtClean="0"/>
              <a:t>Sparse Collections</a:t>
            </a:r>
          </a:p>
          <a:p>
            <a:pPr lvl="1"/>
            <a:r>
              <a:rPr lang="en-US" dirty="0" smtClean="0"/>
              <a:t>In Indices Of Clause</a:t>
            </a:r>
          </a:p>
        </p:txBody>
      </p:sp>
    </p:spTree>
    <p:extLst>
      <p:ext uri="{BB962C8B-B14F-4D97-AF65-F5344CB8AC3E}">
        <p14:creationId xmlns:p14="http://schemas.microsoft.com/office/powerpoint/2010/main" xmlns="" val="297461522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smtClean="0"/>
              <a:t>FORALL INSERTs </a:t>
            </a:r>
            <a:r>
              <a:rPr lang="en-US" sz="1200" dirty="0" smtClean="0"/>
              <a:t>(3:3)</a:t>
            </a:r>
            <a:endParaRPr lang="en-US" sz="1600" dirty="0" smtClean="0"/>
          </a:p>
        </p:txBody>
      </p:sp>
      <p:sp>
        <p:nvSpPr>
          <p:cNvPr id="7" name="Text Placeholder 4"/>
          <p:cNvSpPr>
            <a:spLocks noGrp="1"/>
          </p:cNvSpPr>
          <p:nvPr>
            <p:ph type="body" sz="quarter" idx="11"/>
          </p:nvPr>
        </p:nvSpPr>
        <p:spPr>
          <a:xfrm>
            <a:off x="457200" y="762000"/>
            <a:ext cx="3733800" cy="5562600"/>
          </a:xfrm>
        </p:spPr>
        <p:txBody>
          <a:bodyPr/>
          <a:lstStyle/>
          <a:p>
            <a:r>
              <a:rPr lang="en-US" dirty="0" smtClean="0"/>
              <a:t>Use this syntax to greatly enhance performance but be sure you understand the concept of DIRECT LOAD INSERTs</a:t>
            </a:r>
          </a:p>
          <a:p>
            <a:r>
              <a:rPr lang="en-US" dirty="0" smtClean="0"/>
              <a:t>With this syntax I can insert 700,000+ rows per second on my laptop</a:t>
            </a:r>
          </a:p>
          <a:p>
            <a:r>
              <a:rPr lang="en-US" dirty="0" smtClean="0"/>
              <a:t>Learn</a:t>
            </a:r>
          </a:p>
          <a:p>
            <a:pPr lvl="1"/>
            <a:r>
              <a:rPr lang="en-US" dirty="0" smtClean="0"/>
              <a:t>Limits Clause</a:t>
            </a:r>
          </a:p>
          <a:p>
            <a:pPr lvl="1"/>
            <a:r>
              <a:rPr lang="en-US" dirty="0" smtClean="0"/>
              <a:t>Save Exceptions</a:t>
            </a:r>
          </a:p>
          <a:p>
            <a:pPr lvl="1"/>
            <a:r>
              <a:rPr lang="en-US" dirty="0" smtClean="0"/>
              <a:t>Partial Collections</a:t>
            </a:r>
          </a:p>
          <a:p>
            <a:pPr lvl="1"/>
            <a:r>
              <a:rPr lang="en-US" dirty="0" smtClean="0"/>
              <a:t>Sparse Collections</a:t>
            </a:r>
          </a:p>
          <a:p>
            <a:pPr lvl="1"/>
            <a:r>
              <a:rPr lang="en-US" dirty="0" smtClean="0"/>
              <a:t>In Indices Of Clause</a:t>
            </a:r>
          </a:p>
        </p:txBody>
      </p:sp>
      <p:sp>
        <p:nvSpPr>
          <p:cNvPr id="8" name="TextBox 7"/>
          <p:cNvSpPr txBox="1"/>
          <p:nvPr/>
        </p:nvSpPr>
        <p:spPr>
          <a:xfrm>
            <a:off x="4114800" y="914400"/>
            <a:ext cx="4846320" cy="5303520"/>
          </a:xfrm>
          <a:prstGeom prst="rect">
            <a:avLst/>
          </a:prstGeom>
          <a:solidFill>
            <a:schemeClr val="bg1">
              <a:lumMod val="95000"/>
            </a:schemeClr>
          </a:solidFill>
          <a:ln>
            <a:solidFill>
              <a:schemeClr val="tx1"/>
            </a:solidFill>
          </a:ln>
        </p:spPr>
        <p:txBody>
          <a:bodyPr wrap="none" rtlCol="0">
            <a:spAutoFit/>
          </a:bodyPr>
          <a:lstStyle/>
          <a:p>
            <a:r>
              <a:rPr lang="en-US" sz="1000" dirty="0" smtClean="0">
                <a:latin typeface="Courier New" pitchFamily="49" charset="0"/>
                <a:cs typeface="Courier New" pitchFamily="49" charset="0"/>
              </a:rPr>
              <a:t>CREATE OR REPLACE PROCEDURE </a:t>
            </a:r>
            <a:r>
              <a:rPr lang="en-US" sz="1000" dirty="0" err="1" smtClean="0">
                <a:latin typeface="Courier New" pitchFamily="49" charset="0"/>
                <a:cs typeface="Courier New" pitchFamily="49" charset="0"/>
              </a:rPr>
              <a:t>fast_way</a:t>
            </a:r>
            <a:r>
              <a:rPr lang="en-US" sz="1000" dirty="0" smtClean="0">
                <a:latin typeface="Courier New" pitchFamily="49" charset="0"/>
                <a:cs typeface="Courier New" pitchFamily="49" charset="0"/>
              </a:rPr>
              <a:t> AUTHID CURRENT_USER IS</a:t>
            </a:r>
            <a:br>
              <a:rPr lang="en-US" sz="1000" dirty="0" smtClean="0">
                <a:latin typeface="Courier New" pitchFamily="49" charset="0"/>
                <a:cs typeface="Courier New" pitchFamily="49" charset="0"/>
              </a:rPr>
            </a:br>
            <a:r>
              <a:rPr lang="en-US" sz="1000" dirty="0" smtClean="0">
                <a:latin typeface="Courier New" pitchFamily="49" charset="0"/>
                <a:cs typeface="Courier New" pitchFamily="49" charset="0"/>
              </a:rPr>
              <a:t> </a:t>
            </a:r>
            <a:r>
              <a:rPr lang="en-US" sz="1000" b="1" dirty="0" smtClean="0">
                <a:solidFill>
                  <a:srgbClr val="0070C0"/>
                </a:solidFill>
                <a:latin typeface="Courier New" pitchFamily="49" charset="0"/>
                <a:cs typeface="Courier New" pitchFamily="49" charset="0"/>
              </a:rPr>
              <a:t>TYPE</a:t>
            </a:r>
            <a:r>
              <a:rPr lang="en-US" sz="1000" dirty="0" smtClean="0">
                <a:latin typeface="Courier New" pitchFamily="49" charset="0"/>
                <a:cs typeface="Courier New" pitchFamily="49" charset="0"/>
              </a:rPr>
              <a:t> </a:t>
            </a:r>
            <a:r>
              <a:rPr lang="en-US" sz="1000" dirty="0" err="1" smtClean="0">
                <a:latin typeface="Courier New" pitchFamily="49" charset="0"/>
                <a:cs typeface="Courier New" pitchFamily="49" charset="0"/>
              </a:rPr>
              <a:t>parent_rec</a:t>
            </a:r>
            <a:r>
              <a:rPr lang="en-US" sz="1000" dirty="0" smtClean="0">
                <a:latin typeface="Courier New" pitchFamily="49" charset="0"/>
                <a:cs typeface="Courier New" pitchFamily="49" charset="0"/>
              </a:rPr>
              <a:t> </a:t>
            </a:r>
            <a:r>
              <a:rPr lang="en-US" sz="1000" b="1" dirty="0" smtClean="0">
                <a:solidFill>
                  <a:srgbClr val="0070C0"/>
                </a:solidFill>
                <a:latin typeface="Courier New" pitchFamily="49" charset="0"/>
                <a:cs typeface="Courier New" pitchFamily="49" charset="0"/>
              </a:rPr>
              <a:t>IS RECORD</a:t>
            </a:r>
            <a:r>
              <a:rPr lang="en-US" sz="1000" dirty="0" smtClean="0">
                <a:latin typeface="Courier New" pitchFamily="49" charset="0"/>
                <a:cs typeface="Courier New" pitchFamily="49" charset="0"/>
              </a:rPr>
              <a:t> (</a:t>
            </a:r>
            <a:br>
              <a:rPr lang="en-US" sz="1000" dirty="0" smtClean="0">
                <a:latin typeface="Courier New" pitchFamily="49" charset="0"/>
                <a:cs typeface="Courier New" pitchFamily="49" charset="0"/>
              </a:rPr>
            </a:br>
            <a:r>
              <a:rPr lang="en-US" sz="1000" dirty="0" smtClean="0">
                <a:latin typeface="Courier New" pitchFamily="49" charset="0"/>
                <a:cs typeface="Courier New" pitchFamily="49" charset="0"/>
              </a:rPr>
              <a:t> </a:t>
            </a:r>
            <a:r>
              <a:rPr lang="en-US" sz="1000" dirty="0" err="1" smtClean="0">
                <a:latin typeface="Courier New" pitchFamily="49" charset="0"/>
                <a:cs typeface="Courier New" pitchFamily="49" charset="0"/>
              </a:rPr>
              <a:t>part_num</a:t>
            </a:r>
            <a:r>
              <a:rPr lang="en-US" sz="1000" dirty="0" smtClean="0">
                <a:latin typeface="Courier New" pitchFamily="49" charset="0"/>
                <a:cs typeface="Courier New" pitchFamily="49" charset="0"/>
              </a:rPr>
              <a:t>   </a:t>
            </a:r>
            <a:r>
              <a:rPr lang="en-US" sz="1000" b="1" dirty="0" err="1" smtClean="0">
                <a:solidFill>
                  <a:srgbClr val="0070C0"/>
                </a:solidFill>
                <a:latin typeface="Courier New" pitchFamily="49" charset="0"/>
                <a:cs typeface="Courier New" pitchFamily="49" charset="0"/>
              </a:rPr>
              <a:t>dbms_sql.number_table</a:t>
            </a:r>
            <a:r>
              <a:rPr lang="en-US" sz="1000" dirty="0" smtClean="0">
                <a:latin typeface="Courier New" pitchFamily="49" charset="0"/>
                <a:cs typeface="Courier New" pitchFamily="49" charset="0"/>
              </a:rPr>
              <a:t>,</a:t>
            </a:r>
            <a:br>
              <a:rPr lang="en-US" sz="1000" dirty="0" smtClean="0">
                <a:latin typeface="Courier New" pitchFamily="49" charset="0"/>
                <a:cs typeface="Courier New" pitchFamily="49" charset="0"/>
              </a:rPr>
            </a:br>
            <a:r>
              <a:rPr lang="en-US" sz="1000" dirty="0" smtClean="0">
                <a:latin typeface="Courier New" pitchFamily="49" charset="0"/>
                <a:cs typeface="Courier New" pitchFamily="49" charset="0"/>
              </a:rPr>
              <a:t> </a:t>
            </a:r>
            <a:r>
              <a:rPr lang="en-US" sz="1000" dirty="0" err="1" smtClean="0">
                <a:latin typeface="Courier New" pitchFamily="49" charset="0"/>
                <a:cs typeface="Courier New" pitchFamily="49" charset="0"/>
              </a:rPr>
              <a:t>part_name</a:t>
            </a:r>
            <a:r>
              <a:rPr lang="en-US" sz="1000" dirty="0" smtClean="0">
                <a:latin typeface="Courier New" pitchFamily="49" charset="0"/>
                <a:cs typeface="Courier New" pitchFamily="49" charset="0"/>
              </a:rPr>
              <a:t>  </a:t>
            </a:r>
            <a:r>
              <a:rPr lang="en-US" sz="1000" b="1" dirty="0" smtClean="0">
                <a:solidFill>
                  <a:srgbClr val="0070C0"/>
                </a:solidFill>
                <a:latin typeface="Courier New" pitchFamily="49" charset="0"/>
                <a:cs typeface="Courier New" pitchFamily="49" charset="0"/>
              </a:rPr>
              <a:t>dbms_sql.varchar2_table</a:t>
            </a:r>
            <a:r>
              <a:rPr lang="en-US" sz="1000" dirty="0" smtClean="0">
                <a:latin typeface="Courier New" pitchFamily="49" charset="0"/>
                <a:cs typeface="Courier New" pitchFamily="49" charset="0"/>
              </a:rPr>
              <a:t>);</a:t>
            </a:r>
            <a:br>
              <a:rPr lang="en-US" sz="1000" dirty="0" smtClean="0">
                <a:latin typeface="Courier New" pitchFamily="49" charset="0"/>
                <a:cs typeface="Courier New" pitchFamily="49" charset="0"/>
              </a:rPr>
            </a:br>
            <a:r>
              <a:rPr lang="en-US" sz="1000" dirty="0" smtClean="0">
                <a:latin typeface="Courier New" pitchFamily="49" charset="0"/>
                <a:cs typeface="Courier New" pitchFamily="49" charset="0"/>
              </a:rPr>
              <a:t> </a:t>
            </a:r>
            <a:br>
              <a:rPr lang="en-US" sz="1000" dirty="0" smtClean="0">
                <a:latin typeface="Courier New" pitchFamily="49" charset="0"/>
                <a:cs typeface="Courier New" pitchFamily="49" charset="0"/>
              </a:rPr>
            </a:br>
            <a:r>
              <a:rPr lang="en-US" sz="1000" dirty="0" smtClean="0">
                <a:latin typeface="Courier New" pitchFamily="49" charset="0"/>
                <a:cs typeface="Courier New" pitchFamily="49" charset="0"/>
              </a:rPr>
              <a:t> </a:t>
            </a:r>
            <a:r>
              <a:rPr lang="en-US" sz="1000" dirty="0" err="1" smtClean="0">
                <a:latin typeface="Courier New" pitchFamily="49" charset="0"/>
                <a:cs typeface="Courier New" pitchFamily="49" charset="0"/>
              </a:rPr>
              <a:t>p_rec</a:t>
            </a:r>
            <a:r>
              <a:rPr lang="en-US" sz="1000" dirty="0" smtClean="0">
                <a:latin typeface="Courier New" pitchFamily="49" charset="0"/>
                <a:cs typeface="Courier New" pitchFamily="49" charset="0"/>
              </a:rPr>
              <a:t> </a:t>
            </a:r>
            <a:r>
              <a:rPr lang="en-US" sz="1000" dirty="0" err="1" smtClean="0">
                <a:latin typeface="Courier New" pitchFamily="49" charset="0"/>
                <a:cs typeface="Courier New" pitchFamily="49" charset="0"/>
              </a:rPr>
              <a:t>parent_rec</a:t>
            </a:r>
            <a:r>
              <a:rPr lang="en-US" sz="1000" dirty="0" smtClean="0">
                <a:latin typeface="Courier New" pitchFamily="49" charset="0"/>
                <a:cs typeface="Courier New" pitchFamily="49" charset="0"/>
              </a:rPr>
              <a:t>;</a:t>
            </a:r>
            <a:br>
              <a:rPr lang="en-US" sz="1000" dirty="0" smtClean="0">
                <a:latin typeface="Courier New" pitchFamily="49" charset="0"/>
                <a:cs typeface="Courier New" pitchFamily="49" charset="0"/>
              </a:rPr>
            </a:br>
            <a:r>
              <a:rPr lang="en-US" sz="1000" dirty="0" smtClean="0">
                <a:latin typeface="Courier New" pitchFamily="49" charset="0"/>
                <a:cs typeface="Courier New" pitchFamily="49" charset="0"/>
              </a:rPr>
              <a:t> </a:t>
            </a:r>
            <a:br>
              <a:rPr lang="en-US" sz="1000" dirty="0" smtClean="0">
                <a:latin typeface="Courier New" pitchFamily="49" charset="0"/>
                <a:cs typeface="Courier New" pitchFamily="49" charset="0"/>
              </a:rPr>
            </a:br>
            <a:r>
              <a:rPr lang="en-US" sz="1000" dirty="0" smtClean="0">
                <a:latin typeface="Courier New" pitchFamily="49" charset="0"/>
                <a:cs typeface="Courier New" pitchFamily="49" charset="0"/>
              </a:rPr>
              <a:t> CURSOR c IS</a:t>
            </a:r>
            <a:br>
              <a:rPr lang="en-US" sz="1000" dirty="0" smtClean="0">
                <a:latin typeface="Courier New" pitchFamily="49" charset="0"/>
                <a:cs typeface="Courier New" pitchFamily="49" charset="0"/>
              </a:rPr>
            </a:br>
            <a:r>
              <a:rPr lang="en-US" sz="1000" dirty="0" smtClean="0">
                <a:latin typeface="Courier New" pitchFamily="49" charset="0"/>
                <a:cs typeface="Courier New" pitchFamily="49" charset="0"/>
              </a:rPr>
              <a:t> SELECT </a:t>
            </a:r>
            <a:r>
              <a:rPr lang="en-US" sz="1000" dirty="0" err="1" smtClean="0">
                <a:latin typeface="Courier New" pitchFamily="49" charset="0"/>
                <a:cs typeface="Courier New" pitchFamily="49" charset="0"/>
              </a:rPr>
              <a:t>part_num</a:t>
            </a:r>
            <a:r>
              <a:rPr lang="en-US" sz="1000" dirty="0" smtClean="0">
                <a:latin typeface="Courier New" pitchFamily="49" charset="0"/>
                <a:cs typeface="Courier New" pitchFamily="49" charset="0"/>
              </a:rPr>
              <a:t>, </a:t>
            </a:r>
            <a:r>
              <a:rPr lang="en-US" sz="1000" dirty="0" err="1" smtClean="0">
                <a:latin typeface="Courier New" pitchFamily="49" charset="0"/>
                <a:cs typeface="Courier New" pitchFamily="49" charset="0"/>
              </a:rPr>
              <a:t>part_name</a:t>
            </a:r>
            <a:r>
              <a:rPr lang="en-US" sz="1000" dirty="0" smtClean="0">
                <a:latin typeface="Courier New" pitchFamily="49" charset="0"/>
                <a:cs typeface="Courier New" pitchFamily="49" charset="0"/>
              </a:rPr>
              <a:t> FROM parent;</a:t>
            </a:r>
            <a:br>
              <a:rPr lang="en-US" sz="1000" dirty="0" smtClean="0">
                <a:latin typeface="Courier New" pitchFamily="49" charset="0"/>
                <a:cs typeface="Courier New" pitchFamily="49" charset="0"/>
              </a:rPr>
            </a:br>
            <a:r>
              <a:rPr lang="en-US" sz="1000" dirty="0" smtClean="0">
                <a:latin typeface="Courier New" pitchFamily="49" charset="0"/>
                <a:cs typeface="Courier New" pitchFamily="49" charset="0"/>
              </a:rPr>
              <a:t> </a:t>
            </a:r>
            <a:br>
              <a:rPr lang="en-US" sz="1000" dirty="0" smtClean="0">
                <a:latin typeface="Courier New" pitchFamily="49" charset="0"/>
                <a:cs typeface="Courier New" pitchFamily="49" charset="0"/>
              </a:rPr>
            </a:br>
            <a:r>
              <a:rPr lang="en-US" sz="1000" dirty="0" smtClean="0">
                <a:latin typeface="Courier New" pitchFamily="49" charset="0"/>
                <a:cs typeface="Courier New" pitchFamily="49" charset="0"/>
              </a:rPr>
              <a:t> </a:t>
            </a:r>
            <a:r>
              <a:rPr lang="en-US" sz="1000" dirty="0" err="1" smtClean="0">
                <a:latin typeface="Courier New" pitchFamily="49" charset="0"/>
                <a:cs typeface="Courier New" pitchFamily="49" charset="0"/>
              </a:rPr>
              <a:t>l_done</a:t>
            </a:r>
            <a:r>
              <a:rPr lang="en-US" sz="1000" dirty="0" smtClean="0">
                <a:latin typeface="Courier New" pitchFamily="49" charset="0"/>
                <a:cs typeface="Courier New" pitchFamily="49" charset="0"/>
              </a:rPr>
              <a:t> BOOLEAN;</a:t>
            </a:r>
            <a:br>
              <a:rPr lang="en-US" sz="1000" dirty="0" smtClean="0">
                <a:latin typeface="Courier New" pitchFamily="49" charset="0"/>
                <a:cs typeface="Courier New" pitchFamily="49" charset="0"/>
              </a:rPr>
            </a:br>
            <a:r>
              <a:rPr lang="en-US" sz="1000" dirty="0" smtClean="0">
                <a:latin typeface="Courier New" pitchFamily="49" charset="0"/>
                <a:cs typeface="Courier New" pitchFamily="49" charset="0"/>
              </a:rPr>
              <a:t>BEGIN</a:t>
            </a:r>
            <a:br>
              <a:rPr lang="en-US" sz="1000" dirty="0" smtClean="0">
                <a:latin typeface="Courier New" pitchFamily="49" charset="0"/>
                <a:cs typeface="Courier New" pitchFamily="49" charset="0"/>
              </a:rPr>
            </a:br>
            <a:r>
              <a:rPr lang="en-US" sz="1000" dirty="0" smtClean="0">
                <a:latin typeface="Courier New" pitchFamily="49" charset="0"/>
                <a:cs typeface="Courier New" pitchFamily="49" charset="0"/>
              </a:rPr>
              <a:t>  OPEN c;</a:t>
            </a:r>
            <a:br>
              <a:rPr lang="en-US" sz="1000" dirty="0" smtClean="0">
                <a:latin typeface="Courier New" pitchFamily="49" charset="0"/>
                <a:cs typeface="Courier New" pitchFamily="49" charset="0"/>
              </a:rPr>
            </a:br>
            <a:r>
              <a:rPr lang="en-US" sz="1000" dirty="0" smtClean="0">
                <a:latin typeface="Courier New" pitchFamily="49" charset="0"/>
                <a:cs typeface="Courier New" pitchFamily="49" charset="0"/>
              </a:rPr>
              <a:t>  LOOP</a:t>
            </a:r>
            <a:br>
              <a:rPr lang="en-US" sz="1000" dirty="0" smtClean="0">
                <a:latin typeface="Courier New" pitchFamily="49" charset="0"/>
                <a:cs typeface="Courier New" pitchFamily="49" charset="0"/>
              </a:rPr>
            </a:br>
            <a:r>
              <a:rPr lang="en-US" sz="1000" dirty="0" smtClean="0">
                <a:latin typeface="Courier New" pitchFamily="49" charset="0"/>
                <a:cs typeface="Courier New" pitchFamily="49" charset="0"/>
              </a:rPr>
              <a:t>    FETCH c BULK COLLECT INTO </a:t>
            </a:r>
            <a:r>
              <a:rPr lang="en-US" sz="1000" dirty="0" err="1" smtClean="0">
                <a:latin typeface="Courier New" pitchFamily="49" charset="0"/>
                <a:cs typeface="Courier New" pitchFamily="49" charset="0"/>
              </a:rPr>
              <a:t>p_rec.part_num</a:t>
            </a:r>
            <a:r>
              <a:rPr lang="en-US" sz="1000" dirty="0" smtClean="0">
                <a:latin typeface="Courier New" pitchFamily="49" charset="0"/>
                <a:cs typeface="Courier New" pitchFamily="49" charset="0"/>
              </a:rPr>
              <a:t>, </a:t>
            </a:r>
            <a:r>
              <a:rPr lang="en-US" sz="1000" dirty="0" err="1" smtClean="0">
                <a:latin typeface="Courier New" pitchFamily="49" charset="0"/>
                <a:cs typeface="Courier New" pitchFamily="49" charset="0"/>
              </a:rPr>
              <a:t>p_rec.part_name</a:t>
            </a:r>
            <a:r>
              <a:rPr lang="en-US" sz="1000" dirty="0" smtClean="0">
                <a:latin typeface="Courier New" pitchFamily="49" charset="0"/>
                <a:cs typeface="Courier New" pitchFamily="49" charset="0"/>
              </a:rPr>
              <a:t/>
            </a:r>
            <a:br>
              <a:rPr lang="en-US" sz="1000" dirty="0" smtClean="0">
                <a:latin typeface="Courier New" pitchFamily="49" charset="0"/>
                <a:cs typeface="Courier New" pitchFamily="49" charset="0"/>
              </a:rPr>
            </a:br>
            <a:r>
              <a:rPr lang="en-US" sz="1000" dirty="0" smtClean="0">
                <a:latin typeface="Courier New" pitchFamily="49" charset="0"/>
                <a:cs typeface="Courier New" pitchFamily="49" charset="0"/>
              </a:rPr>
              <a:t>    LIMIT 500;</a:t>
            </a:r>
            <a:br>
              <a:rPr lang="en-US" sz="1000" dirty="0" smtClean="0">
                <a:latin typeface="Courier New" pitchFamily="49" charset="0"/>
                <a:cs typeface="Courier New" pitchFamily="49" charset="0"/>
              </a:rPr>
            </a:br>
            <a:r>
              <a:rPr lang="en-US" sz="1000" dirty="0" smtClean="0">
                <a:latin typeface="Courier New" pitchFamily="49" charset="0"/>
                <a:cs typeface="Courier New" pitchFamily="49" charset="0"/>
              </a:rPr>
              <a:t>    </a:t>
            </a:r>
            <a:r>
              <a:rPr lang="en-US" sz="1000" dirty="0" err="1" smtClean="0">
                <a:latin typeface="Courier New" pitchFamily="49" charset="0"/>
                <a:cs typeface="Courier New" pitchFamily="49" charset="0"/>
              </a:rPr>
              <a:t>l_done</a:t>
            </a:r>
            <a:r>
              <a:rPr lang="en-US" sz="1000" dirty="0" smtClean="0">
                <a:latin typeface="Courier New" pitchFamily="49" charset="0"/>
                <a:cs typeface="Courier New" pitchFamily="49" charset="0"/>
              </a:rPr>
              <a:t> := </a:t>
            </a:r>
            <a:r>
              <a:rPr lang="en-US" sz="1000" dirty="0" err="1" smtClean="0">
                <a:latin typeface="Courier New" pitchFamily="49" charset="0"/>
                <a:cs typeface="Courier New" pitchFamily="49" charset="0"/>
              </a:rPr>
              <a:t>c%NOTFOUND</a:t>
            </a:r>
            <a:r>
              <a:rPr lang="en-US" sz="1000" dirty="0" smtClean="0">
                <a:latin typeface="Courier New" pitchFamily="49" charset="0"/>
                <a:cs typeface="Courier New" pitchFamily="49" charset="0"/>
              </a:rPr>
              <a:t>;</a:t>
            </a:r>
            <a:br>
              <a:rPr lang="en-US" sz="1000" dirty="0" smtClean="0">
                <a:latin typeface="Courier New" pitchFamily="49" charset="0"/>
                <a:cs typeface="Courier New" pitchFamily="49" charset="0"/>
              </a:rPr>
            </a:br>
            <a:r>
              <a:rPr lang="en-US" sz="1000" dirty="0" smtClean="0">
                <a:latin typeface="Courier New" pitchFamily="49" charset="0"/>
                <a:cs typeface="Courier New" pitchFamily="49" charset="0"/>
              </a:rPr>
              <a:t> </a:t>
            </a:r>
            <a:br>
              <a:rPr lang="en-US" sz="1000" dirty="0" smtClean="0">
                <a:latin typeface="Courier New" pitchFamily="49" charset="0"/>
                <a:cs typeface="Courier New" pitchFamily="49" charset="0"/>
              </a:rPr>
            </a:br>
            <a:r>
              <a:rPr lang="en-US" sz="1000" dirty="0" smtClean="0">
                <a:latin typeface="Courier New" pitchFamily="49" charset="0"/>
                <a:cs typeface="Courier New" pitchFamily="49" charset="0"/>
              </a:rPr>
              <a:t>    FOR </a:t>
            </a:r>
            <a:r>
              <a:rPr lang="en-US" sz="1000" dirty="0" err="1" smtClean="0">
                <a:latin typeface="Courier New" pitchFamily="49" charset="0"/>
                <a:cs typeface="Courier New" pitchFamily="49" charset="0"/>
              </a:rPr>
              <a:t>i</a:t>
            </a:r>
            <a:r>
              <a:rPr lang="en-US" sz="1000" dirty="0" smtClean="0">
                <a:latin typeface="Courier New" pitchFamily="49" charset="0"/>
                <a:cs typeface="Courier New" pitchFamily="49" charset="0"/>
              </a:rPr>
              <a:t> IN 1 .. </a:t>
            </a:r>
            <a:r>
              <a:rPr lang="en-US" sz="1000" dirty="0" err="1" smtClean="0">
                <a:latin typeface="Courier New" pitchFamily="49" charset="0"/>
                <a:cs typeface="Courier New" pitchFamily="49" charset="0"/>
              </a:rPr>
              <a:t>p_rec.part_num.COUNT</a:t>
            </a:r>
            <a:r>
              <a:rPr lang="en-US" sz="1000" dirty="0" smtClean="0">
                <a:latin typeface="Courier New" pitchFamily="49" charset="0"/>
                <a:cs typeface="Courier New" pitchFamily="49" charset="0"/>
              </a:rPr>
              <a:t> LOOP</a:t>
            </a:r>
            <a:br>
              <a:rPr lang="en-US" sz="1000" dirty="0" smtClean="0">
                <a:latin typeface="Courier New" pitchFamily="49" charset="0"/>
                <a:cs typeface="Courier New" pitchFamily="49" charset="0"/>
              </a:rPr>
            </a:br>
            <a:r>
              <a:rPr lang="en-US" sz="1000" dirty="0" smtClean="0">
                <a:latin typeface="Courier New" pitchFamily="49" charset="0"/>
                <a:cs typeface="Courier New" pitchFamily="49" charset="0"/>
              </a:rPr>
              <a:t>      </a:t>
            </a:r>
            <a:r>
              <a:rPr lang="en-US" sz="1000" dirty="0" err="1" smtClean="0">
                <a:latin typeface="Courier New" pitchFamily="49" charset="0"/>
                <a:cs typeface="Courier New" pitchFamily="49" charset="0"/>
              </a:rPr>
              <a:t>p_rec.part_num</a:t>
            </a:r>
            <a:r>
              <a:rPr lang="en-US" sz="1000" dirty="0" smtClean="0">
                <a:latin typeface="Courier New" pitchFamily="49" charset="0"/>
                <a:cs typeface="Courier New" pitchFamily="49" charset="0"/>
              </a:rPr>
              <a:t>(</a:t>
            </a:r>
            <a:r>
              <a:rPr lang="en-US" sz="1000" dirty="0" err="1" smtClean="0">
                <a:latin typeface="Courier New" pitchFamily="49" charset="0"/>
                <a:cs typeface="Courier New" pitchFamily="49" charset="0"/>
              </a:rPr>
              <a:t>i</a:t>
            </a:r>
            <a:r>
              <a:rPr lang="en-US" sz="1000" dirty="0" smtClean="0">
                <a:latin typeface="Courier New" pitchFamily="49" charset="0"/>
                <a:cs typeface="Courier New" pitchFamily="49" charset="0"/>
              </a:rPr>
              <a:t>) := </a:t>
            </a:r>
            <a:r>
              <a:rPr lang="en-US" sz="1000" dirty="0" err="1" smtClean="0">
                <a:latin typeface="Courier New" pitchFamily="49" charset="0"/>
                <a:cs typeface="Courier New" pitchFamily="49" charset="0"/>
              </a:rPr>
              <a:t>p_rec.part_num</a:t>
            </a:r>
            <a:r>
              <a:rPr lang="en-US" sz="1000" dirty="0" smtClean="0">
                <a:latin typeface="Courier New" pitchFamily="49" charset="0"/>
                <a:cs typeface="Courier New" pitchFamily="49" charset="0"/>
              </a:rPr>
              <a:t>(</a:t>
            </a:r>
            <a:r>
              <a:rPr lang="en-US" sz="1000" dirty="0" err="1" smtClean="0">
                <a:latin typeface="Courier New" pitchFamily="49" charset="0"/>
                <a:cs typeface="Courier New" pitchFamily="49" charset="0"/>
              </a:rPr>
              <a:t>i</a:t>
            </a:r>
            <a:r>
              <a:rPr lang="en-US" sz="1000" dirty="0" smtClean="0">
                <a:latin typeface="Courier New" pitchFamily="49" charset="0"/>
                <a:cs typeface="Courier New" pitchFamily="49" charset="0"/>
              </a:rPr>
              <a:t>) * 10;</a:t>
            </a:r>
            <a:br>
              <a:rPr lang="en-US" sz="1000" dirty="0" smtClean="0">
                <a:latin typeface="Courier New" pitchFamily="49" charset="0"/>
                <a:cs typeface="Courier New" pitchFamily="49" charset="0"/>
              </a:rPr>
            </a:br>
            <a:r>
              <a:rPr lang="en-US" sz="1000" dirty="0" smtClean="0">
                <a:latin typeface="Courier New" pitchFamily="49" charset="0"/>
                <a:cs typeface="Courier New" pitchFamily="49" charset="0"/>
              </a:rPr>
              <a:t>    END LOOP;</a:t>
            </a:r>
            <a:br>
              <a:rPr lang="en-US" sz="1000" dirty="0" smtClean="0">
                <a:latin typeface="Courier New" pitchFamily="49" charset="0"/>
                <a:cs typeface="Courier New" pitchFamily="49" charset="0"/>
              </a:rPr>
            </a:br>
            <a:r>
              <a:rPr lang="en-US" sz="1000" dirty="0" smtClean="0">
                <a:latin typeface="Courier New" pitchFamily="49" charset="0"/>
                <a:cs typeface="Courier New" pitchFamily="49" charset="0"/>
              </a:rPr>
              <a:t> </a:t>
            </a:r>
            <a:br>
              <a:rPr lang="en-US" sz="1000" dirty="0" smtClean="0">
                <a:latin typeface="Courier New" pitchFamily="49" charset="0"/>
                <a:cs typeface="Courier New" pitchFamily="49" charset="0"/>
              </a:rPr>
            </a:br>
            <a:r>
              <a:rPr lang="en-US" sz="1000" dirty="0" smtClean="0">
                <a:latin typeface="Courier New" pitchFamily="49" charset="0"/>
                <a:cs typeface="Courier New" pitchFamily="49" charset="0"/>
              </a:rPr>
              <a:t>    </a:t>
            </a:r>
            <a:r>
              <a:rPr lang="en-US" sz="1000" b="1" dirty="0" smtClean="0">
                <a:solidFill>
                  <a:srgbClr val="CC0066"/>
                </a:solidFill>
                <a:latin typeface="Courier New" pitchFamily="49" charset="0"/>
                <a:cs typeface="Courier New" pitchFamily="49" charset="0"/>
              </a:rPr>
              <a:t>FORALL</a:t>
            </a:r>
            <a:r>
              <a:rPr lang="en-US" sz="1000" dirty="0" smtClean="0">
                <a:latin typeface="Courier New" pitchFamily="49" charset="0"/>
                <a:cs typeface="Courier New" pitchFamily="49" charset="0"/>
              </a:rPr>
              <a:t> </a:t>
            </a:r>
            <a:r>
              <a:rPr lang="en-US" sz="1000" dirty="0" err="1" smtClean="0">
                <a:latin typeface="Courier New" pitchFamily="49" charset="0"/>
                <a:cs typeface="Courier New" pitchFamily="49" charset="0"/>
              </a:rPr>
              <a:t>i</a:t>
            </a:r>
            <a:r>
              <a:rPr lang="en-US" sz="1000" dirty="0" smtClean="0">
                <a:latin typeface="Courier New" pitchFamily="49" charset="0"/>
                <a:cs typeface="Courier New" pitchFamily="49" charset="0"/>
              </a:rPr>
              <a:t> </a:t>
            </a:r>
            <a:r>
              <a:rPr lang="en-US" sz="1000" b="1" dirty="0" smtClean="0">
                <a:solidFill>
                  <a:srgbClr val="CC0066"/>
                </a:solidFill>
                <a:latin typeface="Courier New" pitchFamily="49" charset="0"/>
                <a:cs typeface="Courier New" pitchFamily="49" charset="0"/>
              </a:rPr>
              <a:t>IN</a:t>
            </a:r>
            <a:r>
              <a:rPr lang="en-US" sz="1000" dirty="0" smtClean="0">
                <a:latin typeface="Courier New" pitchFamily="49" charset="0"/>
                <a:cs typeface="Courier New" pitchFamily="49" charset="0"/>
              </a:rPr>
              <a:t> 1 .. </a:t>
            </a:r>
            <a:r>
              <a:rPr lang="en-US" sz="1000" dirty="0" err="1" smtClean="0">
                <a:latin typeface="Courier New" pitchFamily="49" charset="0"/>
                <a:cs typeface="Courier New" pitchFamily="49" charset="0"/>
              </a:rPr>
              <a:t>p_rec.part_num.COUNT</a:t>
            </a:r>
            <a:r>
              <a:rPr lang="en-US" sz="1000" dirty="0" smtClean="0">
                <a:latin typeface="Courier New" pitchFamily="49" charset="0"/>
                <a:cs typeface="Courier New" pitchFamily="49" charset="0"/>
              </a:rPr>
              <a:t/>
            </a:r>
            <a:br>
              <a:rPr lang="en-US" sz="1000" dirty="0" smtClean="0">
                <a:latin typeface="Courier New" pitchFamily="49" charset="0"/>
                <a:cs typeface="Courier New" pitchFamily="49" charset="0"/>
              </a:rPr>
            </a:br>
            <a:r>
              <a:rPr lang="en-US" sz="1000" dirty="0" smtClean="0">
                <a:latin typeface="Courier New" pitchFamily="49" charset="0"/>
                <a:cs typeface="Courier New" pitchFamily="49" charset="0"/>
              </a:rPr>
              <a:t>    </a:t>
            </a:r>
            <a:r>
              <a:rPr lang="en-US" sz="1000" b="1" dirty="0" smtClean="0">
                <a:solidFill>
                  <a:srgbClr val="CC0066"/>
                </a:solidFill>
                <a:latin typeface="Courier New" pitchFamily="49" charset="0"/>
                <a:cs typeface="Courier New" pitchFamily="49" charset="0"/>
              </a:rPr>
              <a:t>INSERT INTO</a:t>
            </a:r>
            <a:r>
              <a:rPr lang="en-US" sz="1000" dirty="0" smtClean="0">
                <a:latin typeface="Courier New" pitchFamily="49" charset="0"/>
                <a:cs typeface="Courier New" pitchFamily="49" charset="0"/>
              </a:rPr>
              <a:t> child</a:t>
            </a:r>
            <a:br>
              <a:rPr lang="en-US" sz="1000" dirty="0" smtClean="0">
                <a:latin typeface="Courier New" pitchFamily="49" charset="0"/>
                <a:cs typeface="Courier New" pitchFamily="49" charset="0"/>
              </a:rPr>
            </a:br>
            <a:r>
              <a:rPr lang="en-US" sz="1000" dirty="0" smtClean="0">
                <a:latin typeface="Courier New" pitchFamily="49" charset="0"/>
                <a:cs typeface="Courier New" pitchFamily="49" charset="0"/>
              </a:rPr>
              <a:t>    (</a:t>
            </a:r>
            <a:r>
              <a:rPr lang="en-US" sz="1000" dirty="0" err="1" smtClean="0">
                <a:latin typeface="Courier New" pitchFamily="49" charset="0"/>
                <a:cs typeface="Courier New" pitchFamily="49" charset="0"/>
              </a:rPr>
              <a:t>part_num</a:t>
            </a:r>
            <a:r>
              <a:rPr lang="en-US" sz="1000" dirty="0" smtClean="0">
                <a:latin typeface="Courier New" pitchFamily="49" charset="0"/>
                <a:cs typeface="Courier New" pitchFamily="49" charset="0"/>
              </a:rPr>
              <a:t>, </a:t>
            </a:r>
            <a:r>
              <a:rPr lang="en-US" sz="1000" dirty="0" err="1" smtClean="0">
                <a:latin typeface="Courier New" pitchFamily="49" charset="0"/>
                <a:cs typeface="Courier New" pitchFamily="49" charset="0"/>
              </a:rPr>
              <a:t>part_name</a:t>
            </a:r>
            <a:r>
              <a:rPr lang="en-US" sz="1000" dirty="0" smtClean="0">
                <a:latin typeface="Courier New" pitchFamily="49" charset="0"/>
                <a:cs typeface="Courier New" pitchFamily="49" charset="0"/>
              </a:rPr>
              <a:t>)</a:t>
            </a:r>
            <a:br>
              <a:rPr lang="en-US" sz="1000" dirty="0" smtClean="0">
                <a:latin typeface="Courier New" pitchFamily="49" charset="0"/>
                <a:cs typeface="Courier New" pitchFamily="49" charset="0"/>
              </a:rPr>
            </a:br>
            <a:r>
              <a:rPr lang="en-US" sz="1000" dirty="0" smtClean="0">
                <a:latin typeface="Courier New" pitchFamily="49" charset="0"/>
                <a:cs typeface="Courier New" pitchFamily="49" charset="0"/>
              </a:rPr>
              <a:t>    </a:t>
            </a:r>
            <a:r>
              <a:rPr lang="en-US" sz="1000" b="1" dirty="0" smtClean="0">
                <a:solidFill>
                  <a:srgbClr val="CC0066"/>
                </a:solidFill>
                <a:latin typeface="Courier New" pitchFamily="49" charset="0"/>
                <a:cs typeface="Courier New" pitchFamily="49" charset="0"/>
              </a:rPr>
              <a:t>VALUES</a:t>
            </a:r>
            <a:r>
              <a:rPr lang="en-US" sz="1000" dirty="0" smtClean="0">
                <a:latin typeface="Courier New" pitchFamily="49" charset="0"/>
                <a:cs typeface="Courier New" pitchFamily="49" charset="0"/>
              </a:rPr>
              <a:t/>
            </a:r>
            <a:br>
              <a:rPr lang="en-US" sz="1000" dirty="0" smtClean="0">
                <a:latin typeface="Courier New" pitchFamily="49" charset="0"/>
                <a:cs typeface="Courier New" pitchFamily="49" charset="0"/>
              </a:rPr>
            </a:br>
            <a:r>
              <a:rPr lang="en-US" sz="1000" dirty="0" smtClean="0">
                <a:latin typeface="Courier New" pitchFamily="49" charset="0"/>
                <a:cs typeface="Courier New" pitchFamily="49" charset="0"/>
              </a:rPr>
              <a:t>    (</a:t>
            </a:r>
            <a:r>
              <a:rPr lang="en-US" sz="1000" dirty="0" err="1" smtClean="0">
                <a:latin typeface="Courier New" pitchFamily="49" charset="0"/>
                <a:cs typeface="Courier New" pitchFamily="49" charset="0"/>
              </a:rPr>
              <a:t>p_rec.part_num</a:t>
            </a:r>
            <a:r>
              <a:rPr lang="en-US" sz="1000" dirty="0" smtClean="0">
                <a:latin typeface="Courier New" pitchFamily="49" charset="0"/>
                <a:cs typeface="Courier New" pitchFamily="49" charset="0"/>
              </a:rPr>
              <a:t>(</a:t>
            </a:r>
            <a:r>
              <a:rPr lang="en-US" sz="1000" dirty="0" err="1" smtClean="0">
                <a:latin typeface="Courier New" pitchFamily="49" charset="0"/>
                <a:cs typeface="Courier New" pitchFamily="49" charset="0"/>
              </a:rPr>
              <a:t>i</a:t>
            </a:r>
            <a:r>
              <a:rPr lang="en-US" sz="1000" dirty="0" smtClean="0">
                <a:latin typeface="Courier New" pitchFamily="49" charset="0"/>
                <a:cs typeface="Courier New" pitchFamily="49" charset="0"/>
              </a:rPr>
              <a:t>), </a:t>
            </a:r>
            <a:r>
              <a:rPr lang="en-US" sz="1000" dirty="0" err="1" smtClean="0">
                <a:latin typeface="Courier New" pitchFamily="49" charset="0"/>
                <a:cs typeface="Courier New" pitchFamily="49" charset="0"/>
              </a:rPr>
              <a:t>p_rec.part_name</a:t>
            </a:r>
            <a:r>
              <a:rPr lang="en-US" sz="1000" dirty="0" smtClean="0">
                <a:latin typeface="Courier New" pitchFamily="49" charset="0"/>
                <a:cs typeface="Courier New" pitchFamily="49" charset="0"/>
              </a:rPr>
              <a:t>(</a:t>
            </a:r>
            <a:r>
              <a:rPr lang="en-US" sz="1000" dirty="0" err="1" smtClean="0">
                <a:latin typeface="Courier New" pitchFamily="49" charset="0"/>
                <a:cs typeface="Courier New" pitchFamily="49" charset="0"/>
              </a:rPr>
              <a:t>i</a:t>
            </a:r>
            <a:r>
              <a:rPr lang="en-US" sz="1000" dirty="0" smtClean="0">
                <a:latin typeface="Courier New" pitchFamily="49" charset="0"/>
                <a:cs typeface="Courier New" pitchFamily="49" charset="0"/>
              </a:rPr>
              <a:t>));</a:t>
            </a:r>
            <a:br>
              <a:rPr lang="en-US" sz="1000" dirty="0" smtClean="0">
                <a:latin typeface="Courier New" pitchFamily="49" charset="0"/>
                <a:cs typeface="Courier New" pitchFamily="49" charset="0"/>
              </a:rPr>
            </a:br>
            <a:r>
              <a:rPr lang="en-US" sz="1000" dirty="0" smtClean="0">
                <a:latin typeface="Courier New" pitchFamily="49" charset="0"/>
                <a:cs typeface="Courier New" pitchFamily="49" charset="0"/>
              </a:rPr>
              <a:t> </a:t>
            </a:r>
            <a:br>
              <a:rPr lang="en-US" sz="1000" dirty="0" smtClean="0">
                <a:latin typeface="Courier New" pitchFamily="49" charset="0"/>
                <a:cs typeface="Courier New" pitchFamily="49" charset="0"/>
              </a:rPr>
            </a:br>
            <a:r>
              <a:rPr lang="en-US" sz="1000" dirty="0" smtClean="0">
                <a:latin typeface="Courier New" pitchFamily="49" charset="0"/>
                <a:cs typeface="Courier New" pitchFamily="49" charset="0"/>
              </a:rPr>
              <a:t>    EXIT WHEN (</a:t>
            </a:r>
            <a:r>
              <a:rPr lang="en-US" sz="1000" dirty="0" err="1" smtClean="0">
                <a:latin typeface="Courier New" pitchFamily="49" charset="0"/>
                <a:cs typeface="Courier New" pitchFamily="49" charset="0"/>
              </a:rPr>
              <a:t>l_done</a:t>
            </a:r>
            <a:r>
              <a:rPr lang="en-US" sz="1000" dirty="0" smtClean="0">
                <a:latin typeface="Courier New" pitchFamily="49" charset="0"/>
                <a:cs typeface="Courier New" pitchFamily="49" charset="0"/>
              </a:rPr>
              <a:t>);</a:t>
            </a:r>
            <a:br>
              <a:rPr lang="en-US" sz="1000" dirty="0" smtClean="0">
                <a:latin typeface="Courier New" pitchFamily="49" charset="0"/>
                <a:cs typeface="Courier New" pitchFamily="49" charset="0"/>
              </a:rPr>
            </a:br>
            <a:r>
              <a:rPr lang="en-US" sz="1000" dirty="0" smtClean="0">
                <a:latin typeface="Courier New" pitchFamily="49" charset="0"/>
                <a:cs typeface="Courier New" pitchFamily="49" charset="0"/>
              </a:rPr>
              <a:t>  END LOOP;</a:t>
            </a:r>
            <a:br>
              <a:rPr lang="en-US" sz="1000" dirty="0" smtClean="0">
                <a:latin typeface="Courier New" pitchFamily="49" charset="0"/>
                <a:cs typeface="Courier New" pitchFamily="49" charset="0"/>
              </a:rPr>
            </a:br>
            <a:r>
              <a:rPr lang="en-US" sz="1000" dirty="0" smtClean="0">
                <a:latin typeface="Courier New" pitchFamily="49" charset="0"/>
                <a:cs typeface="Courier New" pitchFamily="49" charset="0"/>
              </a:rPr>
              <a:t>  COMMIT;</a:t>
            </a:r>
            <a:br>
              <a:rPr lang="en-US" sz="1000" dirty="0" smtClean="0">
                <a:latin typeface="Courier New" pitchFamily="49" charset="0"/>
                <a:cs typeface="Courier New" pitchFamily="49" charset="0"/>
              </a:rPr>
            </a:br>
            <a:r>
              <a:rPr lang="en-US" sz="1000" dirty="0" smtClean="0">
                <a:latin typeface="Courier New" pitchFamily="49" charset="0"/>
                <a:cs typeface="Courier New" pitchFamily="49" charset="0"/>
              </a:rPr>
              <a:t>  CLOSE c;</a:t>
            </a:r>
            <a:br>
              <a:rPr lang="en-US" sz="1000" dirty="0" smtClean="0">
                <a:latin typeface="Courier New" pitchFamily="49" charset="0"/>
                <a:cs typeface="Courier New" pitchFamily="49" charset="0"/>
              </a:rPr>
            </a:br>
            <a:r>
              <a:rPr lang="en-US" sz="1000" dirty="0" smtClean="0">
                <a:latin typeface="Courier New" pitchFamily="49" charset="0"/>
                <a:cs typeface="Courier New" pitchFamily="49" charset="0"/>
              </a:rPr>
              <a:t>END </a:t>
            </a:r>
            <a:r>
              <a:rPr lang="en-US" sz="1000" dirty="0" err="1" smtClean="0">
                <a:latin typeface="Courier New" pitchFamily="49" charset="0"/>
                <a:cs typeface="Courier New" pitchFamily="49" charset="0"/>
              </a:rPr>
              <a:t>fast_way</a:t>
            </a:r>
            <a:r>
              <a:rPr lang="en-US" sz="1000" dirty="0" smtClean="0">
                <a:latin typeface="Courier New" pitchFamily="49" charset="0"/>
                <a:cs typeface="Courier New" pitchFamily="49" charset="0"/>
              </a:rPr>
              <a:t>;</a:t>
            </a:r>
            <a:br>
              <a:rPr lang="en-US" sz="1000" dirty="0" smtClean="0">
                <a:latin typeface="Courier New" pitchFamily="49" charset="0"/>
                <a:cs typeface="Courier New" pitchFamily="49" charset="0"/>
              </a:rPr>
            </a:br>
            <a:r>
              <a:rPr lang="en-US" sz="1000" dirty="0" smtClean="0">
                <a:latin typeface="Courier New" pitchFamily="49" charset="0"/>
                <a:cs typeface="Courier New" pitchFamily="49" charset="0"/>
              </a:rPr>
              <a:t>/</a:t>
            </a:r>
            <a:endParaRPr lang="en-US" sz="1000" dirty="0">
              <a:latin typeface="Courier New" pitchFamily="49" charset="0"/>
              <a:cs typeface="Courier New" pitchFamily="49" charset="0"/>
            </a:endParaRPr>
          </a:p>
        </p:txBody>
      </p:sp>
    </p:spTree>
    <p:extLst>
      <p:ext uri="{BB962C8B-B14F-4D97-AF65-F5344CB8AC3E}">
        <p14:creationId xmlns:p14="http://schemas.microsoft.com/office/powerpoint/2010/main" xmlns="" val="297461522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smtClean="0"/>
              <a:t>FORALL MERGE Insert</a:t>
            </a:r>
          </a:p>
        </p:txBody>
      </p:sp>
      <p:sp>
        <p:nvSpPr>
          <p:cNvPr id="5" name="Text Placeholder 4"/>
          <p:cNvSpPr>
            <a:spLocks noGrp="1"/>
          </p:cNvSpPr>
          <p:nvPr>
            <p:ph type="body" sz="quarter" idx="11"/>
          </p:nvPr>
        </p:nvSpPr>
        <p:spPr>
          <a:xfrm>
            <a:off x="457200" y="762000"/>
            <a:ext cx="8229600" cy="838200"/>
          </a:xfrm>
        </p:spPr>
        <p:txBody>
          <a:bodyPr/>
          <a:lstStyle/>
          <a:p>
            <a:r>
              <a:rPr lang="en-US" dirty="0" smtClean="0"/>
              <a:t>Use this syntax to perform MERGE statements using array data</a:t>
            </a:r>
          </a:p>
        </p:txBody>
      </p:sp>
      <p:sp>
        <p:nvSpPr>
          <p:cNvPr id="6" name="TextBox 5"/>
          <p:cNvSpPr txBox="1"/>
          <p:nvPr/>
        </p:nvSpPr>
        <p:spPr>
          <a:xfrm>
            <a:off x="1550980" y="1676400"/>
            <a:ext cx="6042039" cy="4524315"/>
          </a:xfrm>
          <a:prstGeom prst="rect">
            <a:avLst/>
          </a:prstGeom>
          <a:solidFill>
            <a:schemeClr val="bg1">
              <a:lumMod val="95000"/>
            </a:schemeClr>
          </a:solidFill>
          <a:ln>
            <a:solidFill>
              <a:schemeClr val="tx1"/>
            </a:solidFill>
          </a:ln>
        </p:spPr>
        <p:txBody>
          <a:bodyPr wrap="none" rtlCol="0">
            <a:spAutoFit/>
          </a:bodyPr>
          <a:lstStyle/>
          <a:p>
            <a:r>
              <a:rPr lang="en-US" sz="1200" dirty="0" smtClean="0">
                <a:latin typeface="Courier New" pitchFamily="49" charset="0"/>
                <a:cs typeface="Courier New" pitchFamily="49" charset="0"/>
              </a:rPr>
              <a:t>CREATE OR REPLACE PROCEDURE </a:t>
            </a:r>
            <a:r>
              <a:rPr lang="en-US" sz="1200" dirty="0" err="1" smtClean="0">
                <a:latin typeface="Courier New" pitchFamily="49" charset="0"/>
                <a:cs typeface="Courier New" pitchFamily="49" charset="0"/>
              </a:rPr>
              <a:t>forall_merge</a:t>
            </a:r>
            <a:r>
              <a:rPr lang="en-US" sz="1200" dirty="0" smtClean="0">
                <a:latin typeface="Courier New" pitchFamily="49" charset="0"/>
                <a:cs typeface="Courier New" pitchFamily="49" charset="0"/>
              </a:rPr>
              <a:t> AUTHID CURRENT_USER IS</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 TYPE </a:t>
            </a:r>
            <a:r>
              <a:rPr lang="en-US" sz="1200" dirty="0" err="1" smtClean="0">
                <a:latin typeface="Courier New" pitchFamily="49" charset="0"/>
                <a:cs typeface="Courier New" pitchFamily="49" charset="0"/>
              </a:rPr>
              <a:t>ridVal</a:t>
            </a:r>
            <a:r>
              <a:rPr lang="en-US" sz="1200" dirty="0" smtClean="0">
                <a:latin typeface="Courier New" pitchFamily="49" charset="0"/>
                <a:cs typeface="Courier New" pitchFamily="49" charset="0"/>
              </a:rPr>
              <a:t> IS TABLE OF </a:t>
            </a:r>
            <a:r>
              <a:rPr lang="en-US" sz="1200" dirty="0" err="1" smtClean="0">
                <a:latin typeface="Courier New" pitchFamily="49" charset="0"/>
                <a:cs typeface="Courier New" pitchFamily="49" charset="0"/>
              </a:rPr>
              <a:t>forall_tgt.rid%TYPE</a:t>
            </a:r>
            <a:r>
              <a:rPr lang="en-US" sz="1200" dirty="0" smtClean="0">
                <a:latin typeface="Courier New" pitchFamily="49" charset="0"/>
                <a:cs typeface="Courier New" pitchFamily="49" charset="0"/>
              </a:rPr>
              <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 INDEX BY BINARY_INTEGER;</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 </a:t>
            </a:r>
            <a:r>
              <a:rPr lang="en-US" sz="1200" dirty="0" err="1" smtClean="0">
                <a:latin typeface="Courier New" pitchFamily="49" charset="0"/>
                <a:cs typeface="Courier New" pitchFamily="49" charset="0"/>
              </a:rPr>
              <a:t>l_data</a:t>
            </a:r>
            <a:r>
              <a:rPr lang="en-US" sz="1200" dirty="0" smtClean="0">
                <a:latin typeface="Courier New" pitchFamily="49" charset="0"/>
                <a:cs typeface="Courier New" pitchFamily="49" charset="0"/>
              </a:rPr>
              <a:t> </a:t>
            </a:r>
            <a:r>
              <a:rPr lang="en-US" sz="1200" dirty="0" err="1" smtClean="0">
                <a:latin typeface="Courier New" pitchFamily="49" charset="0"/>
                <a:cs typeface="Courier New" pitchFamily="49" charset="0"/>
              </a:rPr>
              <a:t>ridVal</a:t>
            </a:r>
            <a:r>
              <a:rPr lang="en-US" sz="1200" dirty="0" smtClean="0">
                <a:latin typeface="Courier New" pitchFamily="49" charset="0"/>
                <a:cs typeface="Courier New" pitchFamily="49" charset="0"/>
              </a:rPr>
              <a:t>;</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BEGIN</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  SELECT rid BULK COLLECT INTO </a:t>
            </a:r>
            <a:r>
              <a:rPr lang="en-US" sz="1200" dirty="0" err="1" smtClean="0">
                <a:latin typeface="Courier New" pitchFamily="49" charset="0"/>
                <a:cs typeface="Courier New" pitchFamily="49" charset="0"/>
              </a:rPr>
              <a:t>l_data</a:t>
            </a:r>
            <a:r>
              <a:rPr lang="en-US" sz="1200" dirty="0" smtClean="0">
                <a:latin typeface="Courier New" pitchFamily="49" charset="0"/>
                <a:cs typeface="Courier New" pitchFamily="49" charset="0"/>
              </a:rPr>
              <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  FROM </a:t>
            </a:r>
            <a:r>
              <a:rPr lang="en-US" sz="1200" dirty="0" err="1" smtClean="0">
                <a:latin typeface="Courier New" pitchFamily="49" charset="0"/>
                <a:cs typeface="Courier New" pitchFamily="49" charset="0"/>
              </a:rPr>
              <a:t>forall_src</a:t>
            </a:r>
            <a:r>
              <a:rPr lang="en-US" sz="1200" dirty="0" smtClean="0">
                <a:latin typeface="Courier New" pitchFamily="49" charset="0"/>
                <a:cs typeface="Courier New" pitchFamily="49" charset="0"/>
              </a:rPr>
              <a:t>;</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 </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  </a:t>
            </a:r>
            <a:r>
              <a:rPr lang="en-US" sz="1200" b="1" dirty="0" smtClean="0">
                <a:solidFill>
                  <a:srgbClr val="CC0066"/>
                </a:solidFill>
                <a:latin typeface="Courier New" pitchFamily="49" charset="0"/>
                <a:cs typeface="Courier New" pitchFamily="49" charset="0"/>
              </a:rPr>
              <a:t>FORALL</a:t>
            </a:r>
            <a:r>
              <a:rPr lang="en-US" sz="1200" dirty="0" smtClean="0">
                <a:latin typeface="Courier New" pitchFamily="49" charset="0"/>
                <a:cs typeface="Courier New" pitchFamily="49" charset="0"/>
              </a:rPr>
              <a:t> </a:t>
            </a:r>
            <a:r>
              <a:rPr lang="en-US" sz="1200" dirty="0" err="1" smtClean="0">
                <a:latin typeface="Courier New" pitchFamily="49" charset="0"/>
                <a:cs typeface="Courier New" pitchFamily="49" charset="0"/>
              </a:rPr>
              <a:t>i</a:t>
            </a:r>
            <a:r>
              <a:rPr lang="en-US" sz="1200" dirty="0" smtClean="0">
                <a:latin typeface="Courier New" pitchFamily="49" charset="0"/>
                <a:cs typeface="Courier New" pitchFamily="49" charset="0"/>
              </a:rPr>
              <a:t> IN </a:t>
            </a:r>
            <a:r>
              <a:rPr lang="en-US" sz="1200" dirty="0" err="1" smtClean="0">
                <a:latin typeface="Courier New" pitchFamily="49" charset="0"/>
                <a:cs typeface="Courier New" pitchFamily="49" charset="0"/>
              </a:rPr>
              <a:t>l_data.FIRST</a:t>
            </a:r>
            <a:r>
              <a:rPr lang="en-US" sz="1200" dirty="0" smtClean="0">
                <a:latin typeface="Courier New" pitchFamily="49" charset="0"/>
                <a:cs typeface="Courier New" pitchFamily="49" charset="0"/>
              </a:rPr>
              <a:t> .. </a:t>
            </a:r>
            <a:r>
              <a:rPr lang="en-US" sz="1200" dirty="0" err="1" smtClean="0">
                <a:latin typeface="Courier New" pitchFamily="49" charset="0"/>
                <a:cs typeface="Courier New" pitchFamily="49" charset="0"/>
              </a:rPr>
              <a:t>l_data.LAST</a:t>
            </a:r>
            <a:r>
              <a:rPr lang="en-US" sz="1200" dirty="0" smtClean="0">
                <a:latin typeface="Courier New" pitchFamily="49" charset="0"/>
                <a:cs typeface="Courier New" pitchFamily="49" charset="0"/>
              </a:rPr>
              <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  </a:t>
            </a:r>
            <a:r>
              <a:rPr lang="en-US" sz="1200" b="1" dirty="0" smtClean="0">
                <a:solidFill>
                  <a:srgbClr val="CC0066"/>
                </a:solidFill>
                <a:latin typeface="Courier New" pitchFamily="49" charset="0"/>
                <a:cs typeface="Courier New" pitchFamily="49" charset="0"/>
              </a:rPr>
              <a:t>MERGE INTO</a:t>
            </a:r>
            <a:r>
              <a:rPr lang="en-US" sz="1200" dirty="0" smtClean="0">
                <a:latin typeface="Courier New" pitchFamily="49" charset="0"/>
                <a:cs typeface="Courier New" pitchFamily="49" charset="0"/>
              </a:rPr>
              <a:t> </a:t>
            </a:r>
            <a:r>
              <a:rPr lang="en-US" sz="1200" dirty="0" err="1" smtClean="0">
                <a:latin typeface="Courier New" pitchFamily="49" charset="0"/>
                <a:cs typeface="Courier New" pitchFamily="49" charset="0"/>
              </a:rPr>
              <a:t>forall_tgt</a:t>
            </a:r>
            <a:r>
              <a:rPr lang="en-US" sz="1200" dirty="0" smtClean="0">
                <a:latin typeface="Courier New" pitchFamily="49" charset="0"/>
                <a:cs typeface="Courier New" pitchFamily="49" charset="0"/>
              </a:rPr>
              <a:t> ft</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  </a:t>
            </a:r>
            <a:r>
              <a:rPr lang="en-US" sz="1200" b="1" dirty="0" smtClean="0">
                <a:solidFill>
                  <a:srgbClr val="0070C0"/>
                </a:solidFill>
                <a:latin typeface="Courier New" pitchFamily="49" charset="0"/>
                <a:cs typeface="Courier New" pitchFamily="49" charset="0"/>
              </a:rPr>
              <a:t>USING</a:t>
            </a:r>
            <a:r>
              <a:rPr lang="en-US" sz="1200" dirty="0" smtClean="0">
                <a:latin typeface="Courier New" pitchFamily="49" charset="0"/>
                <a:cs typeface="Courier New" pitchFamily="49" charset="0"/>
              </a:rPr>
              <a:t> (</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    SELECT rid</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    FROM </a:t>
            </a:r>
            <a:r>
              <a:rPr lang="en-US" sz="1200" dirty="0" err="1" smtClean="0">
                <a:latin typeface="Courier New" pitchFamily="49" charset="0"/>
                <a:cs typeface="Courier New" pitchFamily="49" charset="0"/>
              </a:rPr>
              <a:t>forall_src</a:t>
            </a:r>
            <a:r>
              <a:rPr lang="en-US" sz="1200" dirty="0" smtClean="0">
                <a:latin typeface="Courier New" pitchFamily="49" charset="0"/>
                <a:cs typeface="Courier New" pitchFamily="49" charset="0"/>
              </a:rPr>
              <a:t> </a:t>
            </a:r>
            <a:r>
              <a:rPr lang="en-US" sz="1200" dirty="0" err="1" smtClean="0">
                <a:latin typeface="Courier New" pitchFamily="49" charset="0"/>
                <a:cs typeface="Courier New" pitchFamily="49" charset="0"/>
              </a:rPr>
              <a:t>fs</a:t>
            </a:r>
            <a:r>
              <a:rPr lang="en-US" sz="1200" dirty="0" smtClean="0">
                <a:latin typeface="Courier New" pitchFamily="49" charset="0"/>
                <a:cs typeface="Courier New" pitchFamily="49" charset="0"/>
              </a:rPr>
              <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    WHERE fs.rid = </a:t>
            </a:r>
            <a:r>
              <a:rPr lang="en-US" sz="1200" dirty="0" err="1" smtClean="0">
                <a:latin typeface="Courier New" pitchFamily="49" charset="0"/>
                <a:cs typeface="Courier New" pitchFamily="49" charset="0"/>
              </a:rPr>
              <a:t>l_data</a:t>
            </a:r>
            <a:r>
              <a:rPr lang="en-US" sz="1200" dirty="0" smtClean="0">
                <a:latin typeface="Courier New" pitchFamily="49" charset="0"/>
                <a:cs typeface="Courier New" pitchFamily="49" charset="0"/>
              </a:rPr>
              <a:t>(</a:t>
            </a:r>
            <a:r>
              <a:rPr lang="en-US" sz="1200" dirty="0" err="1" smtClean="0">
                <a:latin typeface="Courier New" pitchFamily="49" charset="0"/>
                <a:cs typeface="Courier New" pitchFamily="49" charset="0"/>
              </a:rPr>
              <a:t>i</a:t>
            </a:r>
            <a:r>
              <a:rPr lang="en-US" sz="1200" dirty="0" smtClean="0">
                <a:latin typeface="Courier New" pitchFamily="49" charset="0"/>
                <a:cs typeface="Courier New" pitchFamily="49" charset="0"/>
              </a:rPr>
              <a:t>)) al</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  </a:t>
            </a:r>
            <a:r>
              <a:rPr lang="en-US" sz="1200" b="1" dirty="0" smtClean="0">
                <a:solidFill>
                  <a:srgbClr val="0070C0"/>
                </a:solidFill>
                <a:latin typeface="Courier New" pitchFamily="49" charset="0"/>
                <a:cs typeface="Courier New" pitchFamily="49" charset="0"/>
              </a:rPr>
              <a:t>ON</a:t>
            </a:r>
            <a:r>
              <a:rPr lang="en-US" sz="1200" dirty="0" smtClean="0">
                <a:latin typeface="Courier New" pitchFamily="49" charset="0"/>
                <a:cs typeface="Courier New" pitchFamily="49" charset="0"/>
              </a:rPr>
              <a:t> (al.rid = ft.rid)</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  </a:t>
            </a:r>
            <a:r>
              <a:rPr lang="en-US" sz="1200" b="1" dirty="0" smtClean="0">
                <a:solidFill>
                  <a:srgbClr val="0070C0"/>
                </a:solidFill>
                <a:latin typeface="Courier New" pitchFamily="49" charset="0"/>
                <a:cs typeface="Courier New" pitchFamily="49" charset="0"/>
              </a:rPr>
              <a:t>WHEN MATCHED THEN</a:t>
            </a:r>
            <a:r>
              <a:rPr lang="en-US" sz="1200" dirty="0" smtClean="0">
                <a:latin typeface="Courier New" pitchFamily="49" charset="0"/>
                <a:cs typeface="Courier New" pitchFamily="49" charset="0"/>
              </a:rPr>
              <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    UPDATE SET </a:t>
            </a:r>
            <a:r>
              <a:rPr lang="en-US" sz="1200" dirty="0" err="1" smtClean="0">
                <a:latin typeface="Courier New" pitchFamily="49" charset="0"/>
                <a:cs typeface="Courier New" pitchFamily="49" charset="0"/>
              </a:rPr>
              <a:t>upd</a:t>
            </a:r>
            <a:r>
              <a:rPr lang="en-US" sz="1200" dirty="0" smtClean="0">
                <a:latin typeface="Courier New" pitchFamily="49" charset="0"/>
                <a:cs typeface="Courier New" pitchFamily="49" charset="0"/>
              </a:rPr>
              <a:t> = 'U'</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  </a:t>
            </a:r>
            <a:r>
              <a:rPr lang="en-US" sz="1200" b="1" dirty="0" smtClean="0">
                <a:solidFill>
                  <a:srgbClr val="0070C0"/>
                </a:solidFill>
                <a:latin typeface="Courier New" pitchFamily="49" charset="0"/>
                <a:cs typeface="Courier New" pitchFamily="49" charset="0"/>
              </a:rPr>
              <a:t>WHEN NOT MATCHED THEN</a:t>
            </a:r>
            <a:r>
              <a:rPr lang="en-US" sz="1200" dirty="0" smtClean="0">
                <a:latin typeface="Courier New" pitchFamily="49" charset="0"/>
                <a:cs typeface="Courier New" pitchFamily="49" charset="0"/>
              </a:rPr>
              <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    </a:t>
            </a:r>
            <a:r>
              <a:rPr lang="en-US" sz="1200" b="1" dirty="0" smtClean="0">
                <a:solidFill>
                  <a:srgbClr val="CC0066"/>
                </a:solidFill>
                <a:latin typeface="Courier New" pitchFamily="49" charset="0"/>
                <a:cs typeface="Courier New" pitchFamily="49" charset="0"/>
              </a:rPr>
              <a:t>INSERT</a:t>
            </a:r>
            <a:r>
              <a:rPr lang="en-US" sz="1200" dirty="0" smtClean="0">
                <a:latin typeface="Courier New" pitchFamily="49" charset="0"/>
                <a:cs typeface="Courier New" pitchFamily="49" charset="0"/>
              </a:rPr>
              <a:t> (rid, ins, </a:t>
            </a:r>
            <a:r>
              <a:rPr lang="en-US" sz="1200" dirty="0" err="1" smtClean="0">
                <a:latin typeface="Courier New" pitchFamily="49" charset="0"/>
                <a:cs typeface="Courier New" pitchFamily="49" charset="0"/>
              </a:rPr>
              <a:t>upd</a:t>
            </a:r>
            <a:r>
              <a:rPr lang="en-US" sz="1200" dirty="0" smtClean="0">
                <a:latin typeface="Courier New" pitchFamily="49" charset="0"/>
                <a:cs typeface="Courier New" pitchFamily="49" charset="0"/>
              </a:rPr>
              <a:t>)</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    </a:t>
            </a:r>
            <a:r>
              <a:rPr lang="en-US" sz="1200" b="1" dirty="0" smtClean="0">
                <a:solidFill>
                  <a:srgbClr val="CC0066"/>
                </a:solidFill>
                <a:latin typeface="Courier New" pitchFamily="49" charset="0"/>
                <a:cs typeface="Courier New" pitchFamily="49" charset="0"/>
              </a:rPr>
              <a:t>VALUES</a:t>
            </a:r>
            <a:r>
              <a:rPr lang="en-US" sz="1200" dirty="0" smtClean="0">
                <a:latin typeface="Courier New" pitchFamily="49" charset="0"/>
                <a:cs typeface="Courier New" pitchFamily="49" charset="0"/>
              </a:rPr>
              <a:t> (</a:t>
            </a:r>
            <a:r>
              <a:rPr lang="en-US" sz="1200" dirty="0" err="1" smtClean="0">
                <a:latin typeface="Courier New" pitchFamily="49" charset="0"/>
                <a:cs typeface="Courier New" pitchFamily="49" charset="0"/>
              </a:rPr>
              <a:t>l_data</a:t>
            </a:r>
            <a:r>
              <a:rPr lang="en-US" sz="1200" dirty="0" smtClean="0">
                <a:latin typeface="Courier New" pitchFamily="49" charset="0"/>
                <a:cs typeface="Courier New" pitchFamily="49" charset="0"/>
              </a:rPr>
              <a:t>(</a:t>
            </a:r>
            <a:r>
              <a:rPr lang="en-US" sz="1200" dirty="0" err="1" smtClean="0">
                <a:latin typeface="Courier New" pitchFamily="49" charset="0"/>
                <a:cs typeface="Courier New" pitchFamily="49" charset="0"/>
              </a:rPr>
              <a:t>i</a:t>
            </a:r>
            <a:r>
              <a:rPr lang="en-US" sz="1200" dirty="0" smtClean="0">
                <a:latin typeface="Courier New" pitchFamily="49" charset="0"/>
                <a:cs typeface="Courier New" pitchFamily="49" charset="0"/>
              </a:rPr>
              <a:t>), 'I', NULL);</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 </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  COMMIT;</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END </a:t>
            </a:r>
            <a:r>
              <a:rPr lang="en-US" sz="1200" dirty="0" err="1" smtClean="0">
                <a:latin typeface="Courier New" pitchFamily="49" charset="0"/>
                <a:cs typeface="Courier New" pitchFamily="49" charset="0"/>
              </a:rPr>
              <a:t>forall_merge</a:t>
            </a:r>
            <a:r>
              <a:rPr lang="en-US" sz="1200" dirty="0" smtClean="0">
                <a:latin typeface="Courier New" pitchFamily="49" charset="0"/>
                <a:cs typeface="Courier New" pitchFamily="49" charset="0"/>
              </a:rPr>
              <a:t>;</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a:t>
            </a:r>
            <a:endParaRPr lang="en-US" sz="1200" dirty="0">
              <a:latin typeface="Courier New" pitchFamily="49" charset="0"/>
              <a:cs typeface="Courier New" pitchFamily="49" charset="0"/>
            </a:endParaRPr>
          </a:p>
        </p:txBody>
      </p:sp>
    </p:spTree>
    <p:extLst>
      <p:ext uri="{BB962C8B-B14F-4D97-AF65-F5344CB8AC3E}">
        <p14:creationId xmlns:p14="http://schemas.microsoft.com/office/powerpoint/2010/main" xmlns="" val="297461522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smtClean="0"/>
              <a:t>LOB Inserts</a:t>
            </a:r>
          </a:p>
        </p:txBody>
      </p:sp>
      <p:sp>
        <p:nvSpPr>
          <p:cNvPr id="5" name="Text Placeholder 4"/>
          <p:cNvSpPr>
            <a:spLocks noGrp="1"/>
          </p:cNvSpPr>
          <p:nvPr>
            <p:ph type="body" sz="quarter" idx="11"/>
          </p:nvPr>
        </p:nvSpPr>
        <p:spPr>
          <a:xfrm>
            <a:off x="457200" y="762000"/>
            <a:ext cx="3886200" cy="5562600"/>
          </a:xfrm>
        </p:spPr>
        <p:txBody>
          <a:bodyPr/>
          <a:lstStyle/>
          <a:p>
            <a:r>
              <a:rPr lang="en-US" dirty="0" smtClean="0"/>
              <a:t>When creating LOB objects be sure to use </a:t>
            </a:r>
            <a:r>
              <a:rPr lang="en-US" dirty="0" err="1" smtClean="0"/>
              <a:t>SecureFiles</a:t>
            </a:r>
            <a:r>
              <a:rPr lang="en-US" dirty="0" smtClean="0"/>
              <a:t> and be sure that you understand PCTVERSION, CHUNK, and other storage parameters</a:t>
            </a:r>
          </a:p>
        </p:txBody>
      </p:sp>
      <p:sp>
        <p:nvSpPr>
          <p:cNvPr id="6" name="TextBox 5"/>
          <p:cNvSpPr txBox="1"/>
          <p:nvPr/>
        </p:nvSpPr>
        <p:spPr>
          <a:xfrm>
            <a:off x="4572000" y="838200"/>
            <a:ext cx="4339650" cy="5478423"/>
          </a:xfrm>
          <a:prstGeom prst="rect">
            <a:avLst/>
          </a:prstGeom>
          <a:solidFill>
            <a:schemeClr val="bg1">
              <a:lumMod val="95000"/>
            </a:schemeClr>
          </a:solidFill>
          <a:ln>
            <a:solidFill>
              <a:schemeClr val="tx1"/>
            </a:solidFill>
          </a:ln>
        </p:spPr>
        <p:txBody>
          <a:bodyPr wrap="none" rtlCol="0">
            <a:spAutoFit/>
          </a:bodyPr>
          <a:lstStyle/>
          <a:p>
            <a:r>
              <a:rPr lang="en-US" sz="1000" dirty="0" smtClean="0">
                <a:latin typeface="Courier New" pitchFamily="49" charset="0"/>
                <a:cs typeface="Courier New" pitchFamily="49" charset="0"/>
              </a:rPr>
              <a:t>DECLARE</a:t>
            </a:r>
            <a:br>
              <a:rPr lang="en-US" sz="1000" dirty="0" smtClean="0">
                <a:latin typeface="Courier New" pitchFamily="49" charset="0"/>
                <a:cs typeface="Courier New" pitchFamily="49" charset="0"/>
              </a:rPr>
            </a:br>
            <a:r>
              <a:rPr lang="en-US" sz="1000" dirty="0" smtClean="0">
                <a:latin typeface="Courier New" pitchFamily="49" charset="0"/>
                <a:cs typeface="Courier New" pitchFamily="49" charset="0"/>
              </a:rPr>
              <a:t> </a:t>
            </a:r>
            <a:r>
              <a:rPr lang="en-US" sz="1000" dirty="0" err="1" smtClean="0">
                <a:latin typeface="Courier New" pitchFamily="49" charset="0"/>
                <a:cs typeface="Courier New" pitchFamily="49" charset="0"/>
              </a:rPr>
              <a:t>src_file</a:t>
            </a:r>
            <a:r>
              <a:rPr lang="en-US" sz="1000" dirty="0" smtClean="0">
                <a:latin typeface="Courier New" pitchFamily="49" charset="0"/>
                <a:cs typeface="Courier New" pitchFamily="49" charset="0"/>
              </a:rPr>
              <a:t> BFILE;</a:t>
            </a:r>
            <a:br>
              <a:rPr lang="en-US" sz="1000" dirty="0" smtClean="0">
                <a:latin typeface="Courier New" pitchFamily="49" charset="0"/>
                <a:cs typeface="Courier New" pitchFamily="49" charset="0"/>
              </a:rPr>
            </a:br>
            <a:r>
              <a:rPr lang="en-US" sz="1000" dirty="0" smtClean="0">
                <a:latin typeface="Courier New" pitchFamily="49" charset="0"/>
                <a:cs typeface="Courier New" pitchFamily="49" charset="0"/>
              </a:rPr>
              <a:t> </a:t>
            </a:r>
            <a:r>
              <a:rPr lang="en-US" sz="1000" dirty="0" err="1" smtClean="0">
                <a:latin typeface="Courier New" pitchFamily="49" charset="0"/>
                <a:cs typeface="Courier New" pitchFamily="49" charset="0"/>
              </a:rPr>
              <a:t>dst_file</a:t>
            </a:r>
            <a:r>
              <a:rPr lang="en-US" sz="1000" dirty="0" smtClean="0">
                <a:latin typeface="Courier New" pitchFamily="49" charset="0"/>
                <a:cs typeface="Courier New" pitchFamily="49" charset="0"/>
              </a:rPr>
              <a:t> BLOB;</a:t>
            </a:r>
            <a:br>
              <a:rPr lang="en-US" sz="1000" dirty="0" smtClean="0">
                <a:latin typeface="Courier New" pitchFamily="49" charset="0"/>
                <a:cs typeface="Courier New" pitchFamily="49" charset="0"/>
              </a:rPr>
            </a:br>
            <a:r>
              <a:rPr lang="en-US" sz="1000" dirty="0" smtClean="0">
                <a:latin typeface="Courier New" pitchFamily="49" charset="0"/>
                <a:cs typeface="Courier New" pitchFamily="49" charset="0"/>
              </a:rPr>
              <a:t> </a:t>
            </a:r>
            <a:r>
              <a:rPr lang="en-US" sz="1000" dirty="0" err="1" smtClean="0">
                <a:latin typeface="Courier New" pitchFamily="49" charset="0"/>
                <a:cs typeface="Courier New" pitchFamily="49" charset="0"/>
              </a:rPr>
              <a:t>lgh_file</a:t>
            </a:r>
            <a:r>
              <a:rPr lang="en-US" sz="1000" dirty="0" smtClean="0">
                <a:latin typeface="Courier New" pitchFamily="49" charset="0"/>
                <a:cs typeface="Courier New" pitchFamily="49" charset="0"/>
              </a:rPr>
              <a:t> BINARY_INTEGER;</a:t>
            </a:r>
            <a:br>
              <a:rPr lang="en-US" sz="1000" dirty="0" smtClean="0">
                <a:latin typeface="Courier New" pitchFamily="49" charset="0"/>
                <a:cs typeface="Courier New" pitchFamily="49" charset="0"/>
              </a:rPr>
            </a:br>
            <a:r>
              <a:rPr lang="en-US" sz="1000" dirty="0" smtClean="0">
                <a:latin typeface="Courier New" pitchFamily="49" charset="0"/>
                <a:cs typeface="Courier New" pitchFamily="49" charset="0"/>
              </a:rPr>
              <a:t> </a:t>
            </a:r>
            <a:r>
              <a:rPr lang="en-US" sz="1000" dirty="0" err="1" smtClean="0">
                <a:latin typeface="Courier New" pitchFamily="49" charset="0"/>
                <a:cs typeface="Courier New" pitchFamily="49" charset="0"/>
              </a:rPr>
              <a:t>retval</a:t>
            </a:r>
            <a:r>
              <a:rPr lang="en-US" sz="1000" dirty="0" smtClean="0">
                <a:latin typeface="Courier New" pitchFamily="49" charset="0"/>
                <a:cs typeface="Courier New" pitchFamily="49" charset="0"/>
              </a:rPr>
              <a:t>   VARCHAR2(30);</a:t>
            </a:r>
            <a:br>
              <a:rPr lang="en-US" sz="1000" dirty="0" smtClean="0">
                <a:latin typeface="Courier New" pitchFamily="49" charset="0"/>
                <a:cs typeface="Courier New" pitchFamily="49" charset="0"/>
              </a:rPr>
            </a:br>
            <a:r>
              <a:rPr lang="en-US" sz="1000" dirty="0" smtClean="0">
                <a:latin typeface="Courier New" pitchFamily="49" charset="0"/>
                <a:cs typeface="Courier New" pitchFamily="49" charset="0"/>
              </a:rPr>
              <a:t>BEGIN</a:t>
            </a:r>
            <a:br>
              <a:rPr lang="en-US" sz="1000" dirty="0" smtClean="0">
                <a:latin typeface="Courier New" pitchFamily="49" charset="0"/>
                <a:cs typeface="Courier New" pitchFamily="49" charset="0"/>
              </a:rPr>
            </a:br>
            <a:r>
              <a:rPr lang="en-US" sz="1000" dirty="0" smtClean="0">
                <a:latin typeface="Courier New" pitchFamily="49" charset="0"/>
                <a:cs typeface="Courier New" pitchFamily="49" charset="0"/>
              </a:rPr>
              <a:t>  </a:t>
            </a:r>
            <a:r>
              <a:rPr lang="en-US" sz="1000" dirty="0" err="1" smtClean="0">
                <a:latin typeface="Courier New" pitchFamily="49" charset="0"/>
                <a:cs typeface="Courier New" pitchFamily="49" charset="0"/>
              </a:rPr>
              <a:t>src_file</a:t>
            </a:r>
            <a:r>
              <a:rPr lang="en-US" sz="1000" dirty="0" smtClean="0">
                <a:latin typeface="Courier New" pitchFamily="49" charset="0"/>
                <a:cs typeface="Courier New" pitchFamily="49" charset="0"/>
              </a:rPr>
              <a:t> := </a:t>
            </a:r>
            <a:r>
              <a:rPr lang="en-US" sz="1000" dirty="0" err="1" smtClean="0">
                <a:latin typeface="Courier New" pitchFamily="49" charset="0"/>
                <a:cs typeface="Courier New" pitchFamily="49" charset="0"/>
              </a:rPr>
              <a:t>bfilename</a:t>
            </a:r>
            <a:r>
              <a:rPr lang="en-US" sz="1000" dirty="0" smtClean="0">
                <a:latin typeface="Courier New" pitchFamily="49" charset="0"/>
                <a:cs typeface="Courier New" pitchFamily="49" charset="0"/>
              </a:rPr>
              <a:t>('CTEMP', 'sphere.mpg');</a:t>
            </a:r>
            <a:br>
              <a:rPr lang="en-US" sz="1000" dirty="0" smtClean="0">
                <a:latin typeface="Courier New" pitchFamily="49" charset="0"/>
                <a:cs typeface="Courier New" pitchFamily="49" charset="0"/>
              </a:rPr>
            </a:br>
            <a:r>
              <a:rPr lang="en-US" sz="1000" dirty="0" smtClean="0">
                <a:latin typeface="Courier New" pitchFamily="49" charset="0"/>
                <a:cs typeface="Courier New" pitchFamily="49" charset="0"/>
              </a:rPr>
              <a:t/>
            </a:r>
            <a:br>
              <a:rPr lang="en-US" sz="1000" dirty="0" smtClean="0">
                <a:latin typeface="Courier New" pitchFamily="49" charset="0"/>
                <a:cs typeface="Courier New" pitchFamily="49" charset="0"/>
              </a:rPr>
            </a:br>
            <a:r>
              <a:rPr lang="en-US" sz="1000" b="1" dirty="0" smtClean="0">
                <a:solidFill>
                  <a:srgbClr val="CC0066"/>
                </a:solidFill>
                <a:latin typeface="Courier New" pitchFamily="49" charset="0"/>
                <a:cs typeface="Courier New" pitchFamily="49" charset="0"/>
              </a:rPr>
              <a:t>  INSERT INTO </a:t>
            </a:r>
            <a:r>
              <a:rPr lang="en-US" sz="1000" b="1" dirty="0" err="1" smtClean="0">
                <a:solidFill>
                  <a:srgbClr val="CC0066"/>
                </a:solidFill>
                <a:latin typeface="Courier New" pitchFamily="49" charset="0"/>
                <a:cs typeface="Courier New" pitchFamily="49" charset="0"/>
              </a:rPr>
              <a:t>sct</a:t>
            </a:r>
            <a:r>
              <a:rPr lang="en-US" sz="1000" b="1" dirty="0" smtClean="0">
                <a:solidFill>
                  <a:srgbClr val="CC0066"/>
                </a:solidFill>
                <a:latin typeface="Courier New" pitchFamily="49" charset="0"/>
                <a:cs typeface="Courier New" pitchFamily="49" charset="0"/>
              </a:rPr>
              <a:t/>
            </a:r>
            <a:br>
              <a:rPr lang="en-US" sz="1000" b="1" dirty="0" smtClean="0">
                <a:solidFill>
                  <a:srgbClr val="CC0066"/>
                </a:solidFill>
                <a:latin typeface="Courier New" pitchFamily="49" charset="0"/>
                <a:cs typeface="Courier New" pitchFamily="49" charset="0"/>
              </a:rPr>
            </a:br>
            <a:r>
              <a:rPr lang="en-US" sz="1000" b="1" dirty="0" smtClean="0">
                <a:solidFill>
                  <a:srgbClr val="CC0066"/>
                </a:solidFill>
                <a:latin typeface="Courier New" pitchFamily="49" charset="0"/>
                <a:cs typeface="Courier New" pitchFamily="49" charset="0"/>
              </a:rPr>
              <a:t>  (rid, </a:t>
            </a:r>
            <a:r>
              <a:rPr lang="en-US" sz="1000" b="1" dirty="0" err="1" smtClean="0">
                <a:solidFill>
                  <a:srgbClr val="CC0066"/>
                </a:solidFill>
                <a:latin typeface="Courier New" pitchFamily="49" charset="0"/>
                <a:cs typeface="Courier New" pitchFamily="49" charset="0"/>
              </a:rPr>
              <a:t>bcol</a:t>
            </a:r>
            <a:r>
              <a:rPr lang="en-US" sz="1000" b="1" dirty="0" smtClean="0">
                <a:solidFill>
                  <a:srgbClr val="CC0066"/>
                </a:solidFill>
                <a:latin typeface="Courier New" pitchFamily="49" charset="0"/>
                <a:cs typeface="Courier New" pitchFamily="49" charset="0"/>
              </a:rPr>
              <a:t>)</a:t>
            </a:r>
            <a:br>
              <a:rPr lang="en-US" sz="1000" b="1" dirty="0" smtClean="0">
                <a:solidFill>
                  <a:srgbClr val="CC0066"/>
                </a:solidFill>
                <a:latin typeface="Courier New" pitchFamily="49" charset="0"/>
                <a:cs typeface="Courier New" pitchFamily="49" charset="0"/>
              </a:rPr>
            </a:br>
            <a:r>
              <a:rPr lang="en-US" sz="1000" b="1" dirty="0" smtClean="0">
                <a:solidFill>
                  <a:srgbClr val="CC0066"/>
                </a:solidFill>
                <a:latin typeface="Courier New" pitchFamily="49" charset="0"/>
                <a:cs typeface="Courier New" pitchFamily="49" charset="0"/>
              </a:rPr>
              <a:t>  VALUES</a:t>
            </a:r>
            <a:br>
              <a:rPr lang="en-US" sz="1000" b="1" dirty="0" smtClean="0">
                <a:solidFill>
                  <a:srgbClr val="CC0066"/>
                </a:solidFill>
                <a:latin typeface="Courier New" pitchFamily="49" charset="0"/>
                <a:cs typeface="Courier New" pitchFamily="49" charset="0"/>
              </a:rPr>
            </a:br>
            <a:r>
              <a:rPr lang="en-US" sz="1000" b="1" dirty="0" smtClean="0">
                <a:solidFill>
                  <a:srgbClr val="CC0066"/>
                </a:solidFill>
                <a:latin typeface="Courier New" pitchFamily="49" charset="0"/>
                <a:cs typeface="Courier New" pitchFamily="49" charset="0"/>
              </a:rPr>
              <a:t>  (1, EMPTY_BLOB())</a:t>
            </a:r>
            <a:r>
              <a:rPr lang="en-US" sz="1000" dirty="0" smtClean="0">
                <a:latin typeface="Courier New" pitchFamily="49" charset="0"/>
                <a:cs typeface="Courier New" pitchFamily="49" charset="0"/>
              </a:rPr>
              <a:t/>
            </a:r>
            <a:br>
              <a:rPr lang="en-US" sz="1000" dirty="0" smtClean="0">
                <a:latin typeface="Courier New" pitchFamily="49" charset="0"/>
                <a:cs typeface="Courier New" pitchFamily="49" charset="0"/>
              </a:rPr>
            </a:br>
            <a:r>
              <a:rPr lang="en-US" sz="1000" dirty="0" smtClean="0">
                <a:latin typeface="Courier New" pitchFamily="49" charset="0"/>
                <a:cs typeface="Courier New" pitchFamily="49" charset="0"/>
              </a:rPr>
              <a:t>  RETURNING </a:t>
            </a:r>
            <a:r>
              <a:rPr lang="en-US" sz="1000" dirty="0" err="1" smtClean="0">
                <a:latin typeface="Courier New" pitchFamily="49" charset="0"/>
                <a:cs typeface="Courier New" pitchFamily="49" charset="0"/>
              </a:rPr>
              <a:t>bcol</a:t>
            </a:r>
            <a:r>
              <a:rPr lang="en-US" sz="1000" dirty="0" smtClean="0">
                <a:latin typeface="Courier New" pitchFamily="49" charset="0"/>
                <a:cs typeface="Courier New" pitchFamily="49" charset="0"/>
              </a:rPr>
              <a:t> INTO </a:t>
            </a:r>
            <a:r>
              <a:rPr lang="en-US" sz="1000" dirty="0" err="1" smtClean="0">
                <a:latin typeface="Courier New" pitchFamily="49" charset="0"/>
                <a:cs typeface="Courier New" pitchFamily="49" charset="0"/>
              </a:rPr>
              <a:t>dst_file</a:t>
            </a:r>
            <a:r>
              <a:rPr lang="en-US" sz="1000" dirty="0" smtClean="0">
                <a:latin typeface="Courier New" pitchFamily="49" charset="0"/>
                <a:cs typeface="Courier New" pitchFamily="49" charset="0"/>
              </a:rPr>
              <a:t>;</a:t>
            </a:r>
            <a:br>
              <a:rPr lang="en-US" sz="1000" dirty="0" smtClean="0">
                <a:latin typeface="Courier New" pitchFamily="49" charset="0"/>
                <a:cs typeface="Courier New" pitchFamily="49" charset="0"/>
              </a:rPr>
            </a:br>
            <a:r>
              <a:rPr lang="en-US" sz="1000" dirty="0" smtClean="0">
                <a:latin typeface="Courier New" pitchFamily="49" charset="0"/>
                <a:cs typeface="Courier New" pitchFamily="49" charset="0"/>
              </a:rPr>
              <a:t/>
            </a:r>
            <a:br>
              <a:rPr lang="en-US" sz="1000" dirty="0" smtClean="0">
                <a:latin typeface="Courier New" pitchFamily="49" charset="0"/>
                <a:cs typeface="Courier New" pitchFamily="49" charset="0"/>
              </a:rPr>
            </a:br>
            <a:r>
              <a:rPr lang="en-US" sz="1000" dirty="0" smtClean="0">
                <a:latin typeface="Courier New" pitchFamily="49" charset="0"/>
                <a:cs typeface="Courier New" pitchFamily="49" charset="0"/>
              </a:rPr>
              <a:t>  SELECT </a:t>
            </a:r>
            <a:r>
              <a:rPr lang="en-US" sz="1000" dirty="0" err="1" smtClean="0">
                <a:latin typeface="Courier New" pitchFamily="49" charset="0"/>
                <a:cs typeface="Courier New" pitchFamily="49" charset="0"/>
              </a:rPr>
              <a:t>bcol</a:t>
            </a:r>
            <a:r>
              <a:rPr lang="en-US" sz="1000" dirty="0" smtClean="0">
                <a:latin typeface="Courier New" pitchFamily="49" charset="0"/>
                <a:cs typeface="Courier New" pitchFamily="49" charset="0"/>
              </a:rPr>
              <a:t/>
            </a:r>
            <a:br>
              <a:rPr lang="en-US" sz="1000" dirty="0" smtClean="0">
                <a:latin typeface="Courier New" pitchFamily="49" charset="0"/>
                <a:cs typeface="Courier New" pitchFamily="49" charset="0"/>
              </a:rPr>
            </a:br>
            <a:r>
              <a:rPr lang="en-US" sz="1000" dirty="0" smtClean="0">
                <a:latin typeface="Courier New" pitchFamily="49" charset="0"/>
                <a:cs typeface="Courier New" pitchFamily="49" charset="0"/>
              </a:rPr>
              <a:t>  INTO </a:t>
            </a:r>
            <a:r>
              <a:rPr lang="en-US" sz="1000" dirty="0" err="1" smtClean="0">
                <a:latin typeface="Courier New" pitchFamily="49" charset="0"/>
                <a:cs typeface="Courier New" pitchFamily="49" charset="0"/>
              </a:rPr>
              <a:t>dst_file</a:t>
            </a:r>
            <a:r>
              <a:rPr lang="en-US" sz="1000" dirty="0" smtClean="0">
                <a:latin typeface="Courier New" pitchFamily="49" charset="0"/>
                <a:cs typeface="Courier New" pitchFamily="49" charset="0"/>
              </a:rPr>
              <a:t/>
            </a:r>
            <a:br>
              <a:rPr lang="en-US" sz="1000" dirty="0" smtClean="0">
                <a:latin typeface="Courier New" pitchFamily="49" charset="0"/>
                <a:cs typeface="Courier New" pitchFamily="49" charset="0"/>
              </a:rPr>
            </a:br>
            <a:r>
              <a:rPr lang="en-US" sz="1000" dirty="0" smtClean="0">
                <a:latin typeface="Courier New" pitchFamily="49" charset="0"/>
                <a:cs typeface="Courier New" pitchFamily="49" charset="0"/>
              </a:rPr>
              <a:t>  FROM </a:t>
            </a:r>
            <a:r>
              <a:rPr lang="en-US" sz="1000" dirty="0" err="1" smtClean="0">
                <a:latin typeface="Courier New" pitchFamily="49" charset="0"/>
                <a:cs typeface="Courier New" pitchFamily="49" charset="0"/>
              </a:rPr>
              <a:t>sct</a:t>
            </a:r>
            <a:r>
              <a:rPr lang="en-US" sz="1000" dirty="0" smtClean="0">
                <a:latin typeface="Courier New" pitchFamily="49" charset="0"/>
                <a:cs typeface="Courier New" pitchFamily="49" charset="0"/>
              </a:rPr>
              <a:t/>
            </a:r>
            <a:br>
              <a:rPr lang="en-US" sz="1000" dirty="0" smtClean="0">
                <a:latin typeface="Courier New" pitchFamily="49" charset="0"/>
                <a:cs typeface="Courier New" pitchFamily="49" charset="0"/>
              </a:rPr>
            </a:br>
            <a:r>
              <a:rPr lang="en-US" sz="1000" dirty="0" smtClean="0">
                <a:latin typeface="Courier New" pitchFamily="49" charset="0"/>
                <a:cs typeface="Courier New" pitchFamily="49" charset="0"/>
              </a:rPr>
              <a:t>  WHERE rid = 1</a:t>
            </a:r>
            <a:br>
              <a:rPr lang="en-US" sz="1000" dirty="0" smtClean="0">
                <a:latin typeface="Courier New" pitchFamily="49" charset="0"/>
                <a:cs typeface="Courier New" pitchFamily="49" charset="0"/>
              </a:rPr>
            </a:br>
            <a:r>
              <a:rPr lang="en-US" sz="1000" dirty="0" smtClean="0">
                <a:latin typeface="Courier New" pitchFamily="49" charset="0"/>
                <a:cs typeface="Courier New" pitchFamily="49" charset="0"/>
              </a:rPr>
              <a:t>  FOR UPDATE;</a:t>
            </a:r>
            <a:br>
              <a:rPr lang="en-US" sz="1000" dirty="0" smtClean="0">
                <a:latin typeface="Courier New" pitchFamily="49" charset="0"/>
                <a:cs typeface="Courier New" pitchFamily="49" charset="0"/>
              </a:rPr>
            </a:br>
            <a:r>
              <a:rPr lang="en-US" sz="1000" dirty="0" smtClean="0">
                <a:latin typeface="Courier New" pitchFamily="49" charset="0"/>
                <a:cs typeface="Courier New" pitchFamily="49" charset="0"/>
              </a:rPr>
              <a:t/>
            </a:r>
            <a:br>
              <a:rPr lang="en-US" sz="1000" dirty="0" smtClean="0">
                <a:latin typeface="Courier New" pitchFamily="49" charset="0"/>
                <a:cs typeface="Courier New" pitchFamily="49" charset="0"/>
              </a:rPr>
            </a:br>
            <a:r>
              <a:rPr lang="en-US" sz="1000" dirty="0" smtClean="0">
                <a:latin typeface="Courier New" pitchFamily="49" charset="0"/>
                <a:cs typeface="Courier New" pitchFamily="49" charset="0"/>
              </a:rPr>
              <a:t>  </a:t>
            </a:r>
            <a:r>
              <a:rPr lang="en-US" sz="1000" dirty="0" err="1" smtClean="0">
                <a:latin typeface="Courier New" pitchFamily="49" charset="0"/>
                <a:cs typeface="Courier New" pitchFamily="49" charset="0"/>
              </a:rPr>
              <a:t>dbms_lob.fileopen</a:t>
            </a:r>
            <a:r>
              <a:rPr lang="en-US" sz="1000" dirty="0" smtClean="0">
                <a:latin typeface="Courier New" pitchFamily="49" charset="0"/>
                <a:cs typeface="Courier New" pitchFamily="49" charset="0"/>
              </a:rPr>
              <a:t>(</a:t>
            </a:r>
            <a:r>
              <a:rPr lang="en-US" sz="1000" dirty="0" err="1" smtClean="0">
                <a:latin typeface="Courier New" pitchFamily="49" charset="0"/>
                <a:cs typeface="Courier New" pitchFamily="49" charset="0"/>
              </a:rPr>
              <a:t>src_file</a:t>
            </a:r>
            <a:r>
              <a:rPr lang="en-US" sz="1000" dirty="0" smtClean="0">
                <a:latin typeface="Courier New" pitchFamily="49" charset="0"/>
                <a:cs typeface="Courier New" pitchFamily="49" charset="0"/>
              </a:rPr>
              <a:t>, </a:t>
            </a:r>
            <a:r>
              <a:rPr lang="en-US" sz="1000" dirty="0" err="1" smtClean="0">
                <a:latin typeface="Courier New" pitchFamily="49" charset="0"/>
                <a:cs typeface="Courier New" pitchFamily="49" charset="0"/>
              </a:rPr>
              <a:t>dbms_lob.file_readonly</a:t>
            </a:r>
            <a:r>
              <a:rPr lang="en-US" sz="1000" dirty="0" smtClean="0">
                <a:latin typeface="Courier New" pitchFamily="49" charset="0"/>
                <a:cs typeface="Courier New" pitchFamily="49" charset="0"/>
              </a:rPr>
              <a:t>);</a:t>
            </a:r>
            <a:br>
              <a:rPr lang="en-US" sz="1000" dirty="0" smtClean="0">
                <a:latin typeface="Courier New" pitchFamily="49" charset="0"/>
                <a:cs typeface="Courier New" pitchFamily="49" charset="0"/>
              </a:rPr>
            </a:br>
            <a:r>
              <a:rPr lang="en-US" sz="1000" dirty="0" smtClean="0">
                <a:latin typeface="Courier New" pitchFamily="49" charset="0"/>
                <a:cs typeface="Courier New" pitchFamily="49" charset="0"/>
              </a:rPr>
              <a:t>  </a:t>
            </a:r>
            <a:r>
              <a:rPr lang="en-US" sz="1000" dirty="0" err="1" smtClean="0">
                <a:latin typeface="Courier New" pitchFamily="49" charset="0"/>
                <a:cs typeface="Courier New" pitchFamily="49" charset="0"/>
              </a:rPr>
              <a:t>lgh_file</a:t>
            </a:r>
            <a:r>
              <a:rPr lang="en-US" sz="1000" dirty="0" smtClean="0">
                <a:latin typeface="Courier New" pitchFamily="49" charset="0"/>
                <a:cs typeface="Courier New" pitchFamily="49" charset="0"/>
              </a:rPr>
              <a:t> := </a:t>
            </a:r>
            <a:r>
              <a:rPr lang="en-US" sz="1000" dirty="0" err="1" smtClean="0">
                <a:latin typeface="Courier New" pitchFamily="49" charset="0"/>
                <a:cs typeface="Courier New" pitchFamily="49" charset="0"/>
              </a:rPr>
              <a:t>dbms_lob.getlength</a:t>
            </a:r>
            <a:r>
              <a:rPr lang="en-US" sz="1000" dirty="0" smtClean="0">
                <a:latin typeface="Courier New" pitchFamily="49" charset="0"/>
                <a:cs typeface="Courier New" pitchFamily="49" charset="0"/>
              </a:rPr>
              <a:t>(</a:t>
            </a:r>
            <a:r>
              <a:rPr lang="en-US" sz="1000" dirty="0" err="1" smtClean="0">
                <a:latin typeface="Courier New" pitchFamily="49" charset="0"/>
                <a:cs typeface="Courier New" pitchFamily="49" charset="0"/>
              </a:rPr>
              <a:t>src_file</a:t>
            </a:r>
            <a:r>
              <a:rPr lang="en-US" sz="1000" dirty="0" smtClean="0">
                <a:latin typeface="Courier New" pitchFamily="49" charset="0"/>
                <a:cs typeface="Courier New" pitchFamily="49" charset="0"/>
              </a:rPr>
              <a:t>);</a:t>
            </a:r>
            <a:br>
              <a:rPr lang="en-US" sz="1000" dirty="0" smtClean="0">
                <a:latin typeface="Courier New" pitchFamily="49" charset="0"/>
                <a:cs typeface="Courier New" pitchFamily="49" charset="0"/>
              </a:rPr>
            </a:br>
            <a:r>
              <a:rPr lang="en-US" sz="1000" dirty="0" smtClean="0">
                <a:latin typeface="Courier New" pitchFamily="49" charset="0"/>
                <a:cs typeface="Courier New" pitchFamily="49" charset="0"/>
              </a:rPr>
              <a:t>  </a:t>
            </a:r>
            <a:r>
              <a:rPr lang="en-US" sz="1000" dirty="0" err="1" smtClean="0">
                <a:latin typeface="Courier New" pitchFamily="49" charset="0"/>
                <a:cs typeface="Courier New" pitchFamily="49" charset="0"/>
              </a:rPr>
              <a:t>dbms_lob.loadFromFile</a:t>
            </a:r>
            <a:r>
              <a:rPr lang="en-US" sz="1000" dirty="0" smtClean="0">
                <a:latin typeface="Courier New" pitchFamily="49" charset="0"/>
                <a:cs typeface="Courier New" pitchFamily="49" charset="0"/>
              </a:rPr>
              <a:t>(</a:t>
            </a:r>
            <a:r>
              <a:rPr lang="en-US" sz="1000" dirty="0" err="1" smtClean="0">
                <a:latin typeface="Courier New" pitchFamily="49" charset="0"/>
                <a:cs typeface="Courier New" pitchFamily="49" charset="0"/>
              </a:rPr>
              <a:t>dst_file</a:t>
            </a:r>
            <a:r>
              <a:rPr lang="en-US" sz="1000" dirty="0" smtClean="0">
                <a:latin typeface="Courier New" pitchFamily="49" charset="0"/>
                <a:cs typeface="Courier New" pitchFamily="49" charset="0"/>
              </a:rPr>
              <a:t>, </a:t>
            </a:r>
            <a:r>
              <a:rPr lang="en-US" sz="1000" dirty="0" err="1" smtClean="0">
                <a:latin typeface="Courier New" pitchFamily="49" charset="0"/>
                <a:cs typeface="Courier New" pitchFamily="49" charset="0"/>
              </a:rPr>
              <a:t>src_file</a:t>
            </a:r>
            <a:r>
              <a:rPr lang="en-US" sz="1000" dirty="0" smtClean="0">
                <a:latin typeface="Courier New" pitchFamily="49" charset="0"/>
                <a:cs typeface="Courier New" pitchFamily="49" charset="0"/>
              </a:rPr>
              <a:t>, </a:t>
            </a:r>
            <a:r>
              <a:rPr lang="en-US" sz="1000" dirty="0" err="1" smtClean="0">
                <a:latin typeface="Courier New" pitchFamily="49" charset="0"/>
                <a:cs typeface="Courier New" pitchFamily="49" charset="0"/>
              </a:rPr>
              <a:t>lgh_file</a:t>
            </a:r>
            <a:r>
              <a:rPr lang="en-US" sz="1000" dirty="0" smtClean="0">
                <a:latin typeface="Courier New" pitchFamily="49" charset="0"/>
                <a:cs typeface="Courier New" pitchFamily="49" charset="0"/>
              </a:rPr>
              <a:t>);</a:t>
            </a:r>
            <a:br>
              <a:rPr lang="en-US" sz="1000" dirty="0" smtClean="0">
                <a:latin typeface="Courier New" pitchFamily="49" charset="0"/>
                <a:cs typeface="Courier New" pitchFamily="49" charset="0"/>
              </a:rPr>
            </a:br>
            <a:r>
              <a:rPr lang="en-US" sz="1000" dirty="0" smtClean="0">
                <a:latin typeface="Courier New" pitchFamily="49" charset="0"/>
                <a:cs typeface="Courier New" pitchFamily="49" charset="0"/>
              </a:rPr>
              <a:t/>
            </a:r>
            <a:br>
              <a:rPr lang="en-US" sz="1000" dirty="0" smtClean="0">
                <a:latin typeface="Courier New" pitchFamily="49" charset="0"/>
                <a:cs typeface="Courier New" pitchFamily="49" charset="0"/>
              </a:rPr>
            </a:br>
            <a:r>
              <a:rPr lang="en-US" sz="1000" dirty="0" smtClean="0">
                <a:latin typeface="Courier New" pitchFamily="49" charset="0"/>
                <a:cs typeface="Courier New" pitchFamily="49" charset="0"/>
              </a:rPr>
              <a:t>  </a:t>
            </a:r>
            <a:r>
              <a:rPr lang="en-US" sz="1000" b="1" dirty="0" smtClean="0">
                <a:solidFill>
                  <a:srgbClr val="CC0066"/>
                </a:solidFill>
                <a:latin typeface="Courier New" pitchFamily="49" charset="0"/>
                <a:cs typeface="Courier New" pitchFamily="49" charset="0"/>
              </a:rPr>
              <a:t>UPDATE </a:t>
            </a:r>
            <a:r>
              <a:rPr lang="en-US" sz="1000" b="1" dirty="0" err="1" smtClean="0">
                <a:solidFill>
                  <a:srgbClr val="CC0066"/>
                </a:solidFill>
                <a:latin typeface="Courier New" pitchFamily="49" charset="0"/>
                <a:cs typeface="Courier New" pitchFamily="49" charset="0"/>
              </a:rPr>
              <a:t>sct</a:t>
            </a:r>
            <a:r>
              <a:rPr lang="en-US" sz="1000" b="1" dirty="0" smtClean="0">
                <a:solidFill>
                  <a:srgbClr val="CC0066"/>
                </a:solidFill>
                <a:latin typeface="Courier New" pitchFamily="49" charset="0"/>
                <a:cs typeface="Courier New" pitchFamily="49" charset="0"/>
              </a:rPr>
              <a:t/>
            </a:r>
            <a:br>
              <a:rPr lang="en-US" sz="1000" b="1" dirty="0" smtClean="0">
                <a:solidFill>
                  <a:srgbClr val="CC0066"/>
                </a:solidFill>
                <a:latin typeface="Courier New" pitchFamily="49" charset="0"/>
                <a:cs typeface="Courier New" pitchFamily="49" charset="0"/>
              </a:rPr>
            </a:br>
            <a:r>
              <a:rPr lang="en-US" sz="1000" b="1" dirty="0" smtClean="0">
                <a:solidFill>
                  <a:srgbClr val="CC0066"/>
                </a:solidFill>
                <a:latin typeface="Courier New" pitchFamily="49" charset="0"/>
                <a:cs typeface="Courier New" pitchFamily="49" charset="0"/>
              </a:rPr>
              <a:t>  SET </a:t>
            </a:r>
            <a:r>
              <a:rPr lang="en-US" sz="1000" b="1" dirty="0" err="1" smtClean="0">
                <a:solidFill>
                  <a:srgbClr val="CC0066"/>
                </a:solidFill>
                <a:latin typeface="Courier New" pitchFamily="49" charset="0"/>
                <a:cs typeface="Courier New" pitchFamily="49" charset="0"/>
              </a:rPr>
              <a:t>bcol</a:t>
            </a:r>
            <a:r>
              <a:rPr lang="en-US" sz="1000" b="1" dirty="0" smtClean="0">
                <a:solidFill>
                  <a:srgbClr val="CC0066"/>
                </a:solidFill>
                <a:latin typeface="Courier New" pitchFamily="49" charset="0"/>
                <a:cs typeface="Courier New" pitchFamily="49" charset="0"/>
              </a:rPr>
              <a:t> = </a:t>
            </a:r>
            <a:r>
              <a:rPr lang="en-US" sz="1000" b="1" dirty="0" err="1" smtClean="0">
                <a:solidFill>
                  <a:srgbClr val="CC0066"/>
                </a:solidFill>
                <a:latin typeface="Courier New" pitchFamily="49" charset="0"/>
                <a:cs typeface="Courier New" pitchFamily="49" charset="0"/>
              </a:rPr>
              <a:t>dst_file</a:t>
            </a:r>
            <a:r>
              <a:rPr lang="en-US" sz="1000" b="1" dirty="0" smtClean="0">
                <a:solidFill>
                  <a:srgbClr val="CC0066"/>
                </a:solidFill>
                <a:latin typeface="Courier New" pitchFamily="49" charset="0"/>
                <a:cs typeface="Courier New" pitchFamily="49" charset="0"/>
              </a:rPr>
              <a:t/>
            </a:r>
            <a:br>
              <a:rPr lang="en-US" sz="1000" b="1" dirty="0" smtClean="0">
                <a:solidFill>
                  <a:srgbClr val="CC0066"/>
                </a:solidFill>
                <a:latin typeface="Courier New" pitchFamily="49" charset="0"/>
                <a:cs typeface="Courier New" pitchFamily="49" charset="0"/>
              </a:rPr>
            </a:br>
            <a:r>
              <a:rPr lang="en-US" sz="1000" b="1" dirty="0" smtClean="0">
                <a:solidFill>
                  <a:srgbClr val="CC0066"/>
                </a:solidFill>
                <a:latin typeface="Courier New" pitchFamily="49" charset="0"/>
                <a:cs typeface="Courier New" pitchFamily="49" charset="0"/>
              </a:rPr>
              <a:t>  WHERE rid = 1;</a:t>
            </a:r>
            <a:r>
              <a:rPr lang="en-US" sz="1000" dirty="0" smtClean="0">
                <a:latin typeface="Courier New" pitchFamily="49" charset="0"/>
                <a:cs typeface="Courier New" pitchFamily="49" charset="0"/>
              </a:rPr>
              <a:t/>
            </a:r>
            <a:br>
              <a:rPr lang="en-US" sz="1000" dirty="0" smtClean="0">
                <a:latin typeface="Courier New" pitchFamily="49" charset="0"/>
                <a:cs typeface="Courier New" pitchFamily="49" charset="0"/>
              </a:rPr>
            </a:br>
            <a:r>
              <a:rPr lang="en-US" sz="1000" dirty="0" smtClean="0">
                <a:latin typeface="Courier New" pitchFamily="49" charset="0"/>
                <a:cs typeface="Courier New" pitchFamily="49" charset="0"/>
              </a:rPr>
              <a:t/>
            </a:r>
            <a:br>
              <a:rPr lang="en-US" sz="1000" dirty="0" smtClean="0">
                <a:latin typeface="Courier New" pitchFamily="49" charset="0"/>
                <a:cs typeface="Courier New" pitchFamily="49" charset="0"/>
              </a:rPr>
            </a:br>
            <a:r>
              <a:rPr lang="en-US" sz="1000" dirty="0" smtClean="0">
                <a:latin typeface="Courier New" pitchFamily="49" charset="0"/>
                <a:cs typeface="Courier New" pitchFamily="49" charset="0"/>
              </a:rPr>
              <a:t>  </a:t>
            </a:r>
            <a:r>
              <a:rPr lang="en-US" sz="1000" dirty="0" err="1" smtClean="0">
                <a:latin typeface="Courier New" pitchFamily="49" charset="0"/>
                <a:cs typeface="Courier New" pitchFamily="49" charset="0"/>
              </a:rPr>
              <a:t>dbms_lob.setContentType</a:t>
            </a:r>
            <a:r>
              <a:rPr lang="en-US" sz="1000" dirty="0" smtClean="0">
                <a:latin typeface="Courier New" pitchFamily="49" charset="0"/>
                <a:cs typeface="Courier New" pitchFamily="49" charset="0"/>
              </a:rPr>
              <a:t>(</a:t>
            </a:r>
            <a:r>
              <a:rPr lang="en-US" sz="1000" dirty="0" err="1" smtClean="0">
                <a:latin typeface="Courier New" pitchFamily="49" charset="0"/>
                <a:cs typeface="Courier New" pitchFamily="49" charset="0"/>
              </a:rPr>
              <a:t>dst_file</a:t>
            </a:r>
            <a:r>
              <a:rPr lang="en-US" sz="1000" dirty="0" smtClean="0">
                <a:latin typeface="Courier New" pitchFamily="49" charset="0"/>
                <a:cs typeface="Courier New" pitchFamily="49" charset="0"/>
              </a:rPr>
              <a:t>, 'MPG Movie');</a:t>
            </a:r>
            <a:br>
              <a:rPr lang="en-US" sz="1000" dirty="0" smtClean="0">
                <a:latin typeface="Courier New" pitchFamily="49" charset="0"/>
                <a:cs typeface="Courier New" pitchFamily="49" charset="0"/>
              </a:rPr>
            </a:br>
            <a:r>
              <a:rPr lang="en-US" sz="1000" dirty="0" smtClean="0">
                <a:latin typeface="Courier New" pitchFamily="49" charset="0"/>
                <a:cs typeface="Courier New" pitchFamily="49" charset="0"/>
              </a:rPr>
              <a:t>  </a:t>
            </a:r>
            <a:r>
              <a:rPr lang="en-US" sz="1000" dirty="0" err="1" smtClean="0">
                <a:latin typeface="Courier New" pitchFamily="49" charset="0"/>
                <a:cs typeface="Courier New" pitchFamily="49" charset="0"/>
              </a:rPr>
              <a:t>retval</a:t>
            </a:r>
            <a:r>
              <a:rPr lang="en-US" sz="1000" dirty="0" smtClean="0">
                <a:latin typeface="Courier New" pitchFamily="49" charset="0"/>
                <a:cs typeface="Courier New" pitchFamily="49" charset="0"/>
              </a:rPr>
              <a:t> := </a:t>
            </a:r>
            <a:r>
              <a:rPr lang="en-US" sz="1000" dirty="0" err="1" smtClean="0">
                <a:latin typeface="Courier New" pitchFamily="49" charset="0"/>
                <a:cs typeface="Courier New" pitchFamily="49" charset="0"/>
              </a:rPr>
              <a:t>dbms_lob.getContentType</a:t>
            </a:r>
            <a:r>
              <a:rPr lang="en-US" sz="1000" dirty="0" smtClean="0">
                <a:latin typeface="Courier New" pitchFamily="49" charset="0"/>
                <a:cs typeface="Courier New" pitchFamily="49" charset="0"/>
              </a:rPr>
              <a:t>(</a:t>
            </a:r>
            <a:r>
              <a:rPr lang="en-US" sz="1000" dirty="0" err="1" smtClean="0">
                <a:latin typeface="Courier New" pitchFamily="49" charset="0"/>
                <a:cs typeface="Courier New" pitchFamily="49" charset="0"/>
              </a:rPr>
              <a:t>dst_file</a:t>
            </a:r>
            <a:r>
              <a:rPr lang="en-US" sz="1000" dirty="0" smtClean="0">
                <a:latin typeface="Courier New" pitchFamily="49" charset="0"/>
                <a:cs typeface="Courier New" pitchFamily="49" charset="0"/>
              </a:rPr>
              <a:t>);</a:t>
            </a:r>
            <a:br>
              <a:rPr lang="en-US" sz="1000" dirty="0" smtClean="0">
                <a:latin typeface="Courier New" pitchFamily="49" charset="0"/>
                <a:cs typeface="Courier New" pitchFamily="49" charset="0"/>
              </a:rPr>
            </a:br>
            <a:r>
              <a:rPr lang="en-US" sz="1000" dirty="0" smtClean="0">
                <a:latin typeface="Courier New" pitchFamily="49" charset="0"/>
                <a:cs typeface="Courier New" pitchFamily="49" charset="0"/>
              </a:rPr>
              <a:t>  </a:t>
            </a:r>
            <a:r>
              <a:rPr lang="en-US" sz="1000" dirty="0" err="1" smtClean="0">
                <a:latin typeface="Courier New" pitchFamily="49" charset="0"/>
                <a:cs typeface="Courier New" pitchFamily="49" charset="0"/>
              </a:rPr>
              <a:t>dbms_output.put_line</a:t>
            </a:r>
            <a:r>
              <a:rPr lang="en-US" sz="1000" dirty="0" smtClean="0">
                <a:latin typeface="Courier New" pitchFamily="49" charset="0"/>
                <a:cs typeface="Courier New" pitchFamily="49" charset="0"/>
              </a:rPr>
              <a:t>(</a:t>
            </a:r>
            <a:r>
              <a:rPr lang="en-US" sz="1000" dirty="0" err="1" smtClean="0">
                <a:latin typeface="Courier New" pitchFamily="49" charset="0"/>
                <a:cs typeface="Courier New" pitchFamily="49" charset="0"/>
              </a:rPr>
              <a:t>retval</a:t>
            </a:r>
            <a:r>
              <a:rPr lang="en-US" sz="1000" dirty="0" smtClean="0">
                <a:latin typeface="Courier New" pitchFamily="49" charset="0"/>
                <a:cs typeface="Courier New" pitchFamily="49" charset="0"/>
              </a:rPr>
              <a:t>);</a:t>
            </a:r>
            <a:br>
              <a:rPr lang="en-US" sz="1000" dirty="0" smtClean="0">
                <a:latin typeface="Courier New" pitchFamily="49" charset="0"/>
                <a:cs typeface="Courier New" pitchFamily="49" charset="0"/>
              </a:rPr>
            </a:br>
            <a:r>
              <a:rPr lang="en-US" sz="1000" dirty="0" smtClean="0">
                <a:latin typeface="Courier New" pitchFamily="49" charset="0"/>
                <a:cs typeface="Courier New" pitchFamily="49" charset="0"/>
              </a:rPr>
              <a:t/>
            </a:r>
            <a:br>
              <a:rPr lang="en-US" sz="1000" dirty="0" smtClean="0">
                <a:latin typeface="Courier New" pitchFamily="49" charset="0"/>
                <a:cs typeface="Courier New" pitchFamily="49" charset="0"/>
              </a:rPr>
            </a:br>
            <a:r>
              <a:rPr lang="en-US" sz="1000" dirty="0" smtClean="0">
                <a:latin typeface="Courier New" pitchFamily="49" charset="0"/>
                <a:cs typeface="Courier New" pitchFamily="49" charset="0"/>
              </a:rPr>
              <a:t>  </a:t>
            </a:r>
            <a:r>
              <a:rPr lang="en-US" sz="1000" dirty="0" err="1" smtClean="0">
                <a:latin typeface="Courier New" pitchFamily="49" charset="0"/>
                <a:cs typeface="Courier New" pitchFamily="49" charset="0"/>
              </a:rPr>
              <a:t>dbms_lob.fileclose</a:t>
            </a:r>
            <a:r>
              <a:rPr lang="en-US" sz="1000" dirty="0" smtClean="0">
                <a:latin typeface="Courier New" pitchFamily="49" charset="0"/>
                <a:cs typeface="Courier New" pitchFamily="49" charset="0"/>
              </a:rPr>
              <a:t>(</a:t>
            </a:r>
            <a:r>
              <a:rPr lang="en-US" sz="1000" dirty="0" err="1" smtClean="0">
                <a:latin typeface="Courier New" pitchFamily="49" charset="0"/>
                <a:cs typeface="Courier New" pitchFamily="49" charset="0"/>
              </a:rPr>
              <a:t>src_file</a:t>
            </a:r>
            <a:r>
              <a:rPr lang="en-US" sz="1000" dirty="0" smtClean="0">
                <a:latin typeface="Courier New" pitchFamily="49" charset="0"/>
                <a:cs typeface="Courier New" pitchFamily="49" charset="0"/>
              </a:rPr>
              <a:t>);</a:t>
            </a:r>
            <a:br>
              <a:rPr lang="en-US" sz="1000" dirty="0" smtClean="0">
                <a:latin typeface="Courier New" pitchFamily="49" charset="0"/>
                <a:cs typeface="Courier New" pitchFamily="49" charset="0"/>
              </a:rPr>
            </a:br>
            <a:r>
              <a:rPr lang="en-US" sz="1000" dirty="0" smtClean="0">
                <a:latin typeface="Courier New" pitchFamily="49" charset="0"/>
                <a:cs typeface="Courier New" pitchFamily="49" charset="0"/>
              </a:rPr>
              <a:t>END </a:t>
            </a:r>
            <a:r>
              <a:rPr lang="en-US" sz="1000" dirty="0" err="1" smtClean="0">
                <a:latin typeface="Courier New" pitchFamily="49" charset="0"/>
                <a:cs typeface="Courier New" pitchFamily="49" charset="0"/>
              </a:rPr>
              <a:t>load_file</a:t>
            </a:r>
            <a:r>
              <a:rPr lang="en-US" sz="1000" dirty="0" smtClean="0">
                <a:latin typeface="Courier New" pitchFamily="49" charset="0"/>
                <a:cs typeface="Courier New" pitchFamily="49" charset="0"/>
              </a:rPr>
              <a:t>;</a:t>
            </a:r>
            <a:br>
              <a:rPr lang="en-US" sz="1000" dirty="0" smtClean="0">
                <a:latin typeface="Courier New" pitchFamily="49" charset="0"/>
                <a:cs typeface="Courier New" pitchFamily="49" charset="0"/>
              </a:rPr>
            </a:br>
            <a:r>
              <a:rPr lang="en-US" sz="1000" dirty="0" smtClean="0">
                <a:latin typeface="Courier New" pitchFamily="49" charset="0"/>
                <a:cs typeface="Courier New" pitchFamily="49" charset="0"/>
              </a:rPr>
              <a:t>/</a:t>
            </a:r>
            <a:endParaRPr lang="en-US" sz="1000" dirty="0">
              <a:latin typeface="Courier New" pitchFamily="49" charset="0"/>
              <a:cs typeface="Courier New" pitchFamily="49" charset="0"/>
            </a:endParaRPr>
          </a:p>
        </p:txBody>
      </p:sp>
    </p:spTree>
    <p:extLst>
      <p:ext uri="{BB962C8B-B14F-4D97-AF65-F5344CB8AC3E}">
        <p14:creationId xmlns:p14="http://schemas.microsoft.com/office/powerpoint/2010/main" xmlns="" val="29746152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smtClean="0"/>
              <a:t>Under the GoldenGate Bridge</a:t>
            </a:r>
            <a:endParaRPr lang="en-US" dirty="0"/>
          </a:p>
        </p:txBody>
      </p:sp>
      <p:pic>
        <p:nvPicPr>
          <p:cNvPr id="122882" name="Picture 2" descr="C:\public_html\si\source\si20130901\gg6.jpg"/>
          <p:cNvPicPr>
            <a:picLocks noChangeAspect="1" noChangeArrowheads="1"/>
          </p:cNvPicPr>
          <p:nvPr/>
        </p:nvPicPr>
        <p:blipFill>
          <a:blip r:embed="rId3" cstate="print"/>
          <a:srcRect/>
          <a:stretch>
            <a:fillRect/>
          </a:stretch>
        </p:blipFill>
        <p:spPr bwMode="auto">
          <a:xfrm>
            <a:off x="692820" y="762000"/>
            <a:ext cx="7758360" cy="5193792"/>
          </a:xfrm>
          <a:prstGeom prst="rect">
            <a:avLst/>
          </a:prstGeom>
          <a:noFill/>
          <a:ln>
            <a:solidFill>
              <a:schemeClr val="tx1"/>
            </a:solidFill>
          </a:ln>
        </p:spPr>
      </p:pic>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smtClean="0"/>
              <a:t>Dynamic Insert with DBMS_SQL</a:t>
            </a:r>
          </a:p>
        </p:txBody>
      </p:sp>
      <p:sp>
        <p:nvSpPr>
          <p:cNvPr id="5" name="Text Placeholder 4"/>
          <p:cNvSpPr>
            <a:spLocks noGrp="1"/>
          </p:cNvSpPr>
          <p:nvPr>
            <p:ph type="body" sz="quarter" idx="11"/>
          </p:nvPr>
        </p:nvSpPr>
        <p:spPr>
          <a:xfrm>
            <a:off x="457200" y="762000"/>
            <a:ext cx="8229600" cy="838200"/>
          </a:xfrm>
        </p:spPr>
        <p:txBody>
          <a:bodyPr/>
          <a:lstStyle/>
          <a:p>
            <a:r>
              <a:rPr lang="en-US" dirty="0" smtClean="0"/>
              <a:t>DBMS_SQL is the legacy implementation of dynamic SQL in the Oracle database introduced in version 7.3.4.</a:t>
            </a:r>
          </a:p>
        </p:txBody>
      </p:sp>
      <p:sp>
        <p:nvSpPr>
          <p:cNvPr id="6" name="TextBox 5"/>
          <p:cNvSpPr txBox="1"/>
          <p:nvPr/>
        </p:nvSpPr>
        <p:spPr>
          <a:xfrm>
            <a:off x="574752" y="1828800"/>
            <a:ext cx="7994496" cy="3600986"/>
          </a:xfrm>
          <a:prstGeom prst="rect">
            <a:avLst/>
          </a:prstGeom>
          <a:solidFill>
            <a:schemeClr val="bg1">
              <a:lumMod val="95000"/>
            </a:schemeClr>
          </a:solidFill>
          <a:ln>
            <a:solidFill>
              <a:schemeClr val="tx1"/>
            </a:solidFill>
          </a:ln>
        </p:spPr>
        <p:txBody>
          <a:bodyPr wrap="none" rtlCol="0">
            <a:spAutoFit/>
          </a:bodyPr>
          <a:lstStyle/>
          <a:p>
            <a:r>
              <a:rPr lang="en-US" sz="1200" dirty="0" smtClean="0">
                <a:latin typeface="Courier New" pitchFamily="49" charset="0"/>
                <a:cs typeface="Courier New" pitchFamily="49" charset="0"/>
              </a:rPr>
              <a:t>CREATE OR REPLACE PROCEDURE </a:t>
            </a:r>
            <a:r>
              <a:rPr lang="en-US" sz="1200" dirty="0" err="1" smtClean="0">
                <a:latin typeface="Courier New" pitchFamily="49" charset="0"/>
                <a:cs typeface="Courier New" pitchFamily="49" charset="0"/>
              </a:rPr>
              <a:t>single_row_insert</a:t>
            </a:r>
            <a:r>
              <a:rPr lang="en-US" sz="1200" dirty="0" smtClean="0">
                <a:latin typeface="Courier New" pitchFamily="49" charset="0"/>
                <a:cs typeface="Courier New" pitchFamily="49" charset="0"/>
              </a:rPr>
              <a:t>(c1 NUMBER, c2 NUMBER, r OUT NUMBER) IS</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 c NUMBER;</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 n NUMBER;</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BEGIN</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  c := </a:t>
            </a:r>
            <a:r>
              <a:rPr lang="en-US" sz="1200" dirty="0" err="1" smtClean="0">
                <a:latin typeface="Courier New" pitchFamily="49" charset="0"/>
                <a:cs typeface="Courier New" pitchFamily="49" charset="0"/>
              </a:rPr>
              <a:t>dbms_sql.open_cursor</a:t>
            </a:r>
            <a:r>
              <a:rPr lang="en-US" sz="1200" dirty="0" smtClean="0">
                <a:latin typeface="Courier New" pitchFamily="49" charset="0"/>
                <a:cs typeface="Courier New" pitchFamily="49" charset="0"/>
              </a:rPr>
              <a:t>;</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  </a:t>
            </a:r>
            <a:r>
              <a:rPr lang="en-US" sz="1200" b="1" dirty="0" err="1" smtClean="0">
                <a:solidFill>
                  <a:srgbClr val="CC0066"/>
                </a:solidFill>
                <a:latin typeface="Courier New" pitchFamily="49" charset="0"/>
                <a:cs typeface="Courier New" pitchFamily="49" charset="0"/>
              </a:rPr>
              <a:t>dbms_sql.parse</a:t>
            </a:r>
            <a:r>
              <a:rPr lang="en-US" sz="1200" b="1" dirty="0" smtClean="0">
                <a:solidFill>
                  <a:srgbClr val="CC0066"/>
                </a:solidFill>
                <a:latin typeface="Courier New" pitchFamily="49" charset="0"/>
                <a:cs typeface="Courier New" pitchFamily="49" charset="0"/>
              </a:rPr>
              <a:t>(c, 'INSERT INTO tab VALUES (:bnd1, :bnd2) ' ||</a:t>
            </a:r>
            <a:br>
              <a:rPr lang="en-US" sz="1200" b="1" dirty="0" smtClean="0">
                <a:solidFill>
                  <a:srgbClr val="CC0066"/>
                </a:solidFill>
                <a:latin typeface="Courier New" pitchFamily="49" charset="0"/>
                <a:cs typeface="Courier New" pitchFamily="49" charset="0"/>
              </a:rPr>
            </a:br>
            <a:r>
              <a:rPr lang="en-US" sz="1200" b="1" dirty="0" smtClean="0">
                <a:solidFill>
                  <a:srgbClr val="CC0066"/>
                </a:solidFill>
                <a:latin typeface="Courier New" pitchFamily="49" charset="0"/>
                <a:cs typeface="Courier New" pitchFamily="49" charset="0"/>
              </a:rPr>
              <a:t>  'RETURNING c1*c2 into :bnd3', 2);</a:t>
            </a:r>
            <a:r>
              <a:rPr lang="en-US" sz="1200" dirty="0" smtClean="0">
                <a:latin typeface="Courier New" pitchFamily="49" charset="0"/>
                <a:cs typeface="Courier New" pitchFamily="49" charset="0"/>
              </a:rPr>
              <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  </a:t>
            </a:r>
            <a:r>
              <a:rPr lang="en-US" sz="1200" dirty="0" err="1" smtClean="0">
                <a:latin typeface="Courier New" pitchFamily="49" charset="0"/>
                <a:cs typeface="Courier New" pitchFamily="49" charset="0"/>
              </a:rPr>
              <a:t>dbms_sql.bind_variable</a:t>
            </a:r>
            <a:r>
              <a:rPr lang="en-US" sz="1200" dirty="0" smtClean="0">
                <a:latin typeface="Courier New" pitchFamily="49" charset="0"/>
                <a:cs typeface="Courier New" pitchFamily="49" charset="0"/>
              </a:rPr>
              <a:t>(c, 'bnd1', c1);</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  </a:t>
            </a:r>
            <a:r>
              <a:rPr lang="en-US" sz="1200" dirty="0" err="1" smtClean="0">
                <a:latin typeface="Courier New" pitchFamily="49" charset="0"/>
                <a:cs typeface="Courier New" pitchFamily="49" charset="0"/>
              </a:rPr>
              <a:t>dbms_sql.bind_variable</a:t>
            </a:r>
            <a:r>
              <a:rPr lang="en-US" sz="1200" dirty="0" smtClean="0">
                <a:latin typeface="Courier New" pitchFamily="49" charset="0"/>
                <a:cs typeface="Courier New" pitchFamily="49" charset="0"/>
              </a:rPr>
              <a:t>(c, 'bnd2', c2);</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  </a:t>
            </a:r>
            <a:r>
              <a:rPr lang="en-US" sz="1200" dirty="0" err="1" smtClean="0">
                <a:latin typeface="Courier New" pitchFamily="49" charset="0"/>
                <a:cs typeface="Courier New" pitchFamily="49" charset="0"/>
              </a:rPr>
              <a:t>dbms_sql.bind_variable</a:t>
            </a:r>
            <a:r>
              <a:rPr lang="en-US" sz="1200" dirty="0" smtClean="0">
                <a:latin typeface="Courier New" pitchFamily="49" charset="0"/>
                <a:cs typeface="Courier New" pitchFamily="49" charset="0"/>
              </a:rPr>
              <a:t>(c, 'bnd3', r);</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  n := </a:t>
            </a:r>
            <a:r>
              <a:rPr lang="en-US" sz="1200" dirty="0" err="1" smtClean="0">
                <a:latin typeface="Courier New" pitchFamily="49" charset="0"/>
                <a:cs typeface="Courier New" pitchFamily="49" charset="0"/>
              </a:rPr>
              <a:t>dbms_sql.execute</a:t>
            </a:r>
            <a:r>
              <a:rPr lang="en-US" sz="1200" dirty="0" smtClean="0">
                <a:latin typeface="Courier New" pitchFamily="49" charset="0"/>
                <a:cs typeface="Courier New" pitchFamily="49" charset="0"/>
              </a:rPr>
              <a:t>(c);</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  </a:t>
            </a:r>
            <a:r>
              <a:rPr lang="en-US" sz="1200" dirty="0" err="1" smtClean="0">
                <a:latin typeface="Courier New" pitchFamily="49" charset="0"/>
                <a:cs typeface="Courier New" pitchFamily="49" charset="0"/>
              </a:rPr>
              <a:t>dbms_sql.variable_value</a:t>
            </a:r>
            <a:r>
              <a:rPr lang="en-US" sz="1200" dirty="0" smtClean="0">
                <a:latin typeface="Courier New" pitchFamily="49" charset="0"/>
                <a:cs typeface="Courier New" pitchFamily="49" charset="0"/>
              </a:rPr>
              <a:t>(c, 'bnd3', r); -- get value of </a:t>
            </a:r>
            <a:r>
              <a:rPr lang="en-US" sz="1200" dirty="0" err="1" smtClean="0">
                <a:latin typeface="Courier New" pitchFamily="49" charset="0"/>
                <a:cs typeface="Courier New" pitchFamily="49" charset="0"/>
              </a:rPr>
              <a:t>outbind</a:t>
            </a:r>
            <a:r>
              <a:rPr lang="en-US" sz="1200" dirty="0" smtClean="0">
                <a:latin typeface="Courier New" pitchFamily="49" charset="0"/>
                <a:cs typeface="Courier New" pitchFamily="49" charset="0"/>
              </a:rPr>
              <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  </a:t>
            </a:r>
            <a:r>
              <a:rPr lang="en-US" sz="1200" dirty="0" err="1" smtClean="0">
                <a:latin typeface="Courier New" pitchFamily="49" charset="0"/>
                <a:cs typeface="Courier New" pitchFamily="49" charset="0"/>
              </a:rPr>
              <a:t>dbms_sql.close_cursor</a:t>
            </a:r>
            <a:r>
              <a:rPr lang="en-US" sz="1200" dirty="0" smtClean="0">
                <a:latin typeface="Courier New" pitchFamily="49" charset="0"/>
                <a:cs typeface="Courier New" pitchFamily="49" charset="0"/>
              </a:rPr>
              <a:t>(c);</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END </a:t>
            </a:r>
            <a:r>
              <a:rPr lang="en-US" sz="1200" dirty="0" err="1" smtClean="0">
                <a:latin typeface="Courier New" pitchFamily="49" charset="0"/>
                <a:cs typeface="Courier New" pitchFamily="49" charset="0"/>
              </a:rPr>
              <a:t>single_row_insert</a:t>
            </a:r>
            <a:r>
              <a:rPr lang="en-US" sz="1200" dirty="0" smtClean="0">
                <a:latin typeface="Courier New" pitchFamily="49" charset="0"/>
                <a:cs typeface="Courier New" pitchFamily="49" charset="0"/>
              </a:rPr>
              <a:t>;</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a:t>
            </a:r>
            <a:endParaRPr lang="en-US" sz="1200" dirty="0">
              <a:latin typeface="Courier New" pitchFamily="49" charset="0"/>
              <a:cs typeface="Courier New" pitchFamily="49" charset="0"/>
            </a:endParaRPr>
          </a:p>
        </p:txBody>
      </p:sp>
    </p:spTree>
    <p:extLst>
      <p:ext uri="{BB962C8B-B14F-4D97-AF65-F5344CB8AC3E}">
        <p14:creationId xmlns:p14="http://schemas.microsoft.com/office/powerpoint/2010/main" xmlns="" val="297461522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smtClean="0"/>
              <a:t>Dynamic Insert with Native Dynamic SQL</a:t>
            </a:r>
          </a:p>
        </p:txBody>
      </p:sp>
      <p:sp>
        <p:nvSpPr>
          <p:cNvPr id="5" name="Text Placeholder 4"/>
          <p:cNvSpPr>
            <a:spLocks noGrp="1"/>
          </p:cNvSpPr>
          <p:nvPr>
            <p:ph type="body" sz="quarter" idx="11"/>
          </p:nvPr>
        </p:nvSpPr>
        <p:spPr>
          <a:xfrm>
            <a:off x="457200" y="762000"/>
            <a:ext cx="8229600" cy="838200"/>
          </a:xfrm>
        </p:spPr>
        <p:txBody>
          <a:bodyPr/>
          <a:lstStyle/>
          <a:p>
            <a:r>
              <a:rPr lang="en-US" dirty="0" smtClean="0"/>
              <a:t>Native Dynamic SQL has largely replaced DBMS_SQL as it is robust and more easily coded</a:t>
            </a:r>
          </a:p>
        </p:txBody>
      </p:sp>
      <p:sp>
        <p:nvSpPr>
          <p:cNvPr id="6" name="TextBox 5"/>
          <p:cNvSpPr txBox="1"/>
          <p:nvPr/>
        </p:nvSpPr>
        <p:spPr>
          <a:xfrm>
            <a:off x="2201800" y="1828800"/>
            <a:ext cx="4740400" cy="1569660"/>
          </a:xfrm>
          <a:prstGeom prst="rect">
            <a:avLst/>
          </a:prstGeom>
          <a:solidFill>
            <a:schemeClr val="bg1">
              <a:lumMod val="95000"/>
            </a:schemeClr>
          </a:solidFill>
          <a:ln>
            <a:solidFill>
              <a:schemeClr val="tx1"/>
            </a:solidFill>
          </a:ln>
        </p:spPr>
        <p:txBody>
          <a:bodyPr wrap="none" rtlCol="0">
            <a:spAutoFit/>
          </a:bodyPr>
          <a:lstStyle/>
          <a:p>
            <a:r>
              <a:rPr lang="en-US" sz="1200" dirty="0" smtClean="0">
                <a:latin typeface="Courier New" pitchFamily="49" charset="0"/>
                <a:cs typeface="Courier New" pitchFamily="49" charset="0"/>
              </a:rPr>
              <a:t>BEGIN</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  FOR </a:t>
            </a:r>
            <a:r>
              <a:rPr lang="en-US" sz="1200" dirty="0" err="1" smtClean="0">
                <a:latin typeface="Courier New" pitchFamily="49" charset="0"/>
                <a:cs typeface="Courier New" pitchFamily="49" charset="0"/>
              </a:rPr>
              <a:t>i</a:t>
            </a:r>
            <a:r>
              <a:rPr lang="en-US" sz="1200" dirty="0" smtClean="0">
                <a:latin typeface="Courier New" pitchFamily="49" charset="0"/>
                <a:cs typeface="Courier New" pitchFamily="49" charset="0"/>
              </a:rPr>
              <a:t> IN 1 .. 10000</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  LOOP</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    EXECUTE IMMEDIATE '</a:t>
            </a:r>
            <a:r>
              <a:rPr lang="en-US" sz="1200" b="1" dirty="0" smtClean="0">
                <a:solidFill>
                  <a:srgbClr val="CC0066"/>
                </a:solidFill>
                <a:latin typeface="Courier New" pitchFamily="49" charset="0"/>
                <a:cs typeface="Courier New" pitchFamily="49" charset="0"/>
              </a:rPr>
              <a:t>INSERT INTO t VALUES (:x)</a:t>
            </a:r>
            <a:r>
              <a:rPr lang="en-US" sz="1200" dirty="0" smtClean="0">
                <a:latin typeface="Courier New" pitchFamily="49" charset="0"/>
                <a:cs typeface="Courier New" pitchFamily="49" charset="0"/>
              </a:rPr>
              <a:t>'</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    USING </a:t>
            </a:r>
            <a:r>
              <a:rPr lang="en-US" sz="1200" dirty="0" err="1" smtClean="0">
                <a:latin typeface="Courier New" pitchFamily="49" charset="0"/>
                <a:cs typeface="Courier New" pitchFamily="49" charset="0"/>
              </a:rPr>
              <a:t>i</a:t>
            </a:r>
            <a:r>
              <a:rPr lang="en-US" sz="1200" dirty="0" smtClean="0">
                <a:latin typeface="Courier New" pitchFamily="49" charset="0"/>
                <a:cs typeface="Courier New" pitchFamily="49" charset="0"/>
              </a:rPr>
              <a:t>;</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  END LOOP;</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END;</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a:t>
            </a:r>
            <a:endParaRPr lang="en-US" sz="1200" dirty="0">
              <a:latin typeface="Courier New" pitchFamily="49" charset="0"/>
              <a:cs typeface="Courier New" pitchFamily="49" charset="0"/>
            </a:endParaRPr>
          </a:p>
        </p:txBody>
      </p:sp>
    </p:spTree>
    <p:extLst>
      <p:ext uri="{BB962C8B-B14F-4D97-AF65-F5344CB8AC3E}">
        <p14:creationId xmlns:p14="http://schemas.microsoft.com/office/powerpoint/2010/main" xmlns="" val="297461522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smtClean="0"/>
              <a:t>RETURNING Clause with a Sequence</a:t>
            </a:r>
          </a:p>
        </p:txBody>
      </p:sp>
      <p:sp>
        <p:nvSpPr>
          <p:cNvPr id="5" name="Text Placeholder 4"/>
          <p:cNvSpPr>
            <a:spLocks noGrp="1"/>
          </p:cNvSpPr>
          <p:nvPr>
            <p:ph type="body" sz="quarter" idx="11"/>
          </p:nvPr>
        </p:nvSpPr>
        <p:spPr>
          <a:xfrm>
            <a:off x="457200" y="762000"/>
            <a:ext cx="8229600" cy="838200"/>
          </a:xfrm>
        </p:spPr>
        <p:txBody>
          <a:bodyPr/>
          <a:lstStyle/>
          <a:p>
            <a:r>
              <a:rPr lang="en-US" dirty="0" smtClean="0"/>
              <a:t>Use this syntax to return values from an insert statement unknown to the program inserting the row</a:t>
            </a:r>
          </a:p>
        </p:txBody>
      </p:sp>
      <p:sp>
        <p:nvSpPr>
          <p:cNvPr id="6" name="TextBox 5"/>
          <p:cNvSpPr txBox="1"/>
          <p:nvPr/>
        </p:nvSpPr>
        <p:spPr>
          <a:xfrm>
            <a:off x="3063240" y="3200400"/>
            <a:ext cx="3017520" cy="2862322"/>
          </a:xfrm>
          <a:prstGeom prst="rect">
            <a:avLst/>
          </a:prstGeom>
          <a:solidFill>
            <a:schemeClr val="bg1">
              <a:lumMod val="95000"/>
            </a:schemeClr>
          </a:solidFill>
          <a:ln>
            <a:solidFill>
              <a:schemeClr val="tx1"/>
            </a:solidFill>
          </a:ln>
        </p:spPr>
        <p:txBody>
          <a:bodyPr wrap="none" rtlCol="0">
            <a:spAutoFit/>
          </a:bodyPr>
          <a:lstStyle/>
          <a:p>
            <a:r>
              <a:rPr lang="en-US" sz="1200" dirty="0" smtClean="0">
                <a:latin typeface="Courier New" pitchFamily="49" charset="0"/>
                <a:cs typeface="Courier New" pitchFamily="49" charset="0"/>
              </a:rPr>
              <a:t>DECLARE</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 x </a:t>
            </a:r>
            <a:r>
              <a:rPr lang="en-US" sz="1200" dirty="0" err="1" smtClean="0">
                <a:latin typeface="Courier New" pitchFamily="49" charset="0"/>
                <a:cs typeface="Courier New" pitchFamily="49" charset="0"/>
              </a:rPr>
              <a:t>emp.empno%TYPE</a:t>
            </a:r>
            <a:r>
              <a:rPr lang="en-US" sz="1200" dirty="0" smtClean="0">
                <a:latin typeface="Courier New" pitchFamily="49" charset="0"/>
                <a:cs typeface="Courier New" pitchFamily="49" charset="0"/>
              </a:rPr>
              <a:t>;</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 r </a:t>
            </a:r>
            <a:r>
              <a:rPr lang="en-US" sz="1200" dirty="0" err="1" smtClean="0">
                <a:latin typeface="Courier New" pitchFamily="49" charset="0"/>
                <a:cs typeface="Courier New" pitchFamily="49" charset="0"/>
              </a:rPr>
              <a:t>rowid</a:t>
            </a:r>
            <a:r>
              <a:rPr lang="en-US" sz="1200" dirty="0" smtClean="0">
                <a:latin typeface="Courier New" pitchFamily="49" charset="0"/>
                <a:cs typeface="Courier New" pitchFamily="49" charset="0"/>
              </a:rPr>
              <a:t>;</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BEGIN</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  </a:t>
            </a:r>
            <a:r>
              <a:rPr lang="en-US" sz="1200" b="1" dirty="0" smtClean="0">
                <a:solidFill>
                  <a:srgbClr val="CC0066"/>
                </a:solidFill>
                <a:latin typeface="Courier New" pitchFamily="49" charset="0"/>
                <a:cs typeface="Courier New" pitchFamily="49" charset="0"/>
              </a:rPr>
              <a:t>INSERT INTO</a:t>
            </a:r>
            <a:r>
              <a:rPr lang="en-US" sz="1200" dirty="0" smtClean="0">
                <a:latin typeface="Courier New" pitchFamily="49" charset="0"/>
                <a:cs typeface="Courier New" pitchFamily="49" charset="0"/>
              </a:rPr>
              <a:t> </a:t>
            </a:r>
            <a:r>
              <a:rPr lang="en-US" sz="1200" dirty="0" err="1" smtClean="0">
                <a:latin typeface="Courier New" pitchFamily="49" charset="0"/>
                <a:cs typeface="Courier New" pitchFamily="49" charset="0"/>
              </a:rPr>
              <a:t>emp</a:t>
            </a:r>
            <a:r>
              <a:rPr lang="en-US" sz="1200" dirty="0" smtClean="0">
                <a:latin typeface="Courier New" pitchFamily="49" charset="0"/>
                <a:cs typeface="Courier New" pitchFamily="49" charset="0"/>
              </a:rPr>
              <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  (</a:t>
            </a:r>
            <a:r>
              <a:rPr lang="en-US" sz="1200" dirty="0" err="1" smtClean="0">
                <a:latin typeface="Courier New" pitchFamily="49" charset="0"/>
                <a:cs typeface="Courier New" pitchFamily="49" charset="0"/>
              </a:rPr>
              <a:t>empno</a:t>
            </a:r>
            <a:r>
              <a:rPr lang="en-US" sz="1200" dirty="0" smtClean="0">
                <a:latin typeface="Courier New" pitchFamily="49" charset="0"/>
                <a:cs typeface="Courier New" pitchFamily="49" charset="0"/>
              </a:rPr>
              <a:t>, </a:t>
            </a:r>
            <a:r>
              <a:rPr lang="en-US" sz="1200" dirty="0" err="1" smtClean="0">
                <a:latin typeface="Courier New" pitchFamily="49" charset="0"/>
                <a:cs typeface="Courier New" pitchFamily="49" charset="0"/>
              </a:rPr>
              <a:t>ename</a:t>
            </a:r>
            <a:r>
              <a:rPr lang="en-US" sz="1200" dirty="0" smtClean="0">
                <a:latin typeface="Courier New" pitchFamily="49" charset="0"/>
                <a:cs typeface="Courier New" pitchFamily="49" charset="0"/>
              </a:rPr>
              <a:t>)</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  </a:t>
            </a:r>
            <a:r>
              <a:rPr lang="en-US" sz="1200" b="1" dirty="0" smtClean="0">
                <a:solidFill>
                  <a:srgbClr val="CC0066"/>
                </a:solidFill>
                <a:latin typeface="Courier New" pitchFamily="49" charset="0"/>
                <a:cs typeface="Courier New" pitchFamily="49" charset="0"/>
              </a:rPr>
              <a:t>VALUES</a:t>
            </a:r>
            <a:r>
              <a:rPr lang="en-US" sz="1200" dirty="0" smtClean="0">
                <a:latin typeface="Courier New" pitchFamily="49" charset="0"/>
                <a:cs typeface="Courier New" pitchFamily="49" charset="0"/>
              </a:rPr>
              <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  (</a:t>
            </a:r>
            <a:r>
              <a:rPr lang="en-US" sz="1200" b="1" dirty="0" err="1" smtClean="0">
                <a:solidFill>
                  <a:srgbClr val="0070C0"/>
                </a:solidFill>
                <a:latin typeface="Courier New" pitchFamily="49" charset="0"/>
                <a:cs typeface="Courier New" pitchFamily="49" charset="0"/>
              </a:rPr>
              <a:t>seq_emp.NEXTVAL</a:t>
            </a:r>
            <a:r>
              <a:rPr lang="en-US" sz="1200" dirty="0" smtClean="0">
                <a:latin typeface="Courier New" pitchFamily="49" charset="0"/>
                <a:cs typeface="Courier New" pitchFamily="49" charset="0"/>
              </a:rPr>
              <a:t>, 'Morgan')</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  </a:t>
            </a:r>
            <a:r>
              <a:rPr lang="en-US" sz="1200" b="1" dirty="0" smtClean="0">
                <a:solidFill>
                  <a:srgbClr val="CC0066"/>
                </a:solidFill>
                <a:latin typeface="Courier New" pitchFamily="49" charset="0"/>
                <a:cs typeface="Courier New" pitchFamily="49" charset="0"/>
              </a:rPr>
              <a:t>RETURNING</a:t>
            </a:r>
            <a:r>
              <a:rPr lang="en-US" sz="1200" dirty="0" smtClean="0">
                <a:latin typeface="Courier New" pitchFamily="49" charset="0"/>
                <a:cs typeface="Courier New" pitchFamily="49" charset="0"/>
              </a:rPr>
              <a:t> </a:t>
            </a:r>
            <a:r>
              <a:rPr lang="en-US" sz="1200" dirty="0" err="1" smtClean="0">
                <a:latin typeface="Courier New" pitchFamily="49" charset="0"/>
                <a:cs typeface="Courier New" pitchFamily="49" charset="0"/>
              </a:rPr>
              <a:t>rowid</a:t>
            </a:r>
            <a:r>
              <a:rPr lang="en-US" sz="1200" dirty="0" smtClean="0">
                <a:latin typeface="Courier New" pitchFamily="49" charset="0"/>
                <a:cs typeface="Courier New" pitchFamily="49" charset="0"/>
              </a:rPr>
              <a:t>, </a:t>
            </a:r>
            <a:r>
              <a:rPr lang="en-US" sz="1200" dirty="0" err="1" smtClean="0">
                <a:latin typeface="Courier New" pitchFamily="49" charset="0"/>
                <a:cs typeface="Courier New" pitchFamily="49" charset="0"/>
              </a:rPr>
              <a:t>empno</a:t>
            </a:r>
            <a:r>
              <a:rPr lang="en-US" sz="1200" dirty="0" smtClean="0">
                <a:latin typeface="Courier New" pitchFamily="49" charset="0"/>
                <a:cs typeface="Courier New" pitchFamily="49" charset="0"/>
              </a:rPr>
              <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  </a:t>
            </a:r>
            <a:r>
              <a:rPr lang="en-US" sz="1200" b="1" dirty="0" smtClean="0">
                <a:solidFill>
                  <a:srgbClr val="CC0066"/>
                </a:solidFill>
                <a:latin typeface="Courier New" pitchFamily="49" charset="0"/>
                <a:cs typeface="Courier New" pitchFamily="49" charset="0"/>
              </a:rPr>
              <a:t>INTO</a:t>
            </a:r>
            <a:r>
              <a:rPr lang="en-US" sz="1200" dirty="0" smtClean="0">
                <a:latin typeface="Courier New" pitchFamily="49" charset="0"/>
                <a:cs typeface="Courier New" pitchFamily="49" charset="0"/>
              </a:rPr>
              <a:t> r, x;</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 </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  </a:t>
            </a:r>
            <a:r>
              <a:rPr lang="en-US" sz="1200" dirty="0" err="1" smtClean="0">
                <a:latin typeface="Courier New" pitchFamily="49" charset="0"/>
                <a:cs typeface="Courier New" pitchFamily="49" charset="0"/>
              </a:rPr>
              <a:t>dbms_output.put_line</a:t>
            </a:r>
            <a:r>
              <a:rPr lang="en-US" sz="1200" dirty="0" smtClean="0">
                <a:latin typeface="Courier New" pitchFamily="49" charset="0"/>
                <a:cs typeface="Courier New" pitchFamily="49" charset="0"/>
              </a:rPr>
              <a:t>(r); </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  </a:t>
            </a:r>
            <a:r>
              <a:rPr lang="en-US" sz="1200" dirty="0" err="1" smtClean="0">
                <a:latin typeface="Courier New" pitchFamily="49" charset="0"/>
                <a:cs typeface="Courier New" pitchFamily="49" charset="0"/>
              </a:rPr>
              <a:t>dbms_output.put_line</a:t>
            </a:r>
            <a:r>
              <a:rPr lang="en-US" sz="1200" dirty="0" smtClean="0">
                <a:latin typeface="Courier New" pitchFamily="49" charset="0"/>
                <a:cs typeface="Courier New" pitchFamily="49" charset="0"/>
              </a:rPr>
              <a:t>(x);</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END;</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a:t>
            </a:r>
            <a:endParaRPr lang="en-US" sz="1200" dirty="0">
              <a:latin typeface="Courier New" pitchFamily="49" charset="0"/>
              <a:cs typeface="Courier New" pitchFamily="49" charset="0"/>
            </a:endParaRPr>
          </a:p>
        </p:txBody>
      </p:sp>
      <p:sp>
        <p:nvSpPr>
          <p:cNvPr id="7" name="TextBox 6"/>
          <p:cNvSpPr txBox="1"/>
          <p:nvPr/>
        </p:nvSpPr>
        <p:spPr>
          <a:xfrm>
            <a:off x="3063240" y="1752600"/>
            <a:ext cx="3017520" cy="1200329"/>
          </a:xfrm>
          <a:prstGeom prst="rect">
            <a:avLst/>
          </a:prstGeom>
          <a:solidFill>
            <a:schemeClr val="bg1">
              <a:lumMod val="95000"/>
            </a:schemeClr>
          </a:solidFill>
          <a:ln>
            <a:solidFill>
              <a:schemeClr val="tx1"/>
            </a:solidFill>
          </a:ln>
        </p:spPr>
        <p:txBody>
          <a:bodyPr wrap="none" rtlCol="0">
            <a:spAutoFit/>
          </a:bodyPr>
          <a:lstStyle/>
          <a:p>
            <a:r>
              <a:rPr lang="en-US" sz="1200" dirty="0" smtClean="0">
                <a:latin typeface="Courier New" pitchFamily="49" charset="0"/>
                <a:cs typeface="Courier New" pitchFamily="49" charset="0"/>
              </a:rPr>
              <a:t>INSERT INTO &lt;</a:t>
            </a:r>
            <a:r>
              <a:rPr lang="en-US" sz="1200" dirty="0" err="1" smtClean="0">
                <a:latin typeface="Courier New" pitchFamily="49" charset="0"/>
                <a:cs typeface="Courier New" pitchFamily="49" charset="0"/>
              </a:rPr>
              <a:t>table_name</a:t>
            </a:r>
            <a:r>
              <a:rPr lang="en-US" sz="1200" dirty="0" smtClean="0">
                <a:latin typeface="Courier New" pitchFamily="49" charset="0"/>
                <a:cs typeface="Courier New" pitchFamily="49" charset="0"/>
              </a:rPr>
              <a:t>&gt;</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 (</a:t>
            </a:r>
            <a:r>
              <a:rPr lang="en-US" sz="1200" dirty="0" err="1" smtClean="0">
                <a:latin typeface="Courier New" pitchFamily="49" charset="0"/>
                <a:cs typeface="Courier New" pitchFamily="49" charset="0"/>
              </a:rPr>
              <a:t>column_list</a:t>
            </a:r>
            <a:r>
              <a:rPr lang="en-US" sz="1200" dirty="0" smtClean="0">
                <a:latin typeface="Courier New" pitchFamily="49" charset="0"/>
                <a:cs typeface="Courier New" pitchFamily="49" charset="0"/>
              </a:rPr>
              <a:t>)</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 VALUES</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 (</a:t>
            </a:r>
            <a:r>
              <a:rPr lang="en-US" sz="1200" dirty="0" err="1" smtClean="0">
                <a:latin typeface="Courier New" pitchFamily="49" charset="0"/>
                <a:cs typeface="Courier New" pitchFamily="49" charset="0"/>
              </a:rPr>
              <a:t>values_list</a:t>
            </a:r>
            <a:r>
              <a:rPr lang="en-US" sz="1200" dirty="0" smtClean="0">
                <a:latin typeface="Courier New" pitchFamily="49" charset="0"/>
                <a:cs typeface="Courier New" pitchFamily="49" charset="0"/>
              </a:rPr>
              <a:t>)</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 RETURNING &lt;</a:t>
            </a:r>
            <a:r>
              <a:rPr lang="en-US" sz="1200" dirty="0" err="1" smtClean="0">
                <a:latin typeface="Courier New" pitchFamily="49" charset="0"/>
                <a:cs typeface="Courier New" pitchFamily="49" charset="0"/>
              </a:rPr>
              <a:t>value_name</a:t>
            </a:r>
            <a:r>
              <a:rPr lang="en-US" sz="1200" dirty="0" smtClean="0">
                <a:latin typeface="Courier New" pitchFamily="49" charset="0"/>
                <a:cs typeface="Courier New" pitchFamily="49" charset="0"/>
              </a:rPr>
              <a:t>&gt;</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 INTO &lt;</a:t>
            </a:r>
            <a:r>
              <a:rPr lang="en-US" sz="1200" dirty="0" err="1" smtClean="0">
                <a:latin typeface="Courier New" pitchFamily="49" charset="0"/>
                <a:cs typeface="Courier New" pitchFamily="49" charset="0"/>
              </a:rPr>
              <a:t>variable_name</a:t>
            </a:r>
            <a:r>
              <a:rPr lang="en-US" sz="1200" dirty="0" smtClean="0">
                <a:latin typeface="Courier New" pitchFamily="49" charset="0"/>
                <a:cs typeface="Courier New" pitchFamily="49" charset="0"/>
              </a:rPr>
              <a:t>&gt;;</a:t>
            </a:r>
            <a:endParaRPr lang="en-US" sz="1200" dirty="0">
              <a:latin typeface="Courier New" pitchFamily="49" charset="0"/>
              <a:cs typeface="Courier New" pitchFamily="49" charset="0"/>
            </a:endParaRPr>
          </a:p>
        </p:txBody>
      </p:sp>
    </p:spTree>
    <p:extLst>
      <p:ext uri="{BB962C8B-B14F-4D97-AF65-F5344CB8AC3E}">
        <p14:creationId xmlns:p14="http://schemas.microsoft.com/office/powerpoint/2010/main" xmlns="" val="297461522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smtClean="0"/>
              <a:t>RETURNING Clause with an Identify Column</a:t>
            </a:r>
          </a:p>
        </p:txBody>
      </p:sp>
      <p:sp>
        <p:nvSpPr>
          <p:cNvPr id="5" name="Text Placeholder 4"/>
          <p:cNvSpPr>
            <a:spLocks noGrp="1"/>
          </p:cNvSpPr>
          <p:nvPr>
            <p:ph type="body" sz="quarter" idx="11"/>
          </p:nvPr>
        </p:nvSpPr>
        <p:spPr>
          <a:xfrm>
            <a:off x="457200" y="762000"/>
            <a:ext cx="8229600" cy="838200"/>
          </a:xfrm>
        </p:spPr>
        <p:txBody>
          <a:bodyPr/>
          <a:lstStyle/>
          <a:p>
            <a:r>
              <a:rPr lang="en-US" dirty="0" smtClean="0"/>
              <a:t>Use this syntax to return values from an insert statement unknown to the program inserting the row</a:t>
            </a:r>
          </a:p>
        </p:txBody>
      </p:sp>
      <p:sp>
        <p:nvSpPr>
          <p:cNvPr id="6" name="TextBox 5"/>
          <p:cNvSpPr txBox="1"/>
          <p:nvPr/>
        </p:nvSpPr>
        <p:spPr>
          <a:xfrm>
            <a:off x="2468880" y="1828800"/>
            <a:ext cx="4206240" cy="646331"/>
          </a:xfrm>
          <a:prstGeom prst="rect">
            <a:avLst/>
          </a:prstGeom>
          <a:solidFill>
            <a:schemeClr val="bg1">
              <a:lumMod val="95000"/>
            </a:schemeClr>
          </a:solidFill>
          <a:ln>
            <a:solidFill>
              <a:schemeClr val="tx1"/>
            </a:solidFill>
          </a:ln>
        </p:spPr>
        <p:txBody>
          <a:bodyPr wrap="none" rtlCol="0">
            <a:spAutoFit/>
          </a:bodyPr>
          <a:lstStyle/>
          <a:p>
            <a:r>
              <a:rPr lang="en-US" sz="1200" dirty="0" smtClean="0">
                <a:latin typeface="Courier New" pitchFamily="49" charset="0"/>
                <a:cs typeface="Courier New" pitchFamily="49" charset="0"/>
              </a:rPr>
              <a:t>CREATE TABLE </a:t>
            </a:r>
            <a:r>
              <a:rPr lang="en-US" sz="1200" dirty="0" err="1" smtClean="0">
                <a:latin typeface="Courier New" pitchFamily="49" charset="0"/>
                <a:cs typeface="Courier New" pitchFamily="49" charset="0"/>
              </a:rPr>
              <a:t>idcoltab</a:t>
            </a:r>
            <a:r>
              <a:rPr lang="en-US" sz="1200" dirty="0" smtClean="0">
                <a:latin typeface="Courier New" pitchFamily="49" charset="0"/>
                <a:cs typeface="Courier New" pitchFamily="49" charset="0"/>
              </a:rPr>
              <a:t> (</a:t>
            </a:r>
            <a:br>
              <a:rPr lang="en-US" sz="1200" dirty="0" smtClean="0">
                <a:latin typeface="Courier New" pitchFamily="49" charset="0"/>
                <a:cs typeface="Courier New" pitchFamily="49" charset="0"/>
              </a:rPr>
            </a:br>
            <a:r>
              <a:rPr lang="en-US" sz="1200" dirty="0" err="1" smtClean="0">
                <a:latin typeface="Courier New" pitchFamily="49" charset="0"/>
                <a:cs typeface="Courier New" pitchFamily="49" charset="0"/>
              </a:rPr>
              <a:t>rec_id</a:t>
            </a:r>
            <a:r>
              <a:rPr lang="en-US" sz="1200" dirty="0" smtClean="0">
                <a:latin typeface="Courier New" pitchFamily="49" charset="0"/>
                <a:cs typeface="Courier New" pitchFamily="49" charset="0"/>
              </a:rPr>
              <a:t> NUMBER </a:t>
            </a:r>
            <a:r>
              <a:rPr lang="en-US" sz="1200" b="1" dirty="0" smtClean="0">
                <a:solidFill>
                  <a:srgbClr val="0070C0"/>
                </a:solidFill>
                <a:latin typeface="Courier New" pitchFamily="49" charset="0"/>
                <a:cs typeface="Courier New" pitchFamily="49" charset="0"/>
              </a:rPr>
              <a:t>GENERATED ALWAYS AS IDENTITY</a:t>
            </a:r>
            <a:r>
              <a:rPr lang="en-US" sz="1200" dirty="0" smtClean="0">
                <a:latin typeface="Courier New" pitchFamily="49" charset="0"/>
                <a:cs typeface="Courier New" pitchFamily="49" charset="0"/>
              </a:rPr>
              <a:t>,</a:t>
            </a:r>
            <a:br>
              <a:rPr lang="en-US" sz="1200" dirty="0" smtClean="0">
                <a:latin typeface="Courier New" pitchFamily="49" charset="0"/>
                <a:cs typeface="Courier New" pitchFamily="49" charset="0"/>
              </a:rPr>
            </a:br>
            <a:r>
              <a:rPr lang="en-US" sz="1200" dirty="0" err="1" smtClean="0">
                <a:latin typeface="Courier New" pitchFamily="49" charset="0"/>
                <a:cs typeface="Courier New" pitchFamily="49" charset="0"/>
              </a:rPr>
              <a:t>coltxt</a:t>
            </a:r>
            <a:r>
              <a:rPr lang="en-US" sz="1200" dirty="0" smtClean="0">
                <a:latin typeface="Courier New" pitchFamily="49" charset="0"/>
                <a:cs typeface="Courier New" pitchFamily="49" charset="0"/>
              </a:rPr>
              <a:t> VARCHAR2(30));</a:t>
            </a:r>
            <a:endParaRPr lang="en-US" sz="1200" dirty="0">
              <a:latin typeface="Courier New" pitchFamily="49" charset="0"/>
              <a:cs typeface="Courier New" pitchFamily="49" charset="0"/>
            </a:endParaRPr>
          </a:p>
        </p:txBody>
      </p:sp>
      <p:sp>
        <p:nvSpPr>
          <p:cNvPr id="7" name="TextBox 6"/>
          <p:cNvSpPr txBox="1"/>
          <p:nvPr/>
        </p:nvSpPr>
        <p:spPr>
          <a:xfrm>
            <a:off x="2468880" y="2667000"/>
            <a:ext cx="4206240" cy="2492990"/>
          </a:xfrm>
          <a:prstGeom prst="rect">
            <a:avLst/>
          </a:prstGeom>
          <a:solidFill>
            <a:schemeClr val="bg1">
              <a:lumMod val="95000"/>
            </a:schemeClr>
          </a:solidFill>
          <a:ln>
            <a:solidFill>
              <a:schemeClr val="tx1"/>
            </a:solidFill>
          </a:ln>
        </p:spPr>
        <p:txBody>
          <a:bodyPr wrap="none" rtlCol="0">
            <a:spAutoFit/>
          </a:bodyPr>
          <a:lstStyle/>
          <a:p>
            <a:r>
              <a:rPr lang="en-US" sz="1200" dirty="0" smtClean="0">
                <a:latin typeface="Courier New" pitchFamily="49" charset="0"/>
                <a:cs typeface="Courier New" pitchFamily="49" charset="0"/>
              </a:rPr>
              <a:t>DECLARE</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 rid </a:t>
            </a:r>
            <a:r>
              <a:rPr lang="en-US" sz="1200" dirty="0" err="1" smtClean="0">
                <a:latin typeface="Courier New" pitchFamily="49" charset="0"/>
                <a:cs typeface="Courier New" pitchFamily="49" charset="0"/>
              </a:rPr>
              <a:t>idcoltab.rec_id%TYPE</a:t>
            </a:r>
            <a:r>
              <a:rPr lang="en-US" sz="1200" dirty="0" smtClean="0">
                <a:latin typeface="Courier New" pitchFamily="49" charset="0"/>
                <a:cs typeface="Courier New" pitchFamily="49" charset="0"/>
              </a:rPr>
              <a:t>;</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BEGIN</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  </a:t>
            </a:r>
            <a:r>
              <a:rPr lang="en-US" sz="1200" b="1" dirty="0" smtClean="0">
                <a:solidFill>
                  <a:srgbClr val="CC0066"/>
                </a:solidFill>
                <a:latin typeface="Courier New" pitchFamily="49" charset="0"/>
                <a:cs typeface="Courier New" pitchFamily="49" charset="0"/>
              </a:rPr>
              <a:t>INSERT INTO</a:t>
            </a:r>
            <a:r>
              <a:rPr lang="en-US" sz="1200" dirty="0" smtClean="0">
                <a:latin typeface="Courier New" pitchFamily="49" charset="0"/>
                <a:cs typeface="Courier New" pitchFamily="49" charset="0"/>
              </a:rPr>
              <a:t> </a:t>
            </a:r>
            <a:r>
              <a:rPr lang="en-US" sz="1200" dirty="0" err="1" smtClean="0">
                <a:latin typeface="Courier New" pitchFamily="49" charset="0"/>
                <a:cs typeface="Courier New" pitchFamily="49" charset="0"/>
              </a:rPr>
              <a:t>idcoltab</a:t>
            </a:r>
            <a:r>
              <a:rPr lang="en-US" sz="1200" dirty="0" smtClean="0">
                <a:latin typeface="Courier New" pitchFamily="49" charset="0"/>
                <a:cs typeface="Courier New" pitchFamily="49" charset="0"/>
              </a:rPr>
              <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  (</a:t>
            </a:r>
            <a:r>
              <a:rPr lang="en-US" sz="1200" dirty="0" err="1" smtClean="0">
                <a:latin typeface="Courier New" pitchFamily="49" charset="0"/>
                <a:cs typeface="Courier New" pitchFamily="49" charset="0"/>
              </a:rPr>
              <a:t>coltxt</a:t>
            </a:r>
            <a:r>
              <a:rPr lang="en-US" sz="1200" dirty="0" smtClean="0">
                <a:latin typeface="Courier New" pitchFamily="49" charset="0"/>
                <a:cs typeface="Courier New" pitchFamily="49" charset="0"/>
              </a:rPr>
              <a:t>)</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  </a:t>
            </a:r>
            <a:r>
              <a:rPr lang="en-US" sz="1200" b="1" dirty="0" smtClean="0">
                <a:solidFill>
                  <a:srgbClr val="CC0066"/>
                </a:solidFill>
                <a:latin typeface="Courier New" pitchFamily="49" charset="0"/>
                <a:cs typeface="Courier New" pitchFamily="49" charset="0"/>
              </a:rPr>
              <a:t>VALUES</a:t>
            </a:r>
            <a:r>
              <a:rPr lang="en-US" sz="1200" dirty="0" smtClean="0">
                <a:latin typeface="Courier New" pitchFamily="49" charset="0"/>
                <a:cs typeface="Courier New" pitchFamily="49" charset="0"/>
              </a:rPr>
              <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  ('Morgan')</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  </a:t>
            </a:r>
            <a:r>
              <a:rPr lang="en-US" sz="1200" b="1" dirty="0" smtClean="0">
                <a:solidFill>
                  <a:srgbClr val="CC0066"/>
                </a:solidFill>
                <a:latin typeface="Courier New" pitchFamily="49" charset="0"/>
                <a:cs typeface="Courier New" pitchFamily="49" charset="0"/>
              </a:rPr>
              <a:t>RETURNING</a:t>
            </a:r>
            <a:r>
              <a:rPr lang="en-US" sz="1200" dirty="0" smtClean="0">
                <a:latin typeface="Courier New" pitchFamily="49" charset="0"/>
                <a:cs typeface="Courier New" pitchFamily="49" charset="0"/>
              </a:rPr>
              <a:t> </a:t>
            </a:r>
            <a:r>
              <a:rPr lang="en-US" sz="1200" dirty="0" err="1" smtClean="0">
                <a:latin typeface="Courier New" pitchFamily="49" charset="0"/>
                <a:cs typeface="Courier New" pitchFamily="49" charset="0"/>
              </a:rPr>
              <a:t>rec_id</a:t>
            </a:r>
            <a:r>
              <a:rPr lang="en-US" sz="1200" dirty="0" smtClean="0">
                <a:latin typeface="Courier New" pitchFamily="49" charset="0"/>
                <a:cs typeface="Courier New" pitchFamily="49" charset="0"/>
              </a:rPr>
              <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  </a:t>
            </a:r>
            <a:r>
              <a:rPr lang="en-US" sz="1200" b="1" dirty="0" smtClean="0">
                <a:solidFill>
                  <a:srgbClr val="CC0066"/>
                </a:solidFill>
                <a:latin typeface="Courier New" pitchFamily="49" charset="0"/>
                <a:cs typeface="Courier New" pitchFamily="49" charset="0"/>
              </a:rPr>
              <a:t>INTO</a:t>
            </a:r>
            <a:r>
              <a:rPr lang="en-US" sz="1200" dirty="0" smtClean="0">
                <a:latin typeface="Courier New" pitchFamily="49" charset="0"/>
                <a:cs typeface="Courier New" pitchFamily="49" charset="0"/>
              </a:rPr>
              <a:t> rid;</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  </a:t>
            </a:r>
            <a:r>
              <a:rPr lang="en-US" sz="1200" dirty="0" err="1" smtClean="0">
                <a:latin typeface="Courier New" pitchFamily="49" charset="0"/>
                <a:cs typeface="Courier New" pitchFamily="49" charset="0"/>
              </a:rPr>
              <a:t>dbms_output.put_line</a:t>
            </a:r>
            <a:r>
              <a:rPr lang="en-US" sz="1200" dirty="0" smtClean="0">
                <a:latin typeface="Courier New" pitchFamily="49" charset="0"/>
                <a:cs typeface="Courier New" pitchFamily="49" charset="0"/>
              </a:rPr>
              <a:t>(rid);</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END;</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a:t>
            </a:r>
            <a:endParaRPr lang="en-US" sz="1200" dirty="0">
              <a:latin typeface="Courier New" pitchFamily="49" charset="0"/>
              <a:cs typeface="Courier New" pitchFamily="49" charset="0"/>
            </a:endParaRPr>
          </a:p>
        </p:txBody>
      </p:sp>
    </p:spTree>
    <p:extLst>
      <p:ext uri="{BB962C8B-B14F-4D97-AF65-F5344CB8AC3E}">
        <p14:creationId xmlns:p14="http://schemas.microsoft.com/office/powerpoint/2010/main" xmlns="" val="297461522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28600" y="4495800"/>
            <a:ext cx="8686800" cy="533400"/>
          </a:xfrm>
        </p:spPr>
        <p:txBody>
          <a:bodyPr/>
          <a:lstStyle/>
          <a:p>
            <a:pPr algn="r"/>
            <a:r>
              <a:rPr lang="fr-FR" dirty="0" smtClean="0"/>
              <a:t>Performance Tuning Insert Statements</a:t>
            </a:r>
            <a:endParaRPr lang="en-US" sz="1200" dirty="0"/>
          </a:p>
        </p:txBody>
      </p:sp>
    </p:spTree>
    <p:extLst>
      <p:ext uri="{BB962C8B-B14F-4D97-AF65-F5344CB8AC3E}">
        <p14:creationId xmlns:p14="http://schemas.microsoft.com/office/powerpoint/2010/main" xmlns="" val="297461522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smtClean="0"/>
              <a:t>Too Many Columns </a:t>
            </a:r>
            <a:r>
              <a:rPr lang="en-US" sz="1200" dirty="0" smtClean="0"/>
              <a:t>(1:2)</a:t>
            </a:r>
            <a:endParaRPr lang="en-US" sz="1600" dirty="0" smtClean="0"/>
          </a:p>
        </p:txBody>
      </p:sp>
      <p:sp>
        <p:nvSpPr>
          <p:cNvPr id="5" name="Text Placeholder 4"/>
          <p:cNvSpPr>
            <a:spLocks noGrp="1"/>
          </p:cNvSpPr>
          <p:nvPr>
            <p:ph type="body" sz="quarter" idx="11"/>
          </p:nvPr>
        </p:nvSpPr>
        <p:spPr>
          <a:xfrm>
            <a:off x="457200" y="762000"/>
            <a:ext cx="8229600" cy="5562600"/>
          </a:xfrm>
        </p:spPr>
        <p:txBody>
          <a:bodyPr/>
          <a:lstStyle/>
          <a:p>
            <a:pPr lvl="0" fontAlgn="base">
              <a:spcAft>
                <a:spcPct val="0"/>
              </a:spcAft>
              <a:defRPr/>
            </a:pPr>
            <a:r>
              <a:rPr lang="en-US" dirty="0" smtClean="0">
                <a:cs typeface="Arial" pitchFamily="34" charset="0"/>
              </a:rPr>
              <a:t>Oracle claims that a table can contain up to 1,000 columns: It is not true</a:t>
            </a:r>
          </a:p>
          <a:p>
            <a:pPr lvl="0" fontAlgn="base">
              <a:spcAft>
                <a:spcPct val="0"/>
              </a:spcAft>
              <a:defRPr/>
            </a:pPr>
            <a:r>
              <a:rPr lang="en-US" dirty="0" smtClean="0">
                <a:cs typeface="Arial" pitchFamily="34" charset="0"/>
              </a:rPr>
              <a:t>The maximum number of real table columns is 255</a:t>
            </a:r>
          </a:p>
          <a:p>
            <a:pPr lvl="0" fontAlgn="base">
              <a:spcAft>
                <a:spcPct val="0"/>
              </a:spcAft>
              <a:defRPr/>
            </a:pPr>
            <a:r>
              <a:rPr lang="en-US" dirty="0" smtClean="0">
                <a:cs typeface="Arial" pitchFamily="34" charset="0"/>
              </a:rPr>
              <a:t>Break the 255 barrier and optimizations such as advanced and hybrid columnar compression no longer work</a:t>
            </a:r>
          </a:p>
          <a:p>
            <a:pPr lvl="0" fontAlgn="base">
              <a:spcAft>
                <a:spcPct val="0"/>
              </a:spcAft>
              <a:defRPr/>
            </a:pPr>
            <a:r>
              <a:rPr lang="en-US" dirty="0" smtClean="0">
                <a:cs typeface="Arial" pitchFamily="34" charset="0"/>
              </a:rPr>
              <a:t>A 1,000 column table is actually four tables joined together seamlessly behind the scenes just as a partitioned table appears to be a single segment but isn't</a:t>
            </a:r>
          </a:p>
          <a:p>
            <a:pPr lvl="0" fontAlgn="base">
              <a:spcAft>
                <a:spcPct val="0"/>
              </a:spcAft>
              <a:defRPr/>
            </a:pPr>
            <a:r>
              <a:rPr lang="en-US" dirty="0" smtClean="0">
                <a:cs typeface="Arial" pitchFamily="34" charset="0"/>
              </a:rPr>
              <a:t>Be suspicious of any table with more than 50 columns. At 100 columns it is time to reread the </a:t>
            </a:r>
            <a:r>
              <a:rPr lang="en-US" dirty="0" err="1" smtClean="0">
                <a:cs typeface="Arial" pitchFamily="34" charset="0"/>
              </a:rPr>
              <a:t>Codd</a:t>
            </a:r>
            <a:r>
              <a:rPr lang="en-US" dirty="0" smtClean="0">
                <a:cs typeface="Arial" pitchFamily="34" charset="0"/>
              </a:rPr>
              <a:t>-Date rules on normalization</a:t>
            </a:r>
          </a:p>
          <a:p>
            <a:pPr fontAlgn="base">
              <a:spcAft>
                <a:spcPct val="0"/>
              </a:spcAft>
              <a:defRPr/>
            </a:pPr>
            <a:r>
              <a:rPr lang="en-US" dirty="0" smtClean="0">
                <a:cs typeface="Arial" pitchFamily="34" charset="0"/>
              </a:rPr>
              <a:t>Think vertically not horizontally</a:t>
            </a:r>
          </a:p>
        </p:txBody>
      </p:sp>
    </p:spTree>
    <p:extLst>
      <p:ext uri="{BB962C8B-B14F-4D97-AF65-F5344CB8AC3E}">
        <p14:creationId xmlns:p14="http://schemas.microsoft.com/office/powerpoint/2010/main" xmlns="" val="297461522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smtClean="0"/>
              <a:t>Too Many Columns </a:t>
            </a:r>
            <a:r>
              <a:rPr lang="en-US" sz="1200" dirty="0" smtClean="0"/>
              <a:t>(2:2)</a:t>
            </a:r>
            <a:endParaRPr lang="en-US" sz="1600" dirty="0" smtClean="0"/>
          </a:p>
        </p:txBody>
      </p:sp>
      <p:sp>
        <p:nvSpPr>
          <p:cNvPr id="5" name="Text Placeholder 4"/>
          <p:cNvSpPr>
            <a:spLocks noGrp="1"/>
          </p:cNvSpPr>
          <p:nvPr>
            <p:ph type="body" sz="quarter" idx="11"/>
          </p:nvPr>
        </p:nvSpPr>
        <p:spPr>
          <a:xfrm>
            <a:off x="457200" y="762000"/>
            <a:ext cx="8229600" cy="5562600"/>
          </a:xfrm>
        </p:spPr>
        <p:txBody>
          <a:bodyPr/>
          <a:lstStyle/>
          <a:p>
            <a:pPr lvl="0" fontAlgn="base">
              <a:spcAft>
                <a:spcPct val="0"/>
              </a:spcAft>
              <a:defRPr/>
            </a:pPr>
            <a:r>
              <a:rPr lang="en-US" dirty="0" smtClean="0">
                <a:cs typeface="Arial" pitchFamily="34" charset="0"/>
              </a:rPr>
              <a:t>Be very suspicious of any table with column names in the form "SPARE1", "SPARE2"</a:t>
            </a:r>
          </a:p>
          <a:p>
            <a:pPr lvl="0" fontAlgn="base">
              <a:spcAft>
                <a:spcPct val="0"/>
              </a:spcAft>
              <a:defRPr/>
            </a:pPr>
            <a:r>
              <a:rPr lang="en-US" dirty="0" smtClean="0">
                <a:cs typeface="Arial" pitchFamily="34" charset="0"/>
              </a:rPr>
              <a:t>The more columns a table has the more cpu is required when accessing columns to the right </a:t>
            </a:r>
            <a:r>
              <a:rPr lang="en-US" sz="1600" dirty="0" smtClean="0">
                <a:cs typeface="Arial" pitchFamily="34" charset="0"/>
              </a:rPr>
              <a:t>(as the table is displayed in a SELECT * query)</a:t>
            </a:r>
          </a:p>
        </p:txBody>
      </p:sp>
    </p:spTree>
    <p:extLst>
      <p:ext uri="{BB962C8B-B14F-4D97-AF65-F5344CB8AC3E}">
        <p14:creationId xmlns:p14="http://schemas.microsoft.com/office/powerpoint/2010/main" xmlns="" val="297461522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smtClean="0"/>
              <a:t>Column Ordering </a:t>
            </a:r>
            <a:r>
              <a:rPr lang="en-US" sz="1200" dirty="0" smtClean="0"/>
              <a:t>(1:4)</a:t>
            </a:r>
            <a:endParaRPr lang="en-US" sz="1600" dirty="0" smtClean="0"/>
          </a:p>
        </p:txBody>
      </p:sp>
      <p:sp>
        <p:nvSpPr>
          <p:cNvPr id="5" name="Text Placeholder 4"/>
          <p:cNvSpPr>
            <a:spLocks noGrp="1"/>
          </p:cNvSpPr>
          <p:nvPr>
            <p:ph type="body" sz="quarter" idx="11"/>
          </p:nvPr>
        </p:nvSpPr>
        <p:spPr>
          <a:xfrm>
            <a:off x="457200" y="762000"/>
            <a:ext cx="8229600" cy="5562600"/>
          </a:xfrm>
        </p:spPr>
        <p:txBody>
          <a:bodyPr/>
          <a:lstStyle/>
          <a:p>
            <a:pPr fontAlgn="base">
              <a:spcAft>
                <a:spcPct val="0"/>
              </a:spcAft>
              <a:defRPr/>
            </a:pPr>
            <a:r>
              <a:rPr lang="en-US" dirty="0" smtClean="0">
                <a:cs typeface="Arial" pitchFamily="34" charset="0"/>
              </a:rPr>
              <a:t>Computers are not humans and tables are not paper forms</a:t>
            </a:r>
          </a:p>
          <a:p>
            <a:pPr fontAlgn="base">
              <a:spcAft>
                <a:spcPct val="0"/>
              </a:spcAft>
              <a:defRPr/>
            </a:pPr>
            <a:r>
              <a:rPr lang="en-US" dirty="0" smtClean="0">
                <a:cs typeface="Arial" pitchFamily="34" charset="0"/>
              </a:rPr>
              <a:t>CBO's column retrieval cost</a:t>
            </a:r>
          </a:p>
          <a:p>
            <a:pPr marL="800100" lvl="1" indent="-342900" fontAlgn="base">
              <a:spcAft>
                <a:spcPct val="0"/>
              </a:spcAft>
              <a:defRPr/>
            </a:pPr>
            <a:r>
              <a:rPr lang="en-US" dirty="0" smtClean="0">
                <a:cs typeface="Arial" pitchFamily="34" charset="0"/>
              </a:rPr>
              <a:t>Oracle stores columns in variable length format</a:t>
            </a:r>
          </a:p>
          <a:p>
            <a:pPr marL="800100" lvl="1" indent="-342900" fontAlgn="base">
              <a:spcAft>
                <a:spcPct val="0"/>
              </a:spcAft>
              <a:defRPr/>
            </a:pPr>
            <a:r>
              <a:rPr lang="en-US" dirty="0" smtClean="0">
                <a:cs typeface="Arial" pitchFamily="34" charset="0"/>
              </a:rPr>
              <a:t>Each row is parsed in order to retrieve one or more columns</a:t>
            </a:r>
          </a:p>
          <a:p>
            <a:pPr marL="800100" lvl="1" indent="-342900" fontAlgn="base">
              <a:spcAft>
                <a:spcPct val="0"/>
              </a:spcAft>
              <a:defRPr/>
            </a:pPr>
            <a:r>
              <a:rPr lang="en-US" dirty="0" smtClean="0">
                <a:cs typeface="Arial" pitchFamily="34" charset="0"/>
              </a:rPr>
              <a:t>Each subsequently parsed column introduces a cost of 20 cpu cycles regardless of whether it is of value or not</a:t>
            </a:r>
          </a:p>
        </p:txBody>
      </p:sp>
    </p:spTree>
    <p:extLst>
      <p:ext uri="{BB962C8B-B14F-4D97-AF65-F5344CB8AC3E}">
        <p14:creationId xmlns:p14="http://schemas.microsoft.com/office/powerpoint/2010/main" xmlns="" val="297461522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smtClean="0"/>
              <a:t>Column Ordering </a:t>
            </a:r>
            <a:r>
              <a:rPr lang="en-US" sz="1200" dirty="0" smtClean="0"/>
              <a:t>(2:4)</a:t>
            </a:r>
            <a:endParaRPr lang="en-US" sz="1600" dirty="0" smtClean="0"/>
          </a:p>
        </p:txBody>
      </p:sp>
      <p:sp>
        <p:nvSpPr>
          <p:cNvPr id="5" name="Text Placeholder 4"/>
          <p:cNvSpPr>
            <a:spLocks noGrp="1"/>
          </p:cNvSpPr>
          <p:nvPr>
            <p:ph type="body" sz="quarter" idx="11"/>
          </p:nvPr>
        </p:nvSpPr>
        <p:spPr>
          <a:xfrm>
            <a:off x="457200" y="762000"/>
            <a:ext cx="8229600" cy="1143000"/>
          </a:xfrm>
        </p:spPr>
        <p:txBody>
          <a:bodyPr/>
          <a:lstStyle/>
          <a:p>
            <a:pPr lvl="0" fontAlgn="base">
              <a:spcAft>
                <a:spcPct val="0"/>
              </a:spcAft>
              <a:defRPr/>
            </a:pPr>
            <a:r>
              <a:rPr lang="en-US" dirty="0" smtClean="0">
                <a:cs typeface="Arial" pitchFamily="34" charset="0"/>
              </a:rPr>
              <a:t>These tables will be accessed by </a:t>
            </a:r>
            <a:r>
              <a:rPr lang="en-US" dirty="0" err="1" smtClean="0">
                <a:cs typeface="Arial" pitchFamily="34" charset="0"/>
              </a:rPr>
              <a:t>person_id</a:t>
            </a:r>
            <a:r>
              <a:rPr lang="en-US" dirty="0" smtClean="0">
                <a:cs typeface="Arial" pitchFamily="34" charset="0"/>
              </a:rPr>
              <a:t> or state: No one will ever put the address2 column into the WHERE clause as a filter</a:t>
            </a:r>
            <a:endParaRPr lang="en-US" sz="1600" dirty="0" smtClean="0">
              <a:cs typeface="Arial" pitchFamily="34" charset="0"/>
            </a:endParaRPr>
          </a:p>
        </p:txBody>
      </p:sp>
      <p:sp>
        <p:nvSpPr>
          <p:cNvPr id="6" name="Text Box 4"/>
          <p:cNvSpPr txBox="1">
            <a:spLocks noChangeArrowheads="1"/>
          </p:cNvSpPr>
          <p:nvPr/>
        </p:nvSpPr>
        <p:spPr bwMode="blackWhite">
          <a:xfrm>
            <a:off x="1895374" y="2057400"/>
            <a:ext cx="5353251" cy="1616469"/>
          </a:xfrm>
          <a:prstGeom prst="rect">
            <a:avLst/>
          </a:prstGeom>
          <a:solidFill>
            <a:schemeClr val="bg1">
              <a:lumMod val="95000"/>
            </a:schemeClr>
          </a:solidFill>
          <a:ln w="15875" algn="ctr">
            <a:solidFill>
              <a:schemeClr val="tx1"/>
            </a:solidFill>
            <a:miter lim="800000"/>
            <a:headEnd/>
            <a:tailEnd/>
          </a:ln>
        </p:spPr>
        <p:txBody>
          <a:bodyPr wrap="square" lIns="92075" tIns="46038" rIns="92075" bIns="46038">
            <a:spAutoFit/>
          </a:bodyPr>
          <a:lstStyle/>
          <a:p>
            <a:pPr algn="l" defTabSz="822325">
              <a:lnSpc>
                <a:spcPct val="100000"/>
              </a:lnSpc>
              <a:spcBef>
                <a:spcPct val="50000"/>
              </a:spcBef>
              <a:buClrTx/>
              <a:buSzTx/>
            </a:pPr>
            <a:r>
              <a:rPr lang="en-US" sz="1100" b="1" dirty="0" smtClean="0">
                <a:solidFill>
                  <a:srgbClr val="CC0066"/>
                </a:solidFill>
                <a:latin typeface="Courier New" pitchFamily="49" charset="0"/>
                <a:cs typeface="Courier New" pitchFamily="49" charset="0"/>
              </a:rPr>
              <a:t>CREATE TABLE</a:t>
            </a:r>
            <a:r>
              <a:rPr lang="en-US" sz="1100" dirty="0" smtClean="0">
                <a:latin typeface="Courier New" pitchFamily="49" charset="0"/>
                <a:cs typeface="Courier New" pitchFamily="49" charset="0"/>
              </a:rPr>
              <a:t> customers (</a:t>
            </a:r>
            <a:r>
              <a:rPr lang="en-US" sz="1100" dirty="0">
                <a:latin typeface="Courier New" pitchFamily="49" charset="0"/>
                <a:cs typeface="Courier New" pitchFamily="49" charset="0"/>
              </a:rPr>
              <a:t/>
            </a:r>
            <a:br>
              <a:rPr lang="en-US" sz="1100" dirty="0">
                <a:latin typeface="Courier New" pitchFamily="49" charset="0"/>
                <a:cs typeface="Courier New" pitchFamily="49" charset="0"/>
              </a:rPr>
            </a:br>
            <a:r>
              <a:rPr lang="en-US" sz="1100" dirty="0" err="1" smtClean="0">
                <a:latin typeface="Courier New" pitchFamily="49" charset="0"/>
                <a:cs typeface="Courier New" pitchFamily="49" charset="0"/>
              </a:rPr>
              <a:t>person_id</a:t>
            </a:r>
            <a:r>
              <a:rPr lang="en-US" sz="1100" dirty="0" smtClean="0">
                <a:latin typeface="Courier New" pitchFamily="49" charset="0"/>
                <a:cs typeface="Courier New" pitchFamily="49" charset="0"/>
              </a:rPr>
              <a:t>   NUMBER,</a:t>
            </a:r>
            <a:br>
              <a:rPr lang="en-US" sz="1100" dirty="0" smtClean="0">
                <a:latin typeface="Courier New" pitchFamily="49" charset="0"/>
                <a:cs typeface="Courier New" pitchFamily="49" charset="0"/>
              </a:rPr>
            </a:br>
            <a:r>
              <a:rPr lang="en-US" sz="1100" dirty="0" err="1" smtClean="0">
                <a:latin typeface="Courier New" pitchFamily="49" charset="0"/>
                <a:cs typeface="Courier New" pitchFamily="49" charset="0"/>
              </a:rPr>
              <a:t>first_name</a:t>
            </a:r>
            <a:r>
              <a:rPr lang="en-US" sz="1100" dirty="0" smtClean="0">
                <a:latin typeface="Courier New" pitchFamily="49" charset="0"/>
                <a:cs typeface="Courier New" pitchFamily="49" charset="0"/>
              </a:rPr>
              <a:t>  VARCHAR2(30) NOT NULL,</a:t>
            </a:r>
            <a:br>
              <a:rPr lang="en-US" sz="1100" dirty="0" smtClean="0">
                <a:latin typeface="Courier New" pitchFamily="49" charset="0"/>
                <a:cs typeface="Courier New" pitchFamily="49" charset="0"/>
              </a:rPr>
            </a:br>
            <a:r>
              <a:rPr lang="en-US" sz="1100" dirty="0" err="1" smtClean="0">
                <a:latin typeface="Courier New" pitchFamily="49" charset="0"/>
                <a:cs typeface="Courier New" pitchFamily="49" charset="0"/>
              </a:rPr>
              <a:t>middle_init</a:t>
            </a:r>
            <a:r>
              <a:rPr lang="en-US" sz="1100" dirty="0" smtClean="0">
                <a:latin typeface="Courier New" pitchFamily="49" charset="0"/>
                <a:cs typeface="Courier New" pitchFamily="49" charset="0"/>
              </a:rPr>
              <a:t> VARCHAR2(2),</a:t>
            </a:r>
            <a:br>
              <a:rPr lang="en-US" sz="1100" dirty="0" smtClean="0">
                <a:latin typeface="Courier New" pitchFamily="49" charset="0"/>
                <a:cs typeface="Courier New" pitchFamily="49" charset="0"/>
              </a:rPr>
            </a:br>
            <a:r>
              <a:rPr lang="en-US" sz="1100" dirty="0" err="1" smtClean="0">
                <a:latin typeface="Courier New" pitchFamily="49" charset="0"/>
                <a:cs typeface="Courier New" pitchFamily="49" charset="0"/>
              </a:rPr>
              <a:t>last_name</a:t>
            </a:r>
            <a:r>
              <a:rPr lang="en-US" sz="1100" dirty="0" smtClean="0">
                <a:latin typeface="Courier New" pitchFamily="49" charset="0"/>
                <a:cs typeface="Courier New" pitchFamily="49" charset="0"/>
              </a:rPr>
              <a:t>   VARCHAR2(30) NOT NULL,</a:t>
            </a:r>
            <a:br>
              <a:rPr lang="en-US" sz="1100" dirty="0" smtClean="0">
                <a:latin typeface="Courier New" pitchFamily="49" charset="0"/>
                <a:cs typeface="Courier New" pitchFamily="49" charset="0"/>
              </a:rPr>
            </a:br>
            <a:r>
              <a:rPr lang="en-US" sz="1100" dirty="0" smtClean="0">
                <a:latin typeface="Courier New" pitchFamily="49" charset="0"/>
                <a:cs typeface="Courier New" pitchFamily="49" charset="0"/>
              </a:rPr>
              <a:t>address1    VARCHAR2(30),</a:t>
            </a:r>
            <a:br>
              <a:rPr lang="en-US" sz="1100" dirty="0" smtClean="0">
                <a:latin typeface="Courier New" pitchFamily="49" charset="0"/>
                <a:cs typeface="Courier New" pitchFamily="49" charset="0"/>
              </a:rPr>
            </a:br>
            <a:r>
              <a:rPr lang="en-US" sz="1100" dirty="0" smtClean="0">
                <a:latin typeface="Courier New" pitchFamily="49" charset="0"/>
                <a:cs typeface="Courier New" pitchFamily="49" charset="0"/>
              </a:rPr>
              <a:t>address2    VARCHAR2(30),</a:t>
            </a:r>
            <a:br>
              <a:rPr lang="en-US" sz="1100" dirty="0" smtClean="0">
                <a:latin typeface="Courier New" pitchFamily="49" charset="0"/>
                <a:cs typeface="Courier New" pitchFamily="49" charset="0"/>
              </a:rPr>
            </a:br>
            <a:r>
              <a:rPr lang="en-US" sz="1100" dirty="0" smtClean="0">
                <a:latin typeface="Courier New" pitchFamily="49" charset="0"/>
                <a:cs typeface="Courier New" pitchFamily="49" charset="0"/>
              </a:rPr>
              <a:t>city        VARCHAR2(30),</a:t>
            </a:r>
            <a:br>
              <a:rPr lang="en-US" sz="1100" dirty="0" smtClean="0">
                <a:latin typeface="Courier New" pitchFamily="49" charset="0"/>
                <a:cs typeface="Courier New" pitchFamily="49" charset="0"/>
              </a:rPr>
            </a:br>
            <a:r>
              <a:rPr lang="en-US" sz="1100" dirty="0" smtClean="0">
                <a:latin typeface="Courier New" pitchFamily="49" charset="0"/>
                <a:cs typeface="Courier New" pitchFamily="49" charset="0"/>
              </a:rPr>
              <a:t>state       VARCHAR2(2));</a:t>
            </a:r>
          </a:p>
        </p:txBody>
      </p:sp>
      <p:sp>
        <p:nvSpPr>
          <p:cNvPr id="7" name="Text Box 4"/>
          <p:cNvSpPr txBox="1">
            <a:spLocks noChangeArrowheads="1"/>
          </p:cNvSpPr>
          <p:nvPr/>
        </p:nvSpPr>
        <p:spPr bwMode="blackWhite">
          <a:xfrm>
            <a:off x="1895374" y="4008635"/>
            <a:ext cx="5353251" cy="1616469"/>
          </a:xfrm>
          <a:prstGeom prst="rect">
            <a:avLst/>
          </a:prstGeom>
          <a:solidFill>
            <a:schemeClr val="bg1">
              <a:lumMod val="95000"/>
            </a:schemeClr>
          </a:solidFill>
          <a:ln w="15875" algn="ctr">
            <a:solidFill>
              <a:schemeClr val="tx1"/>
            </a:solidFill>
            <a:miter lim="800000"/>
            <a:headEnd/>
            <a:tailEnd/>
          </a:ln>
        </p:spPr>
        <p:txBody>
          <a:bodyPr wrap="square" lIns="92075" tIns="46038" rIns="92075" bIns="46038">
            <a:spAutoFit/>
          </a:bodyPr>
          <a:lstStyle/>
          <a:p>
            <a:pPr algn="l" defTabSz="822325">
              <a:lnSpc>
                <a:spcPct val="100000"/>
              </a:lnSpc>
              <a:spcBef>
                <a:spcPct val="50000"/>
              </a:spcBef>
              <a:buClrTx/>
              <a:buSzTx/>
            </a:pPr>
            <a:r>
              <a:rPr lang="en-US" sz="1100" b="1" dirty="0" smtClean="0">
                <a:solidFill>
                  <a:srgbClr val="CC0066"/>
                </a:solidFill>
                <a:latin typeface="Courier New" pitchFamily="49" charset="0"/>
                <a:cs typeface="Courier New" pitchFamily="49" charset="0"/>
              </a:rPr>
              <a:t>CREATE TABLE</a:t>
            </a:r>
            <a:r>
              <a:rPr lang="en-US" sz="1100" dirty="0" smtClean="0">
                <a:latin typeface="Courier New" pitchFamily="49" charset="0"/>
                <a:cs typeface="Courier New" pitchFamily="49" charset="0"/>
              </a:rPr>
              <a:t> customers (</a:t>
            </a:r>
            <a:r>
              <a:rPr lang="en-US" sz="1100" dirty="0">
                <a:latin typeface="Courier New" pitchFamily="49" charset="0"/>
                <a:cs typeface="Courier New" pitchFamily="49" charset="0"/>
              </a:rPr>
              <a:t/>
            </a:r>
            <a:br>
              <a:rPr lang="en-US" sz="1100" dirty="0">
                <a:latin typeface="Courier New" pitchFamily="49" charset="0"/>
                <a:cs typeface="Courier New" pitchFamily="49" charset="0"/>
              </a:rPr>
            </a:br>
            <a:r>
              <a:rPr lang="en-US" sz="1100" dirty="0" err="1" smtClean="0">
                <a:latin typeface="Courier New" pitchFamily="49" charset="0"/>
                <a:cs typeface="Courier New" pitchFamily="49" charset="0"/>
              </a:rPr>
              <a:t>person_id</a:t>
            </a:r>
            <a:r>
              <a:rPr lang="en-US" sz="1100" dirty="0" smtClean="0">
                <a:latin typeface="Courier New" pitchFamily="49" charset="0"/>
                <a:cs typeface="Courier New" pitchFamily="49" charset="0"/>
              </a:rPr>
              <a:t>   NUMBER,</a:t>
            </a:r>
            <a:br>
              <a:rPr lang="en-US" sz="1100" dirty="0" smtClean="0">
                <a:latin typeface="Courier New" pitchFamily="49" charset="0"/>
                <a:cs typeface="Courier New" pitchFamily="49" charset="0"/>
              </a:rPr>
            </a:br>
            <a:r>
              <a:rPr lang="en-US" sz="1100" dirty="0" err="1" smtClean="0">
                <a:latin typeface="Courier New" pitchFamily="49" charset="0"/>
                <a:cs typeface="Courier New" pitchFamily="49" charset="0"/>
              </a:rPr>
              <a:t>last_name</a:t>
            </a:r>
            <a:r>
              <a:rPr lang="en-US" sz="1100" dirty="0" smtClean="0">
                <a:latin typeface="Courier New" pitchFamily="49" charset="0"/>
                <a:cs typeface="Courier New" pitchFamily="49" charset="0"/>
              </a:rPr>
              <a:t>   VARCHAR2(30) NOT NULL,</a:t>
            </a:r>
            <a:br>
              <a:rPr lang="en-US" sz="1100" dirty="0" smtClean="0">
                <a:latin typeface="Courier New" pitchFamily="49" charset="0"/>
                <a:cs typeface="Courier New" pitchFamily="49" charset="0"/>
              </a:rPr>
            </a:br>
            <a:r>
              <a:rPr lang="en-US" sz="1100" dirty="0" smtClean="0">
                <a:latin typeface="Courier New" pitchFamily="49" charset="0"/>
                <a:cs typeface="Courier New" pitchFamily="49" charset="0"/>
              </a:rPr>
              <a:t>state       VARCHAR2(2)  NOT NULL,</a:t>
            </a:r>
            <a:br>
              <a:rPr lang="en-US" sz="1100" dirty="0" smtClean="0">
                <a:latin typeface="Courier New" pitchFamily="49" charset="0"/>
                <a:cs typeface="Courier New" pitchFamily="49" charset="0"/>
              </a:rPr>
            </a:br>
            <a:r>
              <a:rPr lang="en-US" sz="1100" dirty="0" smtClean="0">
                <a:latin typeface="Courier New" pitchFamily="49" charset="0"/>
                <a:cs typeface="Courier New" pitchFamily="49" charset="0"/>
              </a:rPr>
              <a:t>city        VARCHAR2(30) NOT NULL, </a:t>
            </a:r>
            <a:br>
              <a:rPr lang="en-US" sz="1100" dirty="0" smtClean="0">
                <a:latin typeface="Courier New" pitchFamily="49" charset="0"/>
                <a:cs typeface="Courier New" pitchFamily="49" charset="0"/>
              </a:rPr>
            </a:br>
            <a:r>
              <a:rPr lang="en-US" sz="1100" dirty="0" err="1" smtClean="0">
                <a:latin typeface="Courier New" pitchFamily="49" charset="0"/>
                <a:cs typeface="Courier New" pitchFamily="49" charset="0"/>
              </a:rPr>
              <a:t>first_name</a:t>
            </a:r>
            <a:r>
              <a:rPr lang="en-US" sz="1100" dirty="0" smtClean="0">
                <a:latin typeface="Courier New" pitchFamily="49" charset="0"/>
                <a:cs typeface="Courier New" pitchFamily="49" charset="0"/>
              </a:rPr>
              <a:t>  VARCHAR2(30) NOT NULL, </a:t>
            </a:r>
            <a:br>
              <a:rPr lang="en-US" sz="1100" dirty="0" smtClean="0">
                <a:latin typeface="Courier New" pitchFamily="49" charset="0"/>
                <a:cs typeface="Courier New" pitchFamily="49" charset="0"/>
              </a:rPr>
            </a:br>
            <a:r>
              <a:rPr lang="en-US" sz="1100" dirty="0" smtClean="0">
                <a:latin typeface="Courier New" pitchFamily="49" charset="0"/>
                <a:cs typeface="Courier New" pitchFamily="49" charset="0"/>
              </a:rPr>
              <a:t>address1    VARCHAR2(30),</a:t>
            </a:r>
            <a:br>
              <a:rPr lang="en-US" sz="1100" dirty="0" smtClean="0">
                <a:latin typeface="Courier New" pitchFamily="49" charset="0"/>
                <a:cs typeface="Courier New" pitchFamily="49" charset="0"/>
              </a:rPr>
            </a:br>
            <a:r>
              <a:rPr lang="en-US" sz="1100" dirty="0" smtClean="0">
                <a:latin typeface="Courier New" pitchFamily="49" charset="0"/>
                <a:cs typeface="Courier New" pitchFamily="49" charset="0"/>
              </a:rPr>
              <a:t>address2    VARCHAR2(30),</a:t>
            </a:r>
            <a:br>
              <a:rPr lang="en-US" sz="1100" dirty="0" smtClean="0">
                <a:latin typeface="Courier New" pitchFamily="49" charset="0"/>
                <a:cs typeface="Courier New" pitchFamily="49" charset="0"/>
              </a:rPr>
            </a:br>
            <a:r>
              <a:rPr lang="en-US" sz="1100" dirty="0" err="1" smtClean="0">
                <a:latin typeface="Courier New" pitchFamily="49" charset="0"/>
                <a:cs typeface="Courier New" pitchFamily="49" charset="0"/>
              </a:rPr>
              <a:t>middle_init</a:t>
            </a:r>
            <a:r>
              <a:rPr lang="en-US" sz="1100" dirty="0" smtClean="0">
                <a:latin typeface="Courier New" pitchFamily="49" charset="0"/>
                <a:cs typeface="Courier New" pitchFamily="49" charset="0"/>
              </a:rPr>
              <a:t> VARCHAR2(2));</a:t>
            </a:r>
          </a:p>
        </p:txBody>
      </p:sp>
    </p:spTree>
    <p:extLst>
      <p:ext uri="{BB962C8B-B14F-4D97-AF65-F5344CB8AC3E}">
        <p14:creationId xmlns:p14="http://schemas.microsoft.com/office/powerpoint/2010/main" xmlns="" val="297461522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smtClean="0"/>
              <a:t>Column Ordering </a:t>
            </a:r>
            <a:r>
              <a:rPr lang="en-US" sz="1200" dirty="0" smtClean="0"/>
              <a:t>(3:4)</a:t>
            </a:r>
            <a:endParaRPr lang="en-US" sz="1600" dirty="0" smtClean="0"/>
          </a:p>
        </p:txBody>
      </p:sp>
      <p:sp>
        <p:nvSpPr>
          <p:cNvPr id="5" name="Text Placeholder 4"/>
          <p:cNvSpPr>
            <a:spLocks noGrp="1"/>
          </p:cNvSpPr>
          <p:nvPr>
            <p:ph type="body" sz="quarter" idx="11"/>
          </p:nvPr>
        </p:nvSpPr>
        <p:spPr>
          <a:xfrm>
            <a:off x="457200" y="762000"/>
            <a:ext cx="8229600" cy="1295400"/>
          </a:xfrm>
        </p:spPr>
        <p:txBody>
          <a:bodyPr/>
          <a:lstStyle/>
          <a:p>
            <a:pPr fontAlgn="base">
              <a:spcAft>
                <a:spcPct val="0"/>
              </a:spcAft>
              <a:defRPr/>
            </a:pPr>
            <a:r>
              <a:rPr lang="en-US" dirty="0" smtClean="0"/>
              <a:t>Oracle stores columns in variable length format</a:t>
            </a:r>
          </a:p>
          <a:p>
            <a:pPr fontAlgn="base">
              <a:spcAft>
                <a:spcPct val="0"/>
              </a:spcAft>
              <a:defRPr/>
            </a:pPr>
            <a:r>
              <a:rPr lang="en-US" dirty="0" smtClean="0"/>
              <a:t>Each column parsed , whether used, has a cost of 20 cpu cycles</a:t>
            </a:r>
          </a:p>
        </p:txBody>
      </p:sp>
      <p:pic>
        <p:nvPicPr>
          <p:cNvPr id="6" name="Picture 6"/>
          <p:cNvPicPr>
            <a:picLocks noChangeAspect="1" noChangeArrowheads="1"/>
          </p:cNvPicPr>
          <p:nvPr/>
        </p:nvPicPr>
        <p:blipFill>
          <a:blip r:embed="rId2" cstate="print"/>
          <a:srcRect/>
          <a:stretch>
            <a:fillRect/>
          </a:stretch>
        </p:blipFill>
        <p:spPr bwMode="auto">
          <a:xfrm>
            <a:off x="2077243" y="1828800"/>
            <a:ext cx="4989513" cy="4419600"/>
          </a:xfrm>
          <a:prstGeom prst="rect">
            <a:avLst/>
          </a:prstGeom>
          <a:noFill/>
          <a:ln w="9525">
            <a:noFill/>
            <a:miter lim="800000"/>
            <a:headEnd/>
            <a:tailEnd/>
          </a:ln>
        </p:spPr>
      </p:pic>
    </p:spTree>
    <p:extLst>
      <p:ext uri="{BB962C8B-B14F-4D97-AF65-F5344CB8AC3E}">
        <p14:creationId xmlns:p14="http://schemas.microsoft.com/office/powerpoint/2010/main" xmlns="" val="29746152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smtClean="0"/>
              <a:t>To Watch Larry's AC72</a:t>
            </a:r>
            <a:endParaRPr lang="en-US" dirty="0"/>
          </a:p>
        </p:txBody>
      </p:sp>
      <p:pic>
        <p:nvPicPr>
          <p:cNvPr id="4098" name="Picture 2" descr="C:\public_html\si\source\americasCup1.jpg"/>
          <p:cNvPicPr>
            <a:picLocks noChangeAspect="1" noChangeArrowheads="1"/>
          </p:cNvPicPr>
          <p:nvPr/>
        </p:nvPicPr>
        <p:blipFill>
          <a:blip r:embed="rId3" cstate="print"/>
          <a:srcRect/>
          <a:stretch>
            <a:fillRect/>
          </a:stretch>
        </p:blipFill>
        <p:spPr bwMode="auto">
          <a:xfrm>
            <a:off x="685800" y="762000"/>
            <a:ext cx="7772400" cy="5197794"/>
          </a:xfrm>
          <a:prstGeom prst="rect">
            <a:avLst/>
          </a:prstGeom>
          <a:noFill/>
          <a:ln>
            <a:solidFill>
              <a:schemeClr val="tx1"/>
            </a:solidFill>
          </a:ln>
        </p:spPr>
      </p:pic>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smtClean="0"/>
              <a:t>Column Ordering </a:t>
            </a:r>
            <a:r>
              <a:rPr lang="en-US" sz="1200" dirty="0" smtClean="0"/>
              <a:t>(4:4)</a:t>
            </a:r>
            <a:endParaRPr lang="en-US" sz="1600" dirty="0" smtClean="0"/>
          </a:p>
        </p:txBody>
      </p:sp>
      <p:sp>
        <p:nvSpPr>
          <p:cNvPr id="5" name="Text Placeholder 4"/>
          <p:cNvSpPr>
            <a:spLocks noGrp="1"/>
          </p:cNvSpPr>
          <p:nvPr>
            <p:ph type="body" sz="quarter" idx="11"/>
          </p:nvPr>
        </p:nvSpPr>
        <p:spPr>
          <a:xfrm>
            <a:off x="457200" y="762000"/>
            <a:ext cx="8229600" cy="457200"/>
          </a:xfrm>
        </p:spPr>
        <p:txBody>
          <a:bodyPr/>
          <a:lstStyle/>
          <a:p>
            <a:pPr fontAlgn="base">
              <a:spcAft>
                <a:spcPct val="0"/>
              </a:spcAft>
              <a:defRPr/>
            </a:pPr>
            <a:r>
              <a:rPr lang="en-US" dirty="0" smtClean="0"/>
              <a:t>Proof column order matters</a:t>
            </a:r>
          </a:p>
        </p:txBody>
      </p:sp>
      <p:sp>
        <p:nvSpPr>
          <p:cNvPr id="6" name="TextBox 5"/>
          <p:cNvSpPr txBox="1"/>
          <p:nvPr/>
        </p:nvSpPr>
        <p:spPr>
          <a:xfrm>
            <a:off x="1440373" y="1371600"/>
            <a:ext cx="6263253" cy="4555093"/>
          </a:xfrm>
          <a:prstGeom prst="rect">
            <a:avLst/>
          </a:prstGeom>
          <a:solidFill>
            <a:schemeClr val="bg1">
              <a:lumMod val="95000"/>
            </a:schemeClr>
          </a:solidFill>
          <a:ln>
            <a:solidFill>
              <a:schemeClr val="tx1"/>
            </a:solidFill>
          </a:ln>
        </p:spPr>
        <p:txBody>
          <a:bodyPr wrap="none" rtlCol="0">
            <a:spAutoFit/>
          </a:bodyPr>
          <a:lstStyle/>
          <a:p>
            <a:pPr algn="l"/>
            <a:r>
              <a:rPr lang="en-US" sz="1000" dirty="0" smtClean="0">
                <a:latin typeface="Courier New" pitchFamily="49" charset="0"/>
                <a:cs typeface="Courier New" pitchFamily="49" charset="0"/>
              </a:rPr>
              <a:t>CREATE TABLE </a:t>
            </a:r>
            <a:r>
              <a:rPr lang="en-US" sz="1000" dirty="0" err="1" smtClean="0">
                <a:latin typeface="Courier New" pitchFamily="49" charset="0"/>
                <a:cs typeface="Courier New" pitchFamily="49" charset="0"/>
              </a:rPr>
              <a:t>read_test</a:t>
            </a:r>
            <a:r>
              <a:rPr lang="en-US" sz="1000" dirty="0" smtClean="0">
                <a:latin typeface="Courier New" pitchFamily="49" charset="0"/>
                <a:cs typeface="Courier New" pitchFamily="49" charset="0"/>
              </a:rPr>
              <a:t> AS</a:t>
            </a:r>
            <a:br>
              <a:rPr lang="en-US" sz="1000" dirty="0" smtClean="0">
                <a:latin typeface="Courier New" pitchFamily="49" charset="0"/>
                <a:cs typeface="Courier New" pitchFamily="49" charset="0"/>
              </a:rPr>
            </a:br>
            <a:r>
              <a:rPr lang="en-US" sz="1000" dirty="0" smtClean="0">
                <a:latin typeface="Courier New" pitchFamily="49" charset="0"/>
                <a:cs typeface="Courier New" pitchFamily="49" charset="0"/>
              </a:rPr>
              <a:t>SELECT *</a:t>
            </a:r>
            <a:br>
              <a:rPr lang="en-US" sz="1000" dirty="0" smtClean="0">
                <a:latin typeface="Courier New" pitchFamily="49" charset="0"/>
                <a:cs typeface="Courier New" pitchFamily="49" charset="0"/>
              </a:rPr>
            </a:br>
            <a:r>
              <a:rPr lang="en-US" sz="1000" dirty="0" smtClean="0">
                <a:latin typeface="Courier New" pitchFamily="49" charset="0"/>
                <a:cs typeface="Courier New" pitchFamily="49" charset="0"/>
              </a:rPr>
              <a:t>FROM apex_040200.wwv_flow_page_plugs</a:t>
            </a:r>
            <a:br>
              <a:rPr lang="en-US" sz="1000" dirty="0" smtClean="0">
                <a:latin typeface="Courier New" pitchFamily="49" charset="0"/>
                <a:cs typeface="Courier New" pitchFamily="49" charset="0"/>
              </a:rPr>
            </a:br>
            <a:r>
              <a:rPr lang="en-US" sz="1000" dirty="0" smtClean="0">
                <a:latin typeface="Courier New" pitchFamily="49" charset="0"/>
                <a:cs typeface="Courier New" pitchFamily="49" charset="0"/>
              </a:rPr>
              <a:t>WHERE </a:t>
            </a:r>
            <a:r>
              <a:rPr lang="en-US" sz="1000" dirty="0" err="1" smtClean="0">
                <a:latin typeface="Courier New" pitchFamily="49" charset="0"/>
                <a:cs typeface="Courier New" pitchFamily="49" charset="0"/>
              </a:rPr>
              <a:t>rownum</a:t>
            </a:r>
            <a:r>
              <a:rPr lang="en-US" sz="1000" dirty="0" smtClean="0">
                <a:latin typeface="Courier New" pitchFamily="49" charset="0"/>
                <a:cs typeface="Courier New" pitchFamily="49" charset="0"/>
              </a:rPr>
              <a:t> = 1;</a:t>
            </a:r>
            <a:br>
              <a:rPr lang="en-US" sz="1000" dirty="0" smtClean="0">
                <a:latin typeface="Courier New" pitchFamily="49" charset="0"/>
                <a:cs typeface="Courier New" pitchFamily="49" charset="0"/>
              </a:rPr>
            </a:br>
            <a:r>
              <a:rPr lang="en-US" sz="1000" dirty="0" smtClean="0">
                <a:latin typeface="Courier New" pitchFamily="49" charset="0"/>
                <a:cs typeface="Courier New" pitchFamily="49" charset="0"/>
              </a:rPr>
              <a:t/>
            </a:r>
            <a:br>
              <a:rPr lang="en-US" sz="1000" dirty="0" smtClean="0">
                <a:latin typeface="Courier New" pitchFamily="49" charset="0"/>
                <a:cs typeface="Courier New" pitchFamily="49" charset="0"/>
              </a:rPr>
            </a:br>
            <a:r>
              <a:rPr lang="en-US" sz="1000" dirty="0" smtClean="0">
                <a:latin typeface="Courier New" pitchFamily="49" charset="0"/>
                <a:cs typeface="Courier New" pitchFamily="49" charset="0"/>
              </a:rPr>
              <a:t>SQL&gt; explain plan for</a:t>
            </a:r>
            <a:br>
              <a:rPr lang="en-US" sz="1000" dirty="0" smtClean="0">
                <a:latin typeface="Courier New" pitchFamily="49" charset="0"/>
                <a:cs typeface="Courier New" pitchFamily="49" charset="0"/>
              </a:rPr>
            </a:br>
            <a:r>
              <a:rPr lang="en-US" sz="1000" dirty="0" smtClean="0">
                <a:latin typeface="Courier New" pitchFamily="49" charset="0"/>
                <a:cs typeface="Courier New" pitchFamily="49" charset="0"/>
              </a:rPr>
              <a:t>  2  select * from </a:t>
            </a:r>
            <a:r>
              <a:rPr lang="en-US" sz="1000" dirty="0" err="1" smtClean="0">
                <a:latin typeface="Courier New" pitchFamily="49" charset="0"/>
                <a:cs typeface="Courier New" pitchFamily="49" charset="0"/>
              </a:rPr>
              <a:t>read_test</a:t>
            </a:r>
            <a:r>
              <a:rPr lang="en-US" sz="1000" dirty="0" smtClean="0">
                <a:latin typeface="Courier New" pitchFamily="49" charset="0"/>
                <a:cs typeface="Courier New" pitchFamily="49" charset="0"/>
              </a:rPr>
              <a:t>;</a:t>
            </a:r>
            <a:br>
              <a:rPr lang="en-US" sz="1000" dirty="0" smtClean="0">
                <a:latin typeface="Courier New" pitchFamily="49" charset="0"/>
                <a:cs typeface="Courier New" pitchFamily="49" charset="0"/>
              </a:rPr>
            </a:br>
            <a:r>
              <a:rPr lang="en-US" sz="1000" dirty="0" smtClean="0">
                <a:latin typeface="Courier New" pitchFamily="49" charset="0"/>
                <a:cs typeface="Courier New" pitchFamily="49" charset="0"/>
              </a:rPr>
              <a:t/>
            </a:r>
            <a:br>
              <a:rPr lang="en-US" sz="1000" dirty="0" smtClean="0">
                <a:latin typeface="Courier New" pitchFamily="49" charset="0"/>
                <a:cs typeface="Courier New" pitchFamily="49" charset="0"/>
              </a:rPr>
            </a:br>
            <a:r>
              <a:rPr lang="en-US" sz="1000" dirty="0" smtClean="0">
                <a:latin typeface="Courier New" pitchFamily="49" charset="0"/>
                <a:cs typeface="Courier New" pitchFamily="49" charset="0"/>
              </a:rPr>
              <a:t>PLAN_TABLE_OUTPUT</a:t>
            </a:r>
            <a:br>
              <a:rPr lang="en-US" sz="1000" dirty="0" smtClean="0">
                <a:latin typeface="Courier New" pitchFamily="49" charset="0"/>
                <a:cs typeface="Courier New" pitchFamily="49" charset="0"/>
              </a:rPr>
            </a:br>
            <a:r>
              <a:rPr lang="en-US" sz="1000" dirty="0" smtClean="0">
                <a:latin typeface="Courier New" pitchFamily="49" charset="0"/>
                <a:cs typeface="Courier New" pitchFamily="49" charset="0"/>
              </a:rPr>
              <a:t>-------------------------------------------------------------------------------</a:t>
            </a:r>
            <a:br>
              <a:rPr lang="en-US" sz="1000" dirty="0" smtClean="0">
                <a:latin typeface="Courier New" pitchFamily="49" charset="0"/>
                <a:cs typeface="Courier New" pitchFamily="49" charset="0"/>
              </a:rPr>
            </a:br>
            <a:r>
              <a:rPr lang="en-US" sz="1000" dirty="0" smtClean="0">
                <a:latin typeface="Courier New" pitchFamily="49" charset="0"/>
                <a:cs typeface="Courier New" pitchFamily="49" charset="0"/>
              </a:rPr>
              <a:t>| Id  | Operation         | Name      | Rows  | Bytes | Cost (%CPU)| Time     |</a:t>
            </a:r>
            <a:br>
              <a:rPr lang="en-US" sz="1000" dirty="0" smtClean="0">
                <a:latin typeface="Courier New" pitchFamily="49" charset="0"/>
                <a:cs typeface="Courier New" pitchFamily="49" charset="0"/>
              </a:rPr>
            </a:br>
            <a:r>
              <a:rPr lang="en-US" sz="1000" dirty="0" smtClean="0">
                <a:latin typeface="Courier New" pitchFamily="49" charset="0"/>
                <a:cs typeface="Courier New" pitchFamily="49" charset="0"/>
              </a:rPr>
              <a:t>-------------------------------------------------------------------------------</a:t>
            </a:r>
            <a:br>
              <a:rPr lang="en-US" sz="1000" dirty="0" smtClean="0">
                <a:latin typeface="Courier New" pitchFamily="49" charset="0"/>
                <a:cs typeface="Courier New" pitchFamily="49" charset="0"/>
              </a:rPr>
            </a:br>
            <a:r>
              <a:rPr lang="en-US" sz="1000" dirty="0" smtClean="0">
                <a:latin typeface="Courier New" pitchFamily="49" charset="0"/>
                <a:cs typeface="Courier New" pitchFamily="49" charset="0"/>
              </a:rPr>
              <a:t>|   0 | SELECT STATEMENT  |           |     1 |   214K|     2   (0)| 00:00:01 |</a:t>
            </a:r>
            <a:br>
              <a:rPr lang="en-US" sz="1000" dirty="0" smtClean="0">
                <a:latin typeface="Courier New" pitchFamily="49" charset="0"/>
                <a:cs typeface="Courier New" pitchFamily="49" charset="0"/>
              </a:rPr>
            </a:br>
            <a:r>
              <a:rPr lang="en-US" sz="1000" dirty="0" smtClean="0">
                <a:latin typeface="Courier New" pitchFamily="49" charset="0"/>
                <a:cs typeface="Courier New" pitchFamily="49" charset="0"/>
              </a:rPr>
              <a:t>|   1 |  TABLE ACCESS FULL| READ_TEST |     1 |   214K|     2   (0)| 00:00:01 |</a:t>
            </a:r>
            <a:br>
              <a:rPr lang="en-US" sz="1000" dirty="0" smtClean="0">
                <a:latin typeface="Courier New" pitchFamily="49" charset="0"/>
                <a:cs typeface="Courier New" pitchFamily="49" charset="0"/>
              </a:rPr>
            </a:br>
            <a:r>
              <a:rPr lang="en-US" sz="1000" dirty="0" smtClean="0">
                <a:latin typeface="Courier New" pitchFamily="49" charset="0"/>
                <a:cs typeface="Courier New" pitchFamily="49" charset="0"/>
              </a:rPr>
              <a:t>-------------------------------------------------------------------------------</a:t>
            </a:r>
            <a:br>
              <a:rPr lang="en-US" sz="1000" dirty="0" smtClean="0">
                <a:latin typeface="Courier New" pitchFamily="49" charset="0"/>
                <a:cs typeface="Courier New" pitchFamily="49" charset="0"/>
              </a:rPr>
            </a:br>
            <a:r>
              <a:rPr lang="en-US" sz="1000" dirty="0" smtClean="0">
                <a:latin typeface="Courier New" pitchFamily="49" charset="0"/>
                <a:cs typeface="Courier New" pitchFamily="49" charset="0"/>
              </a:rPr>
              <a:t/>
            </a:r>
            <a:br>
              <a:rPr lang="en-US" sz="1000" dirty="0" smtClean="0">
                <a:latin typeface="Courier New" pitchFamily="49" charset="0"/>
                <a:cs typeface="Courier New" pitchFamily="49" charset="0"/>
              </a:rPr>
            </a:br>
            <a:r>
              <a:rPr lang="en-US" sz="1000" dirty="0" smtClean="0">
                <a:latin typeface="Courier New" pitchFamily="49" charset="0"/>
                <a:cs typeface="Courier New" pitchFamily="49" charset="0"/>
              </a:rPr>
              <a:t>-- fetch value from column 1</a:t>
            </a:r>
            <a:br>
              <a:rPr lang="en-US" sz="1000" dirty="0" smtClean="0">
                <a:latin typeface="Courier New" pitchFamily="49" charset="0"/>
                <a:cs typeface="Courier New" pitchFamily="49" charset="0"/>
              </a:rPr>
            </a:br>
            <a:r>
              <a:rPr lang="en-US" sz="1000" dirty="0" smtClean="0">
                <a:latin typeface="Courier New" pitchFamily="49" charset="0"/>
                <a:cs typeface="Courier New" pitchFamily="49" charset="0"/>
              </a:rPr>
              <a:t>Final cost for query block SEL$1 (#0) - All Rows Plan:</a:t>
            </a:r>
            <a:br>
              <a:rPr lang="en-US" sz="1000" dirty="0" smtClean="0">
                <a:latin typeface="Courier New" pitchFamily="49" charset="0"/>
                <a:cs typeface="Courier New" pitchFamily="49" charset="0"/>
              </a:rPr>
            </a:br>
            <a:r>
              <a:rPr lang="en-US" sz="1000" dirty="0" smtClean="0">
                <a:latin typeface="Courier New" pitchFamily="49" charset="0"/>
                <a:cs typeface="Courier New" pitchFamily="49" charset="0"/>
              </a:rPr>
              <a:t>  Best join order: 1</a:t>
            </a:r>
            <a:br>
              <a:rPr lang="en-US" sz="1000" dirty="0" smtClean="0">
                <a:latin typeface="Courier New" pitchFamily="49" charset="0"/>
                <a:cs typeface="Courier New" pitchFamily="49" charset="0"/>
              </a:rPr>
            </a:br>
            <a:r>
              <a:rPr lang="en-US" sz="1000" dirty="0" smtClean="0">
                <a:latin typeface="Courier New" pitchFamily="49" charset="0"/>
                <a:cs typeface="Courier New" pitchFamily="49" charset="0"/>
              </a:rPr>
              <a:t>  Cost: 2.0002  Degree: 1  Card: 1.0000  </a:t>
            </a:r>
            <a:r>
              <a:rPr lang="en-US" sz="1000" dirty="0" smtClean="0">
                <a:solidFill>
                  <a:srgbClr val="00CC00"/>
                </a:solidFill>
                <a:latin typeface="Courier New" pitchFamily="49" charset="0"/>
                <a:cs typeface="Courier New" pitchFamily="49" charset="0"/>
              </a:rPr>
              <a:t>Bytes: 13</a:t>
            </a:r>
            <a:r>
              <a:rPr lang="en-US" sz="1000" dirty="0" smtClean="0">
                <a:latin typeface="Courier New" pitchFamily="49" charset="0"/>
                <a:cs typeface="Courier New" pitchFamily="49" charset="0"/>
              </a:rPr>
              <a:t/>
            </a:r>
            <a:br>
              <a:rPr lang="en-US" sz="1000" dirty="0" smtClean="0">
                <a:latin typeface="Courier New" pitchFamily="49" charset="0"/>
                <a:cs typeface="Courier New" pitchFamily="49" charset="0"/>
              </a:rPr>
            </a:br>
            <a:r>
              <a:rPr lang="en-US" sz="1000" dirty="0" smtClean="0">
                <a:latin typeface="Courier New" pitchFamily="49" charset="0"/>
                <a:cs typeface="Courier New" pitchFamily="49" charset="0"/>
              </a:rPr>
              <a:t>  </a:t>
            </a:r>
            <a:r>
              <a:rPr lang="en-US" sz="1000" dirty="0" err="1" smtClean="0">
                <a:latin typeface="Courier New" pitchFamily="49" charset="0"/>
                <a:cs typeface="Courier New" pitchFamily="49" charset="0"/>
              </a:rPr>
              <a:t>Resc</a:t>
            </a:r>
            <a:r>
              <a:rPr lang="en-US" sz="1000" dirty="0" smtClean="0">
                <a:latin typeface="Courier New" pitchFamily="49" charset="0"/>
                <a:cs typeface="Courier New" pitchFamily="49" charset="0"/>
              </a:rPr>
              <a:t>: 2.0002  </a:t>
            </a:r>
            <a:r>
              <a:rPr lang="en-US" sz="1000" dirty="0" err="1" smtClean="0">
                <a:latin typeface="Courier New" pitchFamily="49" charset="0"/>
                <a:cs typeface="Courier New" pitchFamily="49" charset="0"/>
              </a:rPr>
              <a:t>Resc_io</a:t>
            </a:r>
            <a:r>
              <a:rPr lang="en-US" sz="1000" dirty="0" smtClean="0">
                <a:latin typeface="Courier New" pitchFamily="49" charset="0"/>
                <a:cs typeface="Courier New" pitchFamily="49" charset="0"/>
              </a:rPr>
              <a:t>: 2.0000  </a:t>
            </a:r>
            <a:r>
              <a:rPr lang="en-US" sz="1000" dirty="0" err="1" smtClean="0">
                <a:latin typeface="Courier New" pitchFamily="49" charset="0"/>
                <a:cs typeface="Courier New" pitchFamily="49" charset="0"/>
              </a:rPr>
              <a:t>Resc_cpu</a:t>
            </a:r>
            <a:r>
              <a:rPr lang="en-US" sz="1000" dirty="0" smtClean="0">
                <a:latin typeface="Courier New" pitchFamily="49" charset="0"/>
                <a:cs typeface="Courier New" pitchFamily="49" charset="0"/>
              </a:rPr>
              <a:t>: </a:t>
            </a:r>
            <a:r>
              <a:rPr lang="en-US" sz="1000" dirty="0" smtClean="0">
                <a:solidFill>
                  <a:srgbClr val="00CC00"/>
                </a:solidFill>
                <a:latin typeface="Courier New" pitchFamily="49" charset="0"/>
                <a:cs typeface="Courier New" pitchFamily="49" charset="0"/>
              </a:rPr>
              <a:t>7271</a:t>
            </a:r>
            <a:r>
              <a:rPr lang="en-US" sz="1000" dirty="0" smtClean="0">
                <a:latin typeface="Courier New" pitchFamily="49" charset="0"/>
                <a:cs typeface="Courier New" pitchFamily="49" charset="0"/>
              </a:rPr>
              <a:t/>
            </a:r>
            <a:br>
              <a:rPr lang="en-US" sz="1000" dirty="0" smtClean="0">
                <a:latin typeface="Courier New" pitchFamily="49" charset="0"/>
                <a:cs typeface="Courier New" pitchFamily="49" charset="0"/>
              </a:rPr>
            </a:br>
            <a:r>
              <a:rPr lang="en-US" sz="1000" dirty="0" smtClean="0">
                <a:latin typeface="Courier New" pitchFamily="49" charset="0"/>
                <a:cs typeface="Courier New" pitchFamily="49" charset="0"/>
              </a:rPr>
              <a:t>  </a:t>
            </a:r>
            <a:r>
              <a:rPr lang="en-US" sz="1000" dirty="0" err="1" smtClean="0">
                <a:latin typeface="Courier New" pitchFamily="49" charset="0"/>
                <a:cs typeface="Courier New" pitchFamily="49" charset="0"/>
              </a:rPr>
              <a:t>Resp</a:t>
            </a:r>
            <a:r>
              <a:rPr lang="en-US" sz="1000" dirty="0" smtClean="0">
                <a:latin typeface="Courier New" pitchFamily="49" charset="0"/>
                <a:cs typeface="Courier New" pitchFamily="49" charset="0"/>
              </a:rPr>
              <a:t>: 2.0002  </a:t>
            </a:r>
            <a:r>
              <a:rPr lang="en-US" sz="1000" dirty="0" err="1" smtClean="0">
                <a:latin typeface="Courier New" pitchFamily="49" charset="0"/>
                <a:cs typeface="Courier New" pitchFamily="49" charset="0"/>
              </a:rPr>
              <a:t>Resp_io</a:t>
            </a:r>
            <a:r>
              <a:rPr lang="en-US" sz="1000" dirty="0" smtClean="0">
                <a:latin typeface="Courier New" pitchFamily="49" charset="0"/>
                <a:cs typeface="Courier New" pitchFamily="49" charset="0"/>
              </a:rPr>
              <a:t>: 2.0000  </a:t>
            </a:r>
            <a:r>
              <a:rPr lang="en-US" sz="1000" dirty="0" err="1" smtClean="0">
                <a:latin typeface="Courier New" pitchFamily="49" charset="0"/>
                <a:cs typeface="Courier New" pitchFamily="49" charset="0"/>
              </a:rPr>
              <a:t>Resc_cpu</a:t>
            </a:r>
            <a:r>
              <a:rPr lang="en-US" sz="1000" dirty="0" smtClean="0">
                <a:latin typeface="Courier New" pitchFamily="49" charset="0"/>
                <a:cs typeface="Courier New" pitchFamily="49" charset="0"/>
              </a:rPr>
              <a:t>: </a:t>
            </a:r>
            <a:r>
              <a:rPr lang="en-US" sz="1000" dirty="0" smtClean="0">
                <a:solidFill>
                  <a:srgbClr val="00CC00"/>
                </a:solidFill>
                <a:latin typeface="Courier New" pitchFamily="49" charset="0"/>
                <a:cs typeface="Courier New" pitchFamily="49" charset="0"/>
              </a:rPr>
              <a:t>7271</a:t>
            </a:r>
            <a:r>
              <a:rPr lang="en-US" sz="1000" dirty="0" smtClean="0">
                <a:latin typeface="Courier New" pitchFamily="49" charset="0"/>
                <a:cs typeface="Courier New" pitchFamily="49" charset="0"/>
              </a:rPr>
              <a:t/>
            </a:r>
            <a:br>
              <a:rPr lang="en-US" sz="1000" dirty="0" smtClean="0">
                <a:latin typeface="Courier New" pitchFamily="49" charset="0"/>
                <a:cs typeface="Courier New" pitchFamily="49" charset="0"/>
              </a:rPr>
            </a:br>
            <a:r>
              <a:rPr lang="en-US" sz="1000" dirty="0" smtClean="0">
                <a:latin typeface="Courier New" pitchFamily="49" charset="0"/>
                <a:cs typeface="Courier New" pitchFamily="49" charset="0"/>
              </a:rPr>
              <a:t/>
            </a:r>
            <a:br>
              <a:rPr lang="en-US" sz="1000" dirty="0" smtClean="0">
                <a:latin typeface="Courier New" pitchFamily="49" charset="0"/>
                <a:cs typeface="Courier New" pitchFamily="49" charset="0"/>
              </a:rPr>
            </a:br>
            <a:r>
              <a:rPr lang="en-US" sz="1000" dirty="0" smtClean="0">
                <a:latin typeface="Courier New" pitchFamily="49" charset="0"/>
                <a:cs typeface="Courier New" pitchFamily="49" charset="0"/>
              </a:rPr>
              <a:t>-- fetch value from column 193</a:t>
            </a:r>
            <a:br>
              <a:rPr lang="en-US" sz="1000" dirty="0" smtClean="0">
                <a:latin typeface="Courier New" pitchFamily="49" charset="0"/>
                <a:cs typeface="Courier New" pitchFamily="49" charset="0"/>
              </a:rPr>
            </a:br>
            <a:r>
              <a:rPr lang="en-US" sz="1000" dirty="0" smtClean="0">
                <a:latin typeface="Courier New" pitchFamily="49" charset="0"/>
                <a:cs typeface="Courier New" pitchFamily="49" charset="0"/>
              </a:rPr>
              <a:t>Final cost for query block SEL$1 (#0) - All Rows Plan:</a:t>
            </a:r>
            <a:br>
              <a:rPr lang="en-US" sz="1000" dirty="0" smtClean="0">
                <a:latin typeface="Courier New" pitchFamily="49" charset="0"/>
                <a:cs typeface="Courier New" pitchFamily="49" charset="0"/>
              </a:rPr>
            </a:br>
            <a:r>
              <a:rPr lang="en-US" sz="1000" dirty="0" smtClean="0">
                <a:latin typeface="Courier New" pitchFamily="49" charset="0"/>
                <a:cs typeface="Courier New" pitchFamily="49" charset="0"/>
              </a:rPr>
              <a:t>  Best join order: 1</a:t>
            </a:r>
            <a:br>
              <a:rPr lang="en-US" sz="1000" dirty="0" smtClean="0">
                <a:latin typeface="Courier New" pitchFamily="49" charset="0"/>
                <a:cs typeface="Courier New" pitchFamily="49" charset="0"/>
              </a:rPr>
            </a:br>
            <a:r>
              <a:rPr lang="en-US" sz="1000" dirty="0" smtClean="0">
                <a:latin typeface="Courier New" pitchFamily="49" charset="0"/>
                <a:cs typeface="Courier New" pitchFamily="49" charset="0"/>
              </a:rPr>
              <a:t>  Cost: 2.0003  Degree: 1  Card: 1.0000  </a:t>
            </a:r>
            <a:r>
              <a:rPr lang="en-US" sz="1000" dirty="0" smtClean="0">
                <a:solidFill>
                  <a:srgbClr val="FF0000"/>
                </a:solidFill>
                <a:latin typeface="Courier New" pitchFamily="49" charset="0"/>
                <a:cs typeface="Courier New" pitchFamily="49" charset="0"/>
              </a:rPr>
              <a:t>Bytes: 2002</a:t>
            </a:r>
            <a:r>
              <a:rPr lang="en-US" sz="1000" dirty="0" smtClean="0">
                <a:latin typeface="Courier New" pitchFamily="49" charset="0"/>
                <a:cs typeface="Courier New" pitchFamily="49" charset="0"/>
              </a:rPr>
              <a:t/>
            </a:r>
            <a:br>
              <a:rPr lang="en-US" sz="1000" dirty="0" smtClean="0">
                <a:latin typeface="Courier New" pitchFamily="49" charset="0"/>
                <a:cs typeface="Courier New" pitchFamily="49" charset="0"/>
              </a:rPr>
            </a:br>
            <a:r>
              <a:rPr lang="en-US" sz="1000" dirty="0" smtClean="0">
                <a:latin typeface="Courier New" pitchFamily="49" charset="0"/>
                <a:cs typeface="Courier New" pitchFamily="49" charset="0"/>
              </a:rPr>
              <a:t>  </a:t>
            </a:r>
            <a:r>
              <a:rPr lang="en-US" sz="1000" dirty="0" err="1" smtClean="0">
                <a:latin typeface="Courier New" pitchFamily="49" charset="0"/>
                <a:cs typeface="Courier New" pitchFamily="49" charset="0"/>
              </a:rPr>
              <a:t>Resc</a:t>
            </a:r>
            <a:r>
              <a:rPr lang="en-US" sz="1000" dirty="0" smtClean="0">
                <a:latin typeface="Courier New" pitchFamily="49" charset="0"/>
                <a:cs typeface="Courier New" pitchFamily="49" charset="0"/>
              </a:rPr>
              <a:t>: 2.0003  </a:t>
            </a:r>
            <a:r>
              <a:rPr lang="en-US" sz="1000" dirty="0" err="1" smtClean="0">
                <a:latin typeface="Courier New" pitchFamily="49" charset="0"/>
                <a:cs typeface="Courier New" pitchFamily="49" charset="0"/>
              </a:rPr>
              <a:t>Resc_io</a:t>
            </a:r>
            <a:r>
              <a:rPr lang="en-US" sz="1000" dirty="0" smtClean="0">
                <a:latin typeface="Courier New" pitchFamily="49" charset="0"/>
                <a:cs typeface="Courier New" pitchFamily="49" charset="0"/>
              </a:rPr>
              <a:t>: 2.0000  </a:t>
            </a:r>
            <a:r>
              <a:rPr lang="en-US" sz="1000" dirty="0" err="1" smtClean="0">
                <a:latin typeface="Courier New" pitchFamily="49" charset="0"/>
                <a:cs typeface="Courier New" pitchFamily="49" charset="0"/>
              </a:rPr>
              <a:t>Resc_cpu</a:t>
            </a:r>
            <a:r>
              <a:rPr lang="en-US" sz="1000" dirty="0" smtClean="0">
                <a:latin typeface="Courier New" pitchFamily="49" charset="0"/>
                <a:cs typeface="Courier New" pitchFamily="49" charset="0"/>
              </a:rPr>
              <a:t>: </a:t>
            </a:r>
            <a:r>
              <a:rPr lang="en-US" sz="1000" dirty="0" smtClean="0">
                <a:solidFill>
                  <a:srgbClr val="FF0000"/>
                </a:solidFill>
                <a:latin typeface="Courier New" pitchFamily="49" charset="0"/>
                <a:cs typeface="Courier New" pitchFamily="49" charset="0"/>
              </a:rPr>
              <a:t>11111</a:t>
            </a:r>
            <a:r>
              <a:rPr lang="en-US" sz="1000" dirty="0" smtClean="0">
                <a:latin typeface="Courier New" pitchFamily="49" charset="0"/>
                <a:cs typeface="Courier New" pitchFamily="49" charset="0"/>
              </a:rPr>
              <a:t/>
            </a:r>
            <a:br>
              <a:rPr lang="en-US" sz="1000" dirty="0" smtClean="0">
                <a:latin typeface="Courier New" pitchFamily="49" charset="0"/>
                <a:cs typeface="Courier New" pitchFamily="49" charset="0"/>
              </a:rPr>
            </a:br>
            <a:r>
              <a:rPr lang="en-US" sz="1000" dirty="0" smtClean="0">
                <a:latin typeface="Courier New" pitchFamily="49" charset="0"/>
                <a:cs typeface="Courier New" pitchFamily="49" charset="0"/>
              </a:rPr>
              <a:t>  </a:t>
            </a:r>
            <a:r>
              <a:rPr lang="en-US" sz="1000" dirty="0" err="1" smtClean="0">
                <a:latin typeface="Courier New" pitchFamily="49" charset="0"/>
                <a:cs typeface="Courier New" pitchFamily="49" charset="0"/>
              </a:rPr>
              <a:t>Resp</a:t>
            </a:r>
            <a:r>
              <a:rPr lang="en-US" sz="1000" dirty="0" smtClean="0">
                <a:latin typeface="Courier New" pitchFamily="49" charset="0"/>
                <a:cs typeface="Courier New" pitchFamily="49" charset="0"/>
              </a:rPr>
              <a:t>: 2.0003  </a:t>
            </a:r>
            <a:r>
              <a:rPr lang="en-US" sz="1000" dirty="0" err="1" smtClean="0">
                <a:latin typeface="Courier New" pitchFamily="49" charset="0"/>
                <a:cs typeface="Courier New" pitchFamily="49" charset="0"/>
              </a:rPr>
              <a:t>Resp_io</a:t>
            </a:r>
            <a:r>
              <a:rPr lang="en-US" sz="1000" dirty="0" smtClean="0">
                <a:latin typeface="Courier New" pitchFamily="49" charset="0"/>
                <a:cs typeface="Courier New" pitchFamily="49" charset="0"/>
              </a:rPr>
              <a:t>: 2.0000  </a:t>
            </a:r>
            <a:r>
              <a:rPr lang="en-US" sz="1000" dirty="0" err="1" smtClean="0">
                <a:latin typeface="Courier New" pitchFamily="49" charset="0"/>
                <a:cs typeface="Courier New" pitchFamily="49" charset="0"/>
              </a:rPr>
              <a:t>Resc_cpu</a:t>
            </a:r>
            <a:r>
              <a:rPr lang="en-US" sz="1000" dirty="0" smtClean="0">
                <a:latin typeface="Courier New" pitchFamily="49" charset="0"/>
                <a:cs typeface="Courier New" pitchFamily="49" charset="0"/>
              </a:rPr>
              <a:t>: </a:t>
            </a:r>
            <a:r>
              <a:rPr lang="en-US" sz="1000" dirty="0" smtClean="0">
                <a:solidFill>
                  <a:srgbClr val="FF0000"/>
                </a:solidFill>
                <a:latin typeface="Courier New" pitchFamily="49" charset="0"/>
                <a:cs typeface="Courier New" pitchFamily="49" charset="0"/>
              </a:rPr>
              <a:t>11111</a:t>
            </a:r>
          </a:p>
        </p:txBody>
      </p:sp>
    </p:spTree>
    <p:extLst>
      <p:ext uri="{BB962C8B-B14F-4D97-AF65-F5344CB8AC3E}">
        <p14:creationId xmlns:p14="http://schemas.microsoft.com/office/powerpoint/2010/main" xmlns="" val="297461522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smtClean="0"/>
              <a:t>Aliasing and Fully Qualified Names</a:t>
            </a:r>
          </a:p>
        </p:txBody>
      </p:sp>
      <p:sp>
        <p:nvSpPr>
          <p:cNvPr id="5" name="Text Placeholder 4"/>
          <p:cNvSpPr>
            <a:spLocks noGrp="1"/>
          </p:cNvSpPr>
          <p:nvPr>
            <p:ph type="body" sz="quarter" idx="11"/>
          </p:nvPr>
        </p:nvSpPr>
        <p:spPr>
          <a:xfrm>
            <a:off x="457200" y="762000"/>
            <a:ext cx="8229600" cy="1295400"/>
          </a:xfrm>
        </p:spPr>
        <p:txBody>
          <a:bodyPr/>
          <a:lstStyle/>
          <a:p>
            <a:pPr lvl="0">
              <a:defRPr/>
            </a:pPr>
            <a:r>
              <a:rPr lang="en-US" dirty="0" smtClean="0"/>
              <a:t>When you do not use fully qualified names Oracle must do the work for you</a:t>
            </a:r>
          </a:p>
          <a:p>
            <a:pPr lvl="0">
              <a:defRPr/>
            </a:pPr>
            <a:r>
              <a:rPr lang="en-US" dirty="0" smtClean="0"/>
              <a:t>You write code once ... the database executes it many times</a:t>
            </a:r>
          </a:p>
        </p:txBody>
      </p:sp>
      <p:sp>
        <p:nvSpPr>
          <p:cNvPr id="6" name="TextBox 5"/>
          <p:cNvSpPr txBox="1"/>
          <p:nvPr/>
        </p:nvSpPr>
        <p:spPr>
          <a:xfrm>
            <a:off x="2170541" y="2286000"/>
            <a:ext cx="4802918" cy="1600438"/>
          </a:xfrm>
          <a:prstGeom prst="rect">
            <a:avLst/>
          </a:prstGeom>
          <a:solidFill>
            <a:schemeClr val="bg1">
              <a:lumMod val="95000"/>
            </a:schemeClr>
          </a:solidFill>
          <a:ln>
            <a:solidFill>
              <a:schemeClr val="tx1"/>
            </a:solidFill>
          </a:ln>
        </p:spPr>
        <p:txBody>
          <a:bodyPr wrap="none" rtlCol="0">
            <a:spAutoFit/>
          </a:bodyPr>
          <a:lstStyle/>
          <a:p>
            <a:r>
              <a:rPr lang="en-US" sz="1400" dirty="0" smtClean="0">
                <a:latin typeface="Courier New" pitchFamily="49" charset="0"/>
                <a:cs typeface="Courier New" pitchFamily="49" charset="0"/>
              </a:rPr>
              <a:t>SELECT DISTINCT </a:t>
            </a:r>
            <a:r>
              <a:rPr lang="en-US" sz="1400" dirty="0" err="1" smtClean="0">
                <a:latin typeface="Courier New" pitchFamily="49" charset="0"/>
                <a:cs typeface="Courier New" pitchFamily="49" charset="0"/>
              </a:rPr>
              <a:t>s.srvr_id</a:t>
            </a:r>
            <a:r>
              <a:rPr lang="en-US" sz="1400" dirty="0" smtClean="0">
                <a:latin typeface="Courier New" pitchFamily="49" charset="0"/>
                <a:cs typeface="Courier New" pitchFamily="49" charset="0"/>
              </a:rPr>
              <a:t/>
            </a:r>
            <a:br>
              <a:rPr lang="en-US" sz="1400" dirty="0" smtClean="0">
                <a:latin typeface="Courier New" pitchFamily="49" charset="0"/>
                <a:cs typeface="Courier New" pitchFamily="49" charset="0"/>
              </a:rPr>
            </a:br>
            <a:r>
              <a:rPr lang="en-US" sz="1400" dirty="0" smtClean="0">
                <a:latin typeface="Courier New" pitchFamily="49" charset="0"/>
                <a:cs typeface="Courier New" pitchFamily="49" charset="0"/>
              </a:rPr>
              <a:t>FROM servers s, </a:t>
            </a:r>
            <a:r>
              <a:rPr lang="en-US" sz="1400" dirty="0" err="1" smtClean="0">
                <a:latin typeface="Courier New" pitchFamily="49" charset="0"/>
                <a:cs typeface="Courier New" pitchFamily="49" charset="0"/>
              </a:rPr>
              <a:t>serv_inst</a:t>
            </a:r>
            <a:r>
              <a:rPr lang="en-US" sz="1400" dirty="0" smtClean="0">
                <a:latin typeface="Courier New" pitchFamily="49" charset="0"/>
                <a:cs typeface="Courier New" pitchFamily="49" charset="0"/>
              </a:rPr>
              <a:t> i</a:t>
            </a:r>
            <a:br>
              <a:rPr lang="en-US" sz="1400" dirty="0" smtClean="0">
                <a:latin typeface="Courier New" pitchFamily="49" charset="0"/>
                <a:cs typeface="Courier New" pitchFamily="49" charset="0"/>
              </a:rPr>
            </a:br>
            <a:r>
              <a:rPr lang="en-US" sz="1400" dirty="0" smtClean="0">
                <a:latin typeface="Courier New" pitchFamily="49" charset="0"/>
                <a:cs typeface="Courier New" pitchFamily="49" charset="0"/>
              </a:rPr>
              <a:t>WHERE </a:t>
            </a:r>
            <a:r>
              <a:rPr lang="en-US" sz="1400" dirty="0" err="1" smtClean="0">
                <a:latin typeface="Courier New" pitchFamily="49" charset="0"/>
                <a:cs typeface="Courier New" pitchFamily="49" charset="0"/>
              </a:rPr>
              <a:t>s.srvr_id</a:t>
            </a:r>
            <a:r>
              <a:rPr lang="en-US" sz="1400" dirty="0" smtClean="0">
                <a:latin typeface="Courier New" pitchFamily="49" charset="0"/>
                <a:cs typeface="Courier New" pitchFamily="49" charset="0"/>
              </a:rPr>
              <a:t> </a:t>
            </a:r>
            <a:r>
              <a:rPr lang="en-US" sz="1400" b="1" dirty="0" smtClean="0">
                <a:latin typeface="Courier New" pitchFamily="49" charset="0"/>
                <a:cs typeface="Courier New" pitchFamily="49" charset="0"/>
              </a:rPr>
              <a:t>=</a:t>
            </a:r>
            <a:r>
              <a:rPr lang="en-US" sz="1400" dirty="0" smtClean="0">
                <a:latin typeface="Courier New" pitchFamily="49" charset="0"/>
                <a:cs typeface="Courier New" pitchFamily="49" charset="0"/>
              </a:rPr>
              <a:t> </a:t>
            </a:r>
            <a:r>
              <a:rPr lang="en-US" sz="1400" dirty="0" err="1" smtClean="0">
                <a:latin typeface="Courier New" pitchFamily="49" charset="0"/>
                <a:cs typeface="Courier New" pitchFamily="49" charset="0"/>
              </a:rPr>
              <a:t>i.srvr_id</a:t>
            </a:r>
            <a:r>
              <a:rPr lang="en-US" sz="1400" dirty="0" smtClean="0">
                <a:latin typeface="Courier New" pitchFamily="49" charset="0"/>
                <a:cs typeface="Courier New" pitchFamily="49" charset="0"/>
              </a:rPr>
              <a:t>;</a:t>
            </a:r>
            <a:br>
              <a:rPr lang="en-US" sz="1400" dirty="0" smtClean="0">
                <a:latin typeface="Courier New" pitchFamily="49" charset="0"/>
                <a:cs typeface="Courier New" pitchFamily="49" charset="0"/>
              </a:rPr>
            </a:br>
            <a:r>
              <a:rPr lang="en-US" sz="1400" dirty="0" smtClean="0">
                <a:latin typeface="Courier New" pitchFamily="49" charset="0"/>
                <a:cs typeface="Courier New" pitchFamily="49" charset="0"/>
              </a:rPr>
              <a:t/>
            </a:r>
            <a:br>
              <a:rPr lang="en-US" sz="1400" dirty="0" smtClean="0">
                <a:latin typeface="Courier New" pitchFamily="49" charset="0"/>
                <a:cs typeface="Courier New" pitchFamily="49" charset="0"/>
              </a:rPr>
            </a:br>
            <a:r>
              <a:rPr lang="en-US" sz="1400" dirty="0" smtClean="0">
                <a:latin typeface="Courier New" pitchFamily="49" charset="0"/>
                <a:cs typeface="Courier New" pitchFamily="49" charset="0"/>
              </a:rPr>
              <a:t>SELECT DISTINCT </a:t>
            </a:r>
            <a:r>
              <a:rPr lang="en-US" sz="1400" dirty="0" err="1" smtClean="0">
                <a:latin typeface="Courier New" pitchFamily="49" charset="0"/>
                <a:cs typeface="Courier New" pitchFamily="49" charset="0"/>
              </a:rPr>
              <a:t>s.srvr_id</a:t>
            </a:r>
            <a:r>
              <a:rPr lang="en-US" sz="1400" dirty="0" smtClean="0">
                <a:latin typeface="Courier New" pitchFamily="49" charset="0"/>
                <a:cs typeface="Courier New" pitchFamily="49" charset="0"/>
              </a:rPr>
              <a:t/>
            </a:r>
            <a:br>
              <a:rPr lang="en-US" sz="1400" dirty="0" smtClean="0">
                <a:latin typeface="Courier New" pitchFamily="49" charset="0"/>
                <a:cs typeface="Courier New" pitchFamily="49" charset="0"/>
              </a:rPr>
            </a:br>
            <a:r>
              <a:rPr lang="en-US" sz="1400" dirty="0" smtClean="0">
                <a:latin typeface="Courier New" pitchFamily="49" charset="0"/>
                <a:cs typeface="Courier New" pitchFamily="49" charset="0"/>
              </a:rPr>
              <a:t>FROM </a:t>
            </a:r>
            <a:r>
              <a:rPr lang="en-US" sz="1400" b="1" dirty="0" err="1" smtClean="0">
                <a:solidFill>
                  <a:srgbClr val="CC0066"/>
                </a:solidFill>
                <a:latin typeface="Courier New" pitchFamily="49" charset="0"/>
                <a:cs typeface="Courier New" pitchFamily="49" charset="0"/>
              </a:rPr>
              <a:t>uwclass</a:t>
            </a:r>
            <a:r>
              <a:rPr lang="en-US" sz="1400" dirty="0" err="1" smtClean="0">
                <a:latin typeface="Courier New" pitchFamily="49" charset="0"/>
                <a:cs typeface="Courier New" pitchFamily="49" charset="0"/>
              </a:rPr>
              <a:t>.servers</a:t>
            </a:r>
            <a:r>
              <a:rPr lang="en-US" sz="1400" dirty="0" smtClean="0">
                <a:latin typeface="Courier New" pitchFamily="49" charset="0"/>
                <a:cs typeface="Courier New" pitchFamily="49" charset="0"/>
              </a:rPr>
              <a:t> s, </a:t>
            </a:r>
            <a:r>
              <a:rPr lang="en-US" sz="1400" b="1" dirty="0" err="1" smtClean="0">
                <a:solidFill>
                  <a:srgbClr val="CC0066"/>
                </a:solidFill>
                <a:latin typeface="Courier New" pitchFamily="49" charset="0"/>
                <a:cs typeface="Courier New" pitchFamily="49" charset="0"/>
              </a:rPr>
              <a:t>uwclass</a:t>
            </a:r>
            <a:r>
              <a:rPr lang="en-US" sz="1400" dirty="0" err="1" smtClean="0">
                <a:latin typeface="Courier New" pitchFamily="49" charset="0"/>
                <a:cs typeface="Courier New" pitchFamily="49" charset="0"/>
              </a:rPr>
              <a:t>.serv_inst</a:t>
            </a:r>
            <a:r>
              <a:rPr lang="en-US" sz="1400" dirty="0" smtClean="0">
                <a:latin typeface="Courier New" pitchFamily="49" charset="0"/>
                <a:cs typeface="Courier New" pitchFamily="49" charset="0"/>
              </a:rPr>
              <a:t> i</a:t>
            </a:r>
            <a:br>
              <a:rPr lang="en-US" sz="1400" dirty="0" smtClean="0">
                <a:latin typeface="Courier New" pitchFamily="49" charset="0"/>
                <a:cs typeface="Courier New" pitchFamily="49" charset="0"/>
              </a:rPr>
            </a:br>
            <a:r>
              <a:rPr lang="en-US" sz="1400" dirty="0" smtClean="0">
                <a:latin typeface="Courier New" pitchFamily="49" charset="0"/>
                <a:cs typeface="Courier New" pitchFamily="49" charset="0"/>
              </a:rPr>
              <a:t>WHERE </a:t>
            </a:r>
            <a:r>
              <a:rPr lang="en-US" sz="1400" dirty="0" err="1" smtClean="0">
                <a:latin typeface="Courier New" pitchFamily="49" charset="0"/>
                <a:cs typeface="Courier New" pitchFamily="49" charset="0"/>
              </a:rPr>
              <a:t>s.srvr_id</a:t>
            </a:r>
            <a:r>
              <a:rPr lang="en-US" sz="1400" dirty="0" smtClean="0">
                <a:latin typeface="Courier New" pitchFamily="49" charset="0"/>
                <a:cs typeface="Courier New" pitchFamily="49" charset="0"/>
              </a:rPr>
              <a:t> </a:t>
            </a:r>
            <a:r>
              <a:rPr lang="en-US" sz="1400" b="1" dirty="0" smtClean="0">
                <a:latin typeface="Courier New" pitchFamily="49" charset="0"/>
                <a:cs typeface="Courier New" pitchFamily="49" charset="0"/>
              </a:rPr>
              <a:t>=</a:t>
            </a:r>
            <a:r>
              <a:rPr lang="en-US" sz="1400" dirty="0" smtClean="0">
                <a:latin typeface="Courier New" pitchFamily="49" charset="0"/>
                <a:cs typeface="Courier New" pitchFamily="49" charset="0"/>
              </a:rPr>
              <a:t> </a:t>
            </a:r>
            <a:r>
              <a:rPr lang="en-US" sz="1400" dirty="0" err="1" smtClean="0">
                <a:latin typeface="Courier New" pitchFamily="49" charset="0"/>
                <a:cs typeface="Courier New" pitchFamily="49" charset="0"/>
              </a:rPr>
              <a:t>i.srvr_id</a:t>
            </a:r>
            <a:r>
              <a:rPr lang="en-US" sz="1400" dirty="0" smtClean="0">
                <a:latin typeface="Courier New" pitchFamily="49" charset="0"/>
                <a:cs typeface="Courier New" pitchFamily="49" charset="0"/>
              </a:rPr>
              <a:t>;</a:t>
            </a:r>
            <a:endParaRPr lang="en-US" sz="1400" dirty="0">
              <a:latin typeface="Courier New" pitchFamily="49" charset="0"/>
              <a:cs typeface="Courier New" pitchFamily="49" charset="0"/>
            </a:endParaRPr>
          </a:p>
        </p:txBody>
      </p:sp>
    </p:spTree>
    <p:extLst>
      <p:ext uri="{BB962C8B-B14F-4D97-AF65-F5344CB8AC3E}">
        <p14:creationId xmlns:p14="http://schemas.microsoft.com/office/powerpoint/2010/main" xmlns="" val="297461522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smtClean="0"/>
              <a:t>Implicit Casts</a:t>
            </a:r>
          </a:p>
        </p:txBody>
      </p:sp>
      <p:sp>
        <p:nvSpPr>
          <p:cNvPr id="5" name="Text Placeholder 4"/>
          <p:cNvSpPr>
            <a:spLocks noGrp="1"/>
          </p:cNvSpPr>
          <p:nvPr>
            <p:ph type="body" sz="quarter" idx="11"/>
          </p:nvPr>
        </p:nvSpPr>
        <p:spPr>
          <a:xfrm>
            <a:off x="457200" y="762000"/>
            <a:ext cx="8229600" cy="2286000"/>
          </a:xfrm>
        </p:spPr>
        <p:txBody>
          <a:bodyPr/>
          <a:lstStyle/>
          <a:p>
            <a:r>
              <a:rPr lang="en-US" altLang="zh-TW" dirty="0" smtClean="0"/>
              <a:t>Code that does not correctly define data types will either fail to run or run very inefficiently</a:t>
            </a:r>
            <a:br>
              <a:rPr lang="en-US" altLang="zh-TW" dirty="0" smtClean="0"/>
            </a:br>
            <a:r>
              <a:rPr lang="en-US" altLang="zh-TW" dirty="0" smtClean="0"/>
              <a:t/>
            </a:r>
            <a:br>
              <a:rPr lang="en-US" altLang="zh-TW" dirty="0" smtClean="0"/>
            </a:br>
            <a:r>
              <a:rPr lang="en-US" altLang="zh-TW" dirty="0" smtClean="0"/>
              <a:t>The following example shows both the correct way and the incorrect way to work with dates. The correct way is to perform an explicit cast</a:t>
            </a:r>
          </a:p>
        </p:txBody>
      </p:sp>
      <p:sp>
        <p:nvSpPr>
          <p:cNvPr id="7" name="TextBox 6"/>
          <p:cNvSpPr txBox="1"/>
          <p:nvPr/>
        </p:nvSpPr>
        <p:spPr>
          <a:xfrm>
            <a:off x="990600" y="3200400"/>
            <a:ext cx="7162800" cy="2308324"/>
          </a:xfrm>
          <a:prstGeom prst="rect">
            <a:avLst/>
          </a:prstGeom>
          <a:solidFill>
            <a:schemeClr val="bg1">
              <a:lumMod val="95000"/>
            </a:schemeClr>
          </a:solidFill>
          <a:ln>
            <a:solidFill>
              <a:schemeClr val="tx1"/>
            </a:solidFill>
          </a:ln>
        </p:spPr>
        <p:txBody>
          <a:bodyPr wrap="square" rtlCol="0">
            <a:spAutoFit/>
          </a:bodyPr>
          <a:lstStyle/>
          <a:p>
            <a:pPr algn="l"/>
            <a:r>
              <a:rPr lang="en-US" sz="1200" dirty="0" smtClean="0">
                <a:latin typeface="Courier New" pitchFamily="49" charset="0"/>
                <a:cs typeface="Courier New" pitchFamily="49" charset="0"/>
              </a:rPr>
              <a:t>SQL&gt; </a:t>
            </a:r>
            <a:r>
              <a:rPr lang="en-US" sz="1200" dirty="0">
                <a:latin typeface="Courier New" pitchFamily="49" charset="0"/>
                <a:cs typeface="Courier New" pitchFamily="49" charset="0"/>
              </a:rPr>
              <a:t>create table t </a:t>
            </a:r>
            <a:r>
              <a:rPr lang="en-US" sz="1200" dirty="0" smtClean="0">
                <a:latin typeface="Courier New" pitchFamily="49" charset="0"/>
                <a:cs typeface="Courier New" pitchFamily="49" charset="0"/>
              </a:rPr>
              <a:t>(</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  2  </a:t>
            </a:r>
            <a:r>
              <a:rPr lang="en-US" sz="1200" dirty="0" err="1">
                <a:latin typeface="Courier New" pitchFamily="49" charset="0"/>
                <a:cs typeface="Courier New" pitchFamily="49" charset="0"/>
              </a:rPr>
              <a:t>datecol</a:t>
            </a:r>
            <a:r>
              <a:rPr lang="en-US" sz="1200" dirty="0">
                <a:latin typeface="Courier New" pitchFamily="49" charset="0"/>
                <a:cs typeface="Courier New" pitchFamily="49" charset="0"/>
              </a:rPr>
              <a:t> date</a:t>
            </a:r>
            <a:r>
              <a:rPr lang="en-US" sz="1200" dirty="0" smtClean="0">
                <a:latin typeface="Courier New" pitchFamily="49" charset="0"/>
                <a:cs typeface="Courier New" pitchFamily="49" charset="0"/>
              </a:rPr>
              <a:t>);</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Table created.</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SQL&gt; </a:t>
            </a:r>
            <a:r>
              <a:rPr lang="en-US" sz="1200" dirty="0">
                <a:latin typeface="Courier New" pitchFamily="49" charset="0"/>
                <a:cs typeface="Courier New" pitchFamily="49" charset="0"/>
              </a:rPr>
              <a:t>insert into t values (</a:t>
            </a:r>
            <a:r>
              <a:rPr lang="en-US" sz="1200" b="1" dirty="0" smtClean="0">
                <a:solidFill>
                  <a:srgbClr val="0070C0"/>
                </a:solidFill>
                <a:latin typeface="Courier New" pitchFamily="49" charset="0"/>
                <a:cs typeface="Courier New" pitchFamily="49" charset="0"/>
              </a:rPr>
              <a:t>'01-JAN-2015'</a:t>
            </a:r>
            <a:r>
              <a:rPr lang="en-US" sz="1200" dirty="0" smtClean="0">
                <a:latin typeface="Courier New" pitchFamily="49" charset="0"/>
                <a:cs typeface="Courier New" pitchFamily="49" charset="0"/>
              </a:rPr>
              <a:t>);</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1 </a:t>
            </a:r>
            <a:r>
              <a:rPr lang="en-US" sz="1200" dirty="0">
                <a:latin typeface="Courier New" pitchFamily="49" charset="0"/>
                <a:cs typeface="Courier New" pitchFamily="49" charset="0"/>
              </a:rPr>
              <a:t>row </a:t>
            </a:r>
            <a:r>
              <a:rPr lang="en-US" sz="1200" dirty="0" smtClean="0">
                <a:latin typeface="Courier New" pitchFamily="49" charset="0"/>
                <a:cs typeface="Courier New" pitchFamily="49" charset="0"/>
              </a:rPr>
              <a:t>created.</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SQL&gt; </a:t>
            </a:r>
            <a:r>
              <a:rPr lang="en-US" sz="1200" dirty="0">
                <a:latin typeface="Courier New" pitchFamily="49" charset="0"/>
                <a:cs typeface="Courier New" pitchFamily="49" charset="0"/>
              </a:rPr>
              <a:t>insert into t values </a:t>
            </a:r>
            <a:r>
              <a:rPr lang="en-US" sz="1200" b="1" dirty="0">
                <a:latin typeface="Courier New" pitchFamily="49" charset="0"/>
                <a:cs typeface="Courier New" pitchFamily="49" charset="0"/>
              </a:rPr>
              <a:t>(</a:t>
            </a:r>
            <a:r>
              <a:rPr lang="en-US" sz="1200" b="1" dirty="0">
                <a:solidFill>
                  <a:srgbClr val="CC0066"/>
                </a:solidFill>
                <a:latin typeface="Courier New" pitchFamily="49" charset="0"/>
                <a:cs typeface="Courier New" pitchFamily="49" charset="0"/>
              </a:rPr>
              <a:t>TO_DATE(</a:t>
            </a:r>
            <a:r>
              <a:rPr lang="en-US" sz="1200" b="1" dirty="0" smtClean="0">
                <a:solidFill>
                  <a:srgbClr val="0070C0"/>
                </a:solidFill>
                <a:latin typeface="Courier New" pitchFamily="49" charset="0"/>
                <a:cs typeface="Courier New" pitchFamily="49" charset="0"/>
              </a:rPr>
              <a:t>'01-JAN-2015'</a:t>
            </a:r>
            <a:r>
              <a:rPr lang="en-US" sz="1200" b="1" dirty="0" smtClean="0">
                <a:solidFill>
                  <a:srgbClr val="CC0066"/>
                </a:solidFill>
                <a:latin typeface="Courier New" pitchFamily="49" charset="0"/>
                <a:cs typeface="Courier New" pitchFamily="49" charset="0"/>
              </a:rPr>
              <a:t>)</a:t>
            </a:r>
            <a:r>
              <a:rPr lang="en-US" sz="1200" dirty="0" smtClean="0">
                <a:latin typeface="Courier New" pitchFamily="49" charset="0"/>
                <a:cs typeface="Courier New" pitchFamily="49" charset="0"/>
              </a:rPr>
              <a:t>);</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1 </a:t>
            </a:r>
            <a:r>
              <a:rPr lang="en-US" sz="1200" dirty="0">
                <a:latin typeface="Courier New" pitchFamily="49" charset="0"/>
                <a:cs typeface="Courier New" pitchFamily="49" charset="0"/>
              </a:rPr>
              <a:t>row created.</a:t>
            </a:r>
          </a:p>
        </p:txBody>
      </p:sp>
    </p:spTree>
    <p:extLst>
      <p:ext uri="{BB962C8B-B14F-4D97-AF65-F5344CB8AC3E}">
        <p14:creationId xmlns:p14="http://schemas.microsoft.com/office/powerpoint/2010/main" xmlns="" val="297461522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smtClean="0"/>
              <a:t>Hint Warning</a:t>
            </a:r>
            <a:endParaRPr lang="en-US" dirty="0"/>
          </a:p>
        </p:txBody>
      </p:sp>
      <p:sp>
        <p:nvSpPr>
          <p:cNvPr id="5" name="Text Placeholder 4"/>
          <p:cNvSpPr>
            <a:spLocks noGrp="1"/>
          </p:cNvSpPr>
          <p:nvPr>
            <p:ph type="body" sz="quarter" idx="11"/>
          </p:nvPr>
        </p:nvSpPr>
        <p:spPr>
          <a:xfrm>
            <a:off x="457200" y="762000"/>
            <a:ext cx="8229600" cy="457200"/>
          </a:xfrm>
        </p:spPr>
        <p:txBody>
          <a:bodyPr/>
          <a:lstStyle/>
          <a:p>
            <a:pPr lvl="0">
              <a:defRPr/>
            </a:pPr>
            <a:r>
              <a:rPr lang="en-US" dirty="0" smtClean="0"/>
              <a:t>The best advice on hinting I have ever read</a:t>
            </a:r>
            <a:endParaRPr lang="en-US" dirty="0" smtClean="0">
              <a:solidFill>
                <a:schemeClr val="bg1">
                  <a:lumMod val="50000"/>
                </a:schemeClr>
              </a:solidFill>
            </a:endParaRPr>
          </a:p>
        </p:txBody>
      </p:sp>
      <p:sp>
        <p:nvSpPr>
          <p:cNvPr id="6" name="TextBox 5"/>
          <p:cNvSpPr txBox="1"/>
          <p:nvPr/>
        </p:nvSpPr>
        <p:spPr>
          <a:xfrm>
            <a:off x="571500" y="1381541"/>
            <a:ext cx="8001000" cy="4247317"/>
          </a:xfrm>
          <a:prstGeom prst="rect">
            <a:avLst/>
          </a:prstGeom>
          <a:solidFill>
            <a:schemeClr val="bg1">
              <a:lumMod val="95000"/>
            </a:schemeClr>
          </a:solidFill>
          <a:ln>
            <a:solidFill>
              <a:schemeClr val="tx1"/>
            </a:solidFill>
          </a:ln>
        </p:spPr>
        <p:txBody>
          <a:bodyPr wrap="square" rtlCol="0">
            <a:spAutoFit/>
          </a:bodyPr>
          <a:lstStyle/>
          <a:p>
            <a:r>
              <a:rPr lang="en-US" b="1" u="sng" dirty="0" smtClean="0"/>
              <a:t>Rules for Hinting</a:t>
            </a:r>
            <a:r>
              <a:rPr lang="en-US" b="1" dirty="0" smtClean="0"/>
              <a:t/>
            </a:r>
            <a:br>
              <a:rPr lang="en-US" b="1" dirty="0" smtClean="0"/>
            </a:br>
            <a:endParaRPr lang="en-US" b="1" dirty="0" smtClean="0"/>
          </a:p>
          <a:p>
            <a:pPr marL="342900" indent="-342900">
              <a:buFont typeface="+mj-lt"/>
              <a:buAutoNum type="arabicPeriod"/>
            </a:pPr>
            <a:r>
              <a:rPr lang="en-US" b="1" dirty="0" smtClean="0"/>
              <a:t>Don't</a:t>
            </a:r>
            <a:br>
              <a:rPr lang="en-US" b="1" dirty="0" smtClean="0"/>
            </a:br>
            <a:endParaRPr lang="en-US" dirty="0" smtClean="0"/>
          </a:p>
          <a:p>
            <a:pPr marL="342900" indent="-342900">
              <a:buFont typeface="+mj-lt"/>
              <a:buAutoNum type="arabicPeriod"/>
            </a:pPr>
            <a:r>
              <a:rPr lang="en-US" b="1" dirty="0" smtClean="0"/>
              <a:t>If you must use hints, then assume you've used them incorrectly.</a:t>
            </a:r>
            <a:br>
              <a:rPr lang="en-US" b="1" dirty="0" smtClean="0"/>
            </a:br>
            <a:endParaRPr lang="en-US" dirty="0" smtClean="0"/>
          </a:p>
          <a:p>
            <a:pPr marL="342900" indent="-342900">
              <a:buFont typeface="+mj-lt"/>
              <a:buAutoNum type="arabicPeriod"/>
            </a:pPr>
            <a:r>
              <a:rPr lang="en-US" b="1" dirty="0" smtClean="0"/>
              <a:t>On every patch or upgrade to Oracle, assume every piece of hinted SQL is going to do the wrong thing. Because of (2) above; you've been lucky so far, but the patch/upgrade lets you discover your mistake.</a:t>
            </a:r>
            <a:br>
              <a:rPr lang="en-US" b="1" dirty="0" smtClean="0"/>
            </a:br>
            <a:endParaRPr lang="en-US" dirty="0" smtClean="0"/>
          </a:p>
          <a:p>
            <a:pPr marL="342900" indent="-342900">
              <a:buFont typeface="+mj-lt"/>
              <a:buAutoNum type="arabicPeriod"/>
            </a:pPr>
            <a:r>
              <a:rPr lang="en-US" b="1" dirty="0" smtClean="0"/>
              <a:t>Every time you apply some DDL to an object that appears in a piece of hinted SQL assume that the hinted SQL is going to do the wrong thing. Because of (2) above; you've been lucky so far, but the structural change lets you discover your mistake.</a:t>
            </a:r>
            <a:endParaRPr lang="en-US" dirty="0" smtClean="0"/>
          </a:p>
          <a:p>
            <a:endParaRPr lang="en-US" dirty="0"/>
          </a:p>
        </p:txBody>
      </p:sp>
      <p:sp>
        <p:nvSpPr>
          <p:cNvPr id="7" name="TextBox 6"/>
          <p:cNvSpPr txBox="1"/>
          <p:nvPr/>
        </p:nvSpPr>
        <p:spPr>
          <a:xfrm>
            <a:off x="7467600" y="5343941"/>
            <a:ext cx="1055097" cy="261610"/>
          </a:xfrm>
          <a:prstGeom prst="rect">
            <a:avLst/>
          </a:prstGeom>
        </p:spPr>
        <p:txBody>
          <a:bodyPr wrap="none" rtlCol="0" anchor="t">
            <a:spAutoFit/>
          </a:bodyPr>
          <a:lstStyle/>
          <a:p>
            <a:pPr marL="342900" marR="0" indent="-342900" defTabSz="914400" rtl="0" eaLnBrk="1" fontAlgn="auto" latinLnBrk="0" hangingPunct="1">
              <a:lnSpc>
                <a:spcPct val="100000"/>
              </a:lnSpc>
              <a:spcBef>
                <a:spcPct val="20000"/>
              </a:spcBef>
              <a:spcAft>
                <a:spcPts val="0"/>
              </a:spcAft>
              <a:buClrTx/>
              <a:buSzTx/>
              <a:buFont typeface="Arial" pitchFamily="34" charset="0"/>
              <a:buNone/>
              <a:tabLst/>
            </a:pPr>
            <a:r>
              <a:rPr lang="en-US" sz="1100" dirty="0" smtClean="0"/>
              <a:t>Jonathan Lewis</a:t>
            </a:r>
          </a:p>
        </p:txBody>
      </p:sp>
    </p:spTree>
    <p:extLst>
      <p:ext uri="{BB962C8B-B14F-4D97-AF65-F5344CB8AC3E}">
        <p14:creationId xmlns:p14="http://schemas.microsoft.com/office/powerpoint/2010/main" xmlns="" val="297461522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smtClean="0"/>
              <a:t>APPEND Hint</a:t>
            </a:r>
          </a:p>
        </p:txBody>
      </p:sp>
      <p:sp>
        <p:nvSpPr>
          <p:cNvPr id="5" name="Text Placeholder 4"/>
          <p:cNvSpPr>
            <a:spLocks noGrp="1"/>
          </p:cNvSpPr>
          <p:nvPr>
            <p:ph type="body" sz="quarter" idx="11"/>
          </p:nvPr>
        </p:nvSpPr>
        <p:spPr>
          <a:xfrm>
            <a:off x="457200" y="762000"/>
            <a:ext cx="8229600" cy="2743200"/>
          </a:xfrm>
        </p:spPr>
        <p:txBody>
          <a:bodyPr/>
          <a:lstStyle/>
          <a:p>
            <a:r>
              <a:rPr lang="en-US" dirty="0" smtClean="0"/>
              <a:t>The APPEND hint enables direct-path INSERT if the database is running in serial mode. The database is in serial mode if you are not using Enterprise Edition. Conventional INSERT is the default in serial mode, and direct-path INSERT is the default in parallel mode</a:t>
            </a:r>
          </a:p>
          <a:p>
            <a:r>
              <a:rPr lang="en-US" dirty="0" smtClean="0"/>
              <a:t>In direct-path INSERT data is appended above the high-water mark potentially improving performance</a:t>
            </a:r>
          </a:p>
        </p:txBody>
      </p:sp>
      <p:sp>
        <p:nvSpPr>
          <p:cNvPr id="6" name="TextBox 5"/>
          <p:cNvSpPr txBox="1"/>
          <p:nvPr/>
        </p:nvSpPr>
        <p:spPr>
          <a:xfrm>
            <a:off x="3162300" y="3733800"/>
            <a:ext cx="2819400" cy="461665"/>
          </a:xfrm>
          <a:prstGeom prst="rect">
            <a:avLst/>
          </a:prstGeom>
          <a:solidFill>
            <a:schemeClr val="bg1">
              <a:lumMod val="95000"/>
            </a:schemeClr>
          </a:solidFill>
          <a:ln>
            <a:solidFill>
              <a:schemeClr val="tx1"/>
            </a:solidFill>
          </a:ln>
        </p:spPr>
        <p:txBody>
          <a:bodyPr wrap="square" rtlCol="0">
            <a:spAutoFit/>
          </a:bodyPr>
          <a:lstStyle/>
          <a:p>
            <a:r>
              <a:rPr lang="en-US" sz="1200" dirty="0" smtClean="0">
                <a:latin typeface="Courier New" pitchFamily="49" charset="0"/>
                <a:cs typeface="Courier New" pitchFamily="49" charset="0"/>
              </a:rPr>
              <a:t>INSERT </a:t>
            </a:r>
            <a:r>
              <a:rPr lang="en-US" sz="1200" b="1" dirty="0" smtClean="0">
                <a:solidFill>
                  <a:srgbClr val="CC0066"/>
                </a:solidFill>
                <a:latin typeface="Courier New" pitchFamily="49" charset="0"/>
                <a:cs typeface="Courier New" pitchFamily="49" charset="0"/>
              </a:rPr>
              <a:t>/*+ APPEND */</a:t>
            </a:r>
            <a:r>
              <a:rPr lang="en-US" sz="1200" dirty="0" smtClean="0">
                <a:latin typeface="Courier New" pitchFamily="49" charset="0"/>
                <a:cs typeface="Courier New" pitchFamily="49" charset="0"/>
              </a:rPr>
              <a:t> INTO t</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SELECT * FROM servers;</a:t>
            </a:r>
            <a:endParaRPr lang="en-US" sz="1200" dirty="0">
              <a:latin typeface="Courier New" pitchFamily="49" charset="0"/>
              <a:cs typeface="Courier New" pitchFamily="49" charset="0"/>
            </a:endParaRPr>
          </a:p>
        </p:txBody>
      </p:sp>
    </p:spTree>
    <p:extLst>
      <p:ext uri="{BB962C8B-B14F-4D97-AF65-F5344CB8AC3E}">
        <p14:creationId xmlns:p14="http://schemas.microsoft.com/office/powerpoint/2010/main" xmlns="" val="297461522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smtClean="0"/>
              <a:t>APPEND_VALUES Hint </a:t>
            </a:r>
            <a:r>
              <a:rPr lang="en-US" sz="1200" dirty="0" smtClean="0"/>
              <a:t>(1:2)</a:t>
            </a:r>
            <a:endParaRPr lang="en-US" sz="1600" dirty="0" smtClean="0"/>
          </a:p>
        </p:txBody>
      </p:sp>
      <p:sp>
        <p:nvSpPr>
          <p:cNvPr id="5" name="Text Placeholder 4"/>
          <p:cNvSpPr>
            <a:spLocks noGrp="1"/>
          </p:cNvSpPr>
          <p:nvPr>
            <p:ph type="body" sz="quarter" idx="11"/>
          </p:nvPr>
        </p:nvSpPr>
        <p:spPr>
          <a:xfrm>
            <a:off x="457200" y="762000"/>
            <a:ext cx="8229600" cy="3200400"/>
          </a:xfrm>
        </p:spPr>
        <p:txBody>
          <a:bodyPr/>
          <a:lstStyle/>
          <a:p>
            <a:r>
              <a:rPr lang="en-US" dirty="0" smtClean="0"/>
              <a:t>Use this </a:t>
            </a:r>
            <a:r>
              <a:rPr lang="en-US" u="sng" dirty="0" smtClean="0"/>
              <a:t>new 12c hint</a:t>
            </a:r>
            <a:r>
              <a:rPr lang="en-US" dirty="0" smtClean="0"/>
              <a:t> instructs the optimizer to use direct-path INSERT with the VALUES clause</a:t>
            </a:r>
          </a:p>
          <a:p>
            <a:r>
              <a:rPr lang="en-US" dirty="0" smtClean="0"/>
              <a:t>If you do not specify this hint, then conventional INSERT is used</a:t>
            </a:r>
          </a:p>
          <a:p>
            <a:r>
              <a:rPr lang="en-US" dirty="0" smtClean="0"/>
              <a:t>This hint is only supported with the VALUES clause of the INSERT statement</a:t>
            </a:r>
          </a:p>
          <a:p>
            <a:r>
              <a:rPr lang="en-US" dirty="0" smtClean="0"/>
              <a:t>If you specify it with an insert that uses the </a:t>
            </a:r>
            <a:r>
              <a:rPr lang="en-US" dirty="0" err="1" smtClean="0"/>
              <a:t>subquery</a:t>
            </a:r>
            <a:r>
              <a:rPr lang="en-US" dirty="0" smtClean="0"/>
              <a:t> syntax it is ignored</a:t>
            </a:r>
          </a:p>
        </p:txBody>
      </p:sp>
    </p:spTree>
    <p:extLst>
      <p:ext uri="{BB962C8B-B14F-4D97-AF65-F5344CB8AC3E}">
        <p14:creationId xmlns:p14="http://schemas.microsoft.com/office/powerpoint/2010/main" xmlns="" val="297461522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smtClean="0"/>
              <a:t>APPEND_VALUES Hint </a:t>
            </a:r>
            <a:r>
              <a:rPr lang="en-US" sz="1200" dirty="0" smtClean="0"/>
              <a:t>(2:2)</a:t>
            </a:r>
            <a:endParaRPr lang="en-US" sz="1600" dirty="0" smtClean="0"/>
          </a:p>
        </p:txBody>
      </p:sp>
      <p:sp>
        <p:nvSpPr>
          <p:cNvPr id="7" name="TextBox 6"/>
          <p:cNvSpPr txBox="1"/>
          <p:nvPr/>
        </p:nvSpPr>
        <p:spPr>
          <a:xfrm>
            <a:off x="1040606" y="990600"/>
            <a:ext cx="7062788" cy="4832092"/>
          </a:xfrm>
          <a:prstGeom prst="rect">
            <a:avLst/>
          </a:prstGeom>
          <a:solidFill>
            <a:schemeClr val="bg1">
              <a:lumMod val="95000"/>
            </a:schemeClr>
          </a:solidFill>
          <a:ln>
            <a:solidFill>
              <a:schemeClr val="tx1"/>
            </a:solidFill>
          </a:ln>
        </p:spPr>
        <p:txBody>
          <a:bodyPr wrap="square" rtlCol="0">
            <a:spAutoFit/>
          </a:bodyPr>
          <a:lstStyle/>
          <a:p>
            <a:r>
              <a:rPr lang="en-US" sz="1100" dirty="0" smtClean="0">
                <a:latin typeface="Courier New" pitchFamily="49" charset="0"/>
                <a:cs typeface="Courier New" pitchFamily="49" charset="0"/>
              </a:rPr>
              <a:t>SQL&gt; EXPLAIN PLAN FOR</a:t>
            </a:r>
          </a:p>
          <a:p>
            <a:r>
              <a:rPr lang="en-US" sz="1100" dirty="0" smtClean="0">
                <a:latin typeface="Courier New" pitchFamily="49" charset="0"/>
                <a:cs typeface="Courier New" pitchFamily="49" charset="0"/>
              </a:rPr>
              <a:t>  2  INSERT INTO t</a:t>
            </a:r>
          </a:p>
          <a:p>
            <a:r>
              <a:rPr lang="en-US" sz="1100" dirty="0" smtClean="0">
                <a:latin typeface="Courier New" pitchFamily="49" charset="0"/>
                <a:cs typeface="Courier New" pitchFamily="49" charset="0"/>
              </a:rPr>
              <a:t>  3  VALUES</a:t>
            </a:r>
          </a:p>
          <a:p>
            <a:r>
              <a:rPr lang="en-US" sz="1100" dirty="0" smtClean="0">
                <a:latin typeface="Courier New" pitchFamily="49" charset="0"/>
                <a:cs typeface="Courier New" pitchFamily="49" charset="0"/>
              </a:rPr>
              <a:t>  4  ('XYZ');</a:t>
            </a:r>
          </a:p>
          <a:p>
            <a:endParaRPr lang="en-US" sz="1100" dirty="0" smtClean="0">
              <a:latin typeface="Courier New" pitchFamily="49" charset="0"/>
              <a:cs typeface="Courier New" pitchFamily="49" charset="0"/>
            </a:endParaRPr>
          </a:p>
          <a:p>
            <a:r>
              <a:rPr lang="en-US" sz="1100" dirty="0" smtClean="0">
                <a:latin typeface="Courier New" pitchFamily="49" charset="0"/>
                <a:cs typeface="Courier New" pitchFamily="49" charset="0"/>
              </a:rPr>
              <a:t>SQL&gt; SELECT * FROM TABLE(</a:t>
            </a:r>
            <a:r>
              <a:rPr lang="en-US" sz="1100" dirty="0" err="1" smtClean="0">
                <a:latin typeface="Courier New" pitchFamily="49" charset="0"/>
                <a:cs typeface="Courier New" pitchFamily="49" charset="0"/>
              </a:rPr>
              <a:t>dbms_xplan.display</a:t>
            </a:r>
            <a:r>
              <a:rPr lang="en-US" sz="1100" dirty="0" smtClean="0">
                <a:latin typeface="Courier New" pitchFamily="49" charset="0"/>
                <a:cs typeface="Courier New" pitchFamily="49" charset="0"/>
              </a:rPr>
              <a:t>);</a:t>
            </a:r>
          </a:p>
          <a:p>
            <a:endParaRPr lang="en-US" sz="1100" dirty="0" smtClean="0">
              <a:latin typeface="Courier New" pitchFamily="49" charset="0"/>
              <a:cs typeface="Courier New" pitchFamily="49" charset="0"/>
            </a:endParaRPr>
          </a:p>
          <a:p>
            <a:r>
              <a:rPr lang="en-US" sz="1100" dirty="0" smtClean="0">
                <a:latin typeface="Courier New" pitchFamily="49" charset="0"/>
                <a:cs typeface="Courier New" pitchFamily="49" charset="0"/>
              </a:rPr>
              <a:t>---------------------------------------------------------------------------------</a:t>
            </a:r>
          </a:p>
          <a:p>
            <a:r>
              <a:rPr lang="en-US" sz="1100" dirty="0" smtClean="0">
                <a:latin typeface="Courier New" pitchFamily="49" charset="0"/>
                <a:cs typeface="Courier New" pitchFamily="49" charset="0"/>
              </a:rPr>
              <a:t>| Id  | Operation                | Name | Rows  | Bytes | Cost (%CPU)| Time     |</a:t>
            </a:r>
          </a:p>
          <a:p>
            <a:r>
              <a:rPr lang="en-US" sz="1100" dirty="0" smtClean="0">
                <a:latin typeface="Courier New" pitchFamily="49" charset="0"/>
                <a:cs typeface="Courier New" pitchFamily="49" charset="0"/>
              </a:rPr>
              <a:t>---------------------------------------------------------------------------------</a:t>
            </a:r>
          </a:p>
          <a:p>
            <a:r>
              <a:rPr lang="en-US" sz="1100" dirty="0" smtClean="0">
                <a:latin typeface="Courier New" pitchFamily="49" charset="0"/>
                <a:cs typeface="Courier New" pitchFamily="49" charset="0"/>
              </a:rPr>
              <a:t>|   0 | INSERT STATEMENT         |      |     1 |   100 |     1   (0)| 00:00:01 |</a:t>
            </a:r>
          </a:p>
          <a:p>
            <a:r>
              <a:rPr lang="en-US" sz="1100" dirty="0" smtClean="0">
                <a:latin typeface="Courier New" pitchFamily="49" charset="0"/>
                <a:cs typeface="Courier New" pitchFamily="49" charset="0"/>
              </a:rPr>
              <a:t>|   1 |  </a:t>
            </a:r>
            <a:r>
              <a:rPr lang="en-US" sz="1100" b="1" dirty="0" smtClean="0">
                <a:solidFill>
                  <a:srgbClr val="0070C0"/>
                </a:solidFill>
                <a:latin typeface="Courier New" pitchFamily="49" charset="0"/>
                <a:cs typeface="Courier New" pitchFamily="49" charset="0"/>
              </a:rPr>
              <a:t>LOAD TABLE CONVENTIONAL</a:t>
            </a:r>
            <a:r>
              <a:rPr lang="en-US" sz="1100" dirty="0" smtClean="0">
                <a:latin typeface="Courier New" pitchFamily="49" charset="0"/>
                <a:cs typeface="Courier New" pitchFamily="49" charset="0"/>
              </a:rPr>
              <a:t> | T    |       |       |            |          |</a:t>
            </a:r>
          </a:p>
          <a:p>
            <a:r>
              <a:rPr lang="en-US" sz="1100" dirty="0" smtClean="0">
                <a:latin typeface="Courier New" pitchFamily="49" charset="0"/>
                <a:cs typeface="Courier New" pitchFamily="49" charset="0"/>
              </a:rPr>
              <a:t>---------------------------------------------------------------------------------</a:t>
            </a:r>
          </a:p>
          <a:p>
            <a:endParaRPr lang="en-US" sz="1100" dirty="0" smtClean="0">
              <a:latin typeface="Courier New" pitchFamily="49" charset="0"/>
              <a:cs typeface="Courier New" pitchFamily="49" charset="0"/>
            </a:endParaRPr>
          </a:p>
          <a:p>
            <a:r>
              <a:rPr lang="en-US" sz="1100" dirty="0" smtClean="0">
                <a:latin typeface="Courier New" pitchFamily="49" charset="0"/>
                <a:cs typeface="Courier New" pitchFamily="49" charset="0"/>
              </a:rPr>
              <a:t>SQL&gt; EXPLAIN PLAN FOR</a:t>
            </a:r>
          </a:p>
          <a:p>
            <a:r>
              <a:rPr lang="en-US" sz="1100" dirty="0" smtClean="0">
                <a:latin typeface="Courier New" pitchFamily="49" charset="0"/>
                <a:cs typeface="Courier New" pitchFamily="49" charset="0"/>
              </a:rPr>
              <a:t>  2  INSERT </a:t>
            </a:r>
            <a:r>
              <a:rPr lang="en-US" sz="1100" b="1" dirty="0" smtClean="0">
                <a:solidFill>
                  <a:srgbClr val="CC0066"/>
                </a:solidFill>
                <a:latin typeface="Courier New" pitchFamily="49" charset="0"/>
                <a:cs typeface="Courier New" pitchFamily="49" charset="0"/>
              </a:rPr>
              <a:t>/*+ APPEND_VALUES */</a:t>
            </a:r>
            <a:r>
              <a:rPr lang="en-US" sz="1100" dirty="0" smtClean="0">
                <a:latin typeface="Courier New" pitchFamily="49" charset="0"/>
                <a:cs typeface="Courier New" pitchFamily="49" charset="0"/>
              </a:rPr>
              <a:t> INTO t</a:t>
            </a:r>
          </a:p>
          <a:p>
            <a:r>
              <a:rPr lang="en-US" sz="1100" dirty="0" smtClean="0">
                <a:latin typeface="Courier New" pitchFamily="49" charset="0"/>
                <a:cs typeface="Courier New" pitchFamily="49" charset="0"/>
              </a:rPr>
              <a:t>  3  VALUES</a:t>
            </a:r>
          </a:p>
          <a:p>
            <a:r>
              <a:rPr lang="en-US" sz="1100" dirty="0" smtClean="0">
                <a:latin typeface="Courier New" pitchFamily="49" charset="0"/>
                <a:cs typeface="Courier New" pitchFamily="49" charset="0"/>
              </a:rPr>
              <a:t>  4  ('XYZ');</a:t>
            </a:r>
          </a:p>
          <a:p>
            <a:endParaRPr lang="en-US" sz="1100" dirty="0" smtClean="0">
              <a:latin typeface="Courier New" pitchFamily="49" charset="0"/>
              <a:cs typeface="Courier New" pitchFamily="49" charset="0"/>
            </a:endParaRPr>
          </a:p>
          <a:p>
            <a:r>
              <a:rPr lang="en-US" sz="1100" dirty="0" smtClean="0">
                <a:latin typeface="Courier New" pitchFamily="49" charset="0"/>
                <a:cs typeface="Courier New" pitchFamily="49" charset="0"/>
              </a:rPr>
              <a:t>SQL&gt; SELECT * FROM TABLE(</a:t>
            </a:r>
            <a:r>
              <a:rPr lang="en-US" sz="1100" dirty="0" err="1" smtClean="0">
                <a:latin typeface="Courier New" pitchFamily="49" charset="0"/>
                <a:cs typeface="Courier New" pitchFamily="49" charset="0"/>
              </a:rPr>
              <a:t>dbms_xplan.display</a:t>
            </a:r>
            <a:r>
              <a:rPr lang="en-US" sz="1100" dirty="0" smtClean="0">
                <a:latin typeface="Courier New" pitchFamily="49" charset="0"/>
                <a:cs typeface="Courier New" pitchFamily="49" charset="0"/>
              </a:rPr>
              <a:t>);</a:t>
            </a:r>
          </a:p>
          <a:p>
            <a:endParaRPr lang="en-US" sz="1100" dirty="0" smtClean="0">
              <a:latin typeface="Courier New" pitchFamily="49" charset="0"/>
              <a:cs typeface="Courier New" pitchFamily="49" charset="0"/>
            </a:endParaRPr>
          </a:p>
          <a:p>
            <a:r>
              <a:rPr lang="en-US" sz="1100" dirty="0" smtClean="0">
                <a:latin typeface="Courier New" pitchFamily="49" charset="0"/>
                <a:cs typeface="Courier New" pitchFamily="49" charset="0"/>
              </a:rPr>
              <a:t>-------------------------------------------------------------------------</a:t>
            </a:r>
          </a:p>
          <a:p>
            <a:r>
              <a:rPr lang="en-US" sz="1100" dirty="0" smtClean="0">
                <a:latin typeface="Courier New" pitchFamily="49" charset="0"/>
                <a:cs typeface="Courier New" pitchFamily="49" charset="0"/>
              </a:rPr>
              <a:t>| Id  | Operation        | Name | Rows  | Bytes | Cost (%CPU)| Time     |</a:t>
            </a:r>
          </a:p>
          <a:p>
            <a:r>
              <a:rPr lang="en-US" sz="1100" dirty="0" smtClean="0">
                <a:latin typeface="Courier New" pitchFamily="49" charset="0"/>
                <a:cs typeface="Courier New" pitchFamily="49" charset="0"/>
              </a:rPr>
              <a:t>-------------------------------------------------------------------------</a:t>
            </a:r>
          </a:p>
          <a:p>
            <a:r>
              <a:rPr lang="en-US" sz="1100" dirty="0" smtClean="0">
                <a:latin typeface="Courier New" pitchFamily="49" charset="0"/>
                <a:cs typeface="Courier New" pitchFamily="49" charset="0"/>
              </a:rPr>
              <a:t>|   0 | INSERT STATEMENT |      |     1 |   100 |     1   (0)| 00:00:01 |</a:t>
            </a:r>
          </a:p>
          <a:p>
            <a:r>
              <a:rPr lang="en-US" sz="1100" dirty="0" smtClean="0">
                <a:latin typeface="Courier New" pitchFamily="49" charset="0"/>
                <a:cs typeface="Courier New" pitchFamily="49" charset="0"/>
              </a:rPr>
              <a:t>|   1 |  LOAD AS SELECT  | T    |       |       |            |          |</a:t>
            </a:r>
          </a:p>
          <a:p>
            <a:r>
              <a:rPr lang="en-US" sz="1100" dirty="0" smtClean="0">
                <a:latin typeface="Courier New" pitchFamily="49" charset="0"/>
                <a:cs typeface="Courier New" pitchFamily="49" charset="0"/>
              </a:rPr>
              <a:t>|   2 |   </a:t>
            </a:r>
            <a:r>
              <a:rPr lang="en-US" sz="1100" b="1" dirty="0" smtClean="0">
                <a:solidFill>
                  <a:srgbClr val="CC0066"/>
                </a:solidFill>
                <a:latin typeface="Courier New" pitchFamily="49" charset="0"/>
                <a:cs typeface="Courier New" pitchFamily="49" charset="0"/>
              </a:rPr>
              <a:t>BULK BINDS GET</a:t>
            </a:r>
            <a:r>
              <a:rPr lang="en-US" sz="1100" dirty="0" smtClean="0">
                <a:latin typeface="Courier New" pitchFamily="49" charset="0"/>
                <a:cs typeface="Courier New" pitchFamily="49" charset="0"/>
              </a:rPr>
              <a:t> |      |       |       |            |          |</a:t>
            </a:r>
          </a:p>
          <a:p>
            <a:r>
              <a:rPr lang="en-US" sz="1100" dirty="0" smtClean="0">
                <a:latin typeface="Courier New" pitchFamily="49" charset="0"/>
                <a:cs typeface="Courier New" pitchFamily="49" charset="0"/>
              </a:rPr>
              <a:t>-------------------------------------------------------------------------</a:t>
            </a:r>
            <a:endParaRPr lang="en-US" sz="1100" dirty="0">
              <a:latin typeface="Courier New" pitchFamily="49" charset="0"/>
              <a:cs typeface="Courier New" pitchFamily="49" charset="0"/>
            </a:endParaRPr>
          </a:p>
        </p:txBody>
      </p:sp>
    </p:spTree>
    <p:extLst>
      <p:ext uri="{BB962C8B-B14F-4D97-AF65-F5344CB8AC3E}">
        <p14:creationId xmlns:p14="http://schemas.microsoft.com/office/powerpoint/2010/main" xmlns="" val="297461522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smtClean="0"/>
              <a:t>DBMS_ERRLOG </a:t>
            </a:r>
            <a:r>
              <a:rPr lang="en-US" sz="1200" dirty="0" smtClean="0"/>
              <a:t>(1:2)</a:t>
            </a:r>
            <a:endParaRPr lang="en-US" sz="1600" dirty="0" smtClean="0"/>
          </a:p>
        </p:txBody>
      </p:sp>
      <p:sp>
        <p:nvSpPr>
          <p:cNvPr id="5" name="Text Placeholder 4"/>
          <p:cNvSpPr>
            <a:spLocks noGrp="1"/>
          </p:cNvSpPr>
          <p:nvPr>
            <p:ph type="body" sz="quarter" idx="11"/>
          </p:nvPr>
        </p:nvSpPr>
        <p:spPr>
          <a:xfrm>
            <a:off x="457200" y="762000"/>
            <a:ext cx="8229600" cy="5562600"/>
          </a:xfrm>
        </p:spPr>
        <p:txBody>
          <a:bodyPr/>
          <a:lstStyle/>
          <a:p>
            <a:r>
              <a:rPr lang="en-US" dirty="0" smtClean="0"/>
              <a:t>Provides a procedure that enables creating an error logging table so that DML operations can continue after encountering errors rather than performing an abort and rollback</a:t>
            </a:r>
          </a:p>
          <a:p>
            <a:r>
              <a:rPr lang="en-US" dirty="0" smtClean="0"/>
              <a:t>Tables with LONG, CLOB, BLOB, BFILE, and ADT data types are not supported</a:t>
            </a:r>
          </a:p>
          <a:p>
            <a:r>
              <a:rPr lang="en-US" dirty="0" smtClean="0"/>
              <a:t>LOG ERRORS effectively it turns </a:t>
            </a:r>
            <a:br>
              <a:rPr lang="en-US" dirty="0" smtClean="0"/>
            </a:br>
            <a:r>
              <a:rPr lang="en-US" dirty="0" smtClean="0"/>
              <a:t>array processing into single row </a:t>
            </a:r>
            <a:br>
              <a:rPr lang="en-US" dirty="0" smtClean="0"/>
            </a:br>
            <a:r>
              <a:rPr lang="en-US" dirty="0" smtClean="0"/>
              <a:t>processing, so it adds an </a:t>
            </a:r>
            <a:br>
              <a:rPr lang="en-US" dirty="0" smtClean="0"/>
            </a:br>
            <a:r>
              <a:rPr lang="en-US" dirty="0" smtClean="0"/>
              <a:t>expense at the moment of </a:t>
            </a:r>
            <a:br>
              <a:rPr lang="en-US" dirty="0" smtClean="0"/>
            </a:br>
            <a:r>
              <a:rPr lang="en-US" dirty="0" smtClean="0"/>
              <a:t>inserting, even though it saves </a:t>
            </a:r>
            <a:br>
              <a:rPr lang="en-US" dirty="0" smtClean="0"/>
            </a:br>
            <a:r>
              <a:rPr lang="en-US" dirty="0" smtClean="0"/>
              <a:t>you the overhead of an array </a:t>
            </a:r>
            <a:br>
              <a:rPr lang="en-US" dirty="0" smtClean="0"/>
            </a:br>
            <a:r>
              <a:rPr lang="en-US" dirty="0" smtClean="0"/>
              <a:t>rollback if a duplicate gets </a:t>
            </a:r>
            <a:br>
              <a:rPr lang="en-US" dirty="0" smtClean="0"/>
            </a:br>
            <a:r>
              <a:rPr lang="en-US" dirty="0" smtClean="0"/>
              <a:t>into the data </a:t>
            </a:r>
            <a:r>
              <a:rPr lang="en-US" sz="1400" dirty="0" smtClean="0"/>
              <a:t>(Jonathan Lewis)</a:t>
            </a:r>
          </a:p>
        </p:txBody>
      </p:sp>
      <p:sp>
        <p:nvSpPr>
          <p:cNvPr id="6" name="TextBox 5"/>
          <p:cNvSpPr txBox="1"/>
          <p:nvPr/>
        </p:nvSpPr>
        <p:spPr>
          <a:xfrm>
            <a:off x="5181600" y="2819400"/>
            <a:ext cx="3200400" cy="3231654"/>
          </a:xfrm>
          <a:prstGeom prst="rect">
            <a:avLst/>
          </a:prstGeom>
          <a:solidFill>
            <a:schemeClr val="bg1">
              <a:lumMod val="95000"/>
            </a:schemeClr>
          </a:solidFill>
          <a:ln>
            <a:solidFill>
              <a:schemeClr val="tx1"/>
            </a:solidFill>
          </a:ln>
        </p:spPr>
        <p:txBody>
          <a:bodyPr wrap="square" rtlCol="0">
            <a:spAutoFit/>
          </a:bodyPr>
          <a:lstStyle/>
          <a:p>
            <a:r>
              <a:rPr lang="en-US" sz="1200" dirty="0" smtClean="0">
                <a:latin typeface="Courier New" pitchFamily="49" charset="0"/>
                <a:cs typeface="Courier New" pitchFamily="49" charset="0"/>
              </a:rPr>
              <a:t>CREATE TABLE t AS</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SELECT *</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FROM </a:t>
            </a:r>
            <a:r>
              <a:rPr lang="en-US" sz="1200" dirty="0" err="1" smtClean="0">
                <a:latin typeface="Courier New" pitchFamily="49" charset="0"/>
                <a:cs typeface="Courier New" pitchFamily="49" charset="0"/>
              </a:rPr>
              <a:t>all_tables</a:t>
            </a:r>
            <a:r>
              <a:rPr lang="en-US" sz="1200" dirty="0" smtClean="0">
                <a:latin typeface="Courier New" pitchFamily="49" charset="0"/>
                <a:cs typeface="Courier New" pitchFamily="49" charset="0"/>
              </a:rPr>
              <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WHERE 1=2;</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ALTER TABLE t</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ADD CONSTRAINT </a:t>
            </a:r>
            <a:r>
              <a:rPr lang="en-US" sz="1200" dirty="0" err="1" smtClean="0">
                <a:latin typeface="Courier New" pitchFamily="49" charset="0"/>
                <a:cs typeface="Courier New" pitchFamily="49" charset="0"/>
              </a:rPr>
              <a:t>pk_t</a:t>
            </a:r>
            <a:r>
              <a:rPr lang="en-US" sz="1200" dirty="0" smtClean="0">
                <a:latin typeface="Courier New" pitchFamily="49" charset="0"/>
                <a:cs typeface="Courier New" pitchFamily="49" charset="0"/>
              </a:rPr>
              <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PRIMARY KEY (owner, </a:t>
            </a:r>
            <a:r>
              <a:rPr lang="en-US" sz="1200" dirty="0" err="1" smtClean="0">
                <a:latin typeface="Courier New" pitchFamily="49" charset="0"/>
                <a:cs typeface="Courier New" pitchFamily="49" charset="0"/>
              </a:rPr>
              <a:t>table_name</a:t>
            </a:r>
            <a:r>
              <a:rPr lang="en-US" sz="1200" dirty="0" smtClean="0">
                <a:latin typeface="Courier New" pitchFamily="49" charset="0"/>
                <a:cs typeface="Courier New" pitchFamily="49" charset="0"/>
              </a:rPr>
              <a:t>)</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USING INDEX;</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ALTER TABLE t</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ADD CONSTRAINT </a:t>
            </a:r>
            <a:r>
              <a:rPr lang="en-US" sz="1200" dirty="0" err="1" smtClean="0">
                <a:latin typeface="Courier New" pitchFamily="49" charset="0"/>
                <a:cs typeface="Courier New" pitchFamily="49" charset="0"/>
              </a:rPr>
              <a:t>cc_t</a:t>
            </a:r>
            <a:r>
              <a:rPr lang="en-US" sz="1200" dirty="0" smtClean="0">
                <a:latin typeface="Courier New" pitchFamily="49" charset="0"/>
                <a:cs typeface="Courier New" pitchFamily="49" charset="0"/>
              </a:rPr>
              <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CHECK (blocks &lt; 11);</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INSERT /*+ APPEND */ INTO t</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SELECT *</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FROM </a:t>
            </a:r>
            <a:r>
              <a:rPr lang="en-US" sz="1200" dirty="0" err="1" smtClean="0">
                <a:latin typeface="Courier New" pitchFamily="49" charset="0"/>
                <a:cs typeface="Courier New" pitchFamily="49" charset="0"/>
              </a:rPr>
              <a:t>all_tables</a:t>
            </a:r>
            <a:r>
              <a:rPr lang="en-US" sz="1200" dirty="0" smtClean="0">
                <a:latin typeface="Courier New" pitchFamily="49" charset="0"/>
                <a:cs typeface="Courier New" pitchFamily="49" charset="0"/>
              </a:rPr>
              <a:t>;</a:t>
            </a:r>
            <a:endParaRPr lang="en-US" sz="1200" dirty="0">
              <a:latin typeface="Courier New" pitchFamily="49" charset="0"/>
              <a:cs typeface="Courier New" pitchFamily="49" charset="0"/>
            </a:endParaRPr>
          </a:p>
        </p:txBody>
      </p:sp>
    </p:spTree>
    <p:extLst>
      <p:ext uri="{BB962C8B-B14F-4D97-AF65-F5344CB8AC3E}">
        <p14:creationId xmlns:p14="http://schemas.microsoft.com/office/powerpoint/2010/main" xmlns="" val="297461522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smtClean="0"/>
              <a:t>DBMS_ERRLOG </a:t>
            </a:r>
            <a:r>
              <a:rPr lang="en-US" sz="1200" dirty="0" smtClean="0"/>
              <a:t>(2:2)</a:t>
            </a:r>
            <a:endParaRPr lang="en-US" sz="1600" dirty="0" smtClean="0"/>
          </a:p>
        </p:txBody>
      </p:sp>
      <p:sp>
        <p:nvSpPr>
          <p:cNvPr id="7" name="TextBox 6"/>
          <p:cNvSpPr txBox="1"/>
          <p:nvPr/>
        </p:nvSpPr>
        <p:spPr>
          <a:xfrm>
            <a:off x="2667000" y="990600"/>
            <a:ext cx="3810000" cy="4893647"/>
          </a:xfrm>
          <a:prstGeom prst="rect">
            <a:avLst/>
          </a:prstGeom>
          <a:solidFill>
            <a:schemeClr val="bg1">
              <a:lumMod val="95000"/>
            </a:schemeClr>
          </a:solidFill>
          <a:ln>
            <a:solidFill>
              <a:schemeClr val="tx1"/>
            </a:solidFill>
          </a:ln>
        </p:spPr>
        <p:txBody>
          <a:bodyPr wrap="square" rtlCol="0">
            <a:spAutoFit/>
          </a:bodyPr>
          <a:lstStyle/>
          <a:p>
            <a:r>
              <a:rPr lang="en-US" sz="1200" dirty="0" smtClean="0">
                <a:latin typeface="Courier New" pitchFamily="49" charset="0"/>
                <a:cs typeface="Courier New" pitchFamily="49" charset="0"/>
              </a:rPr>
              <a:t>exec </a:t>
            </a:r>
            <a:r>
              <a:rPr lang="en-US" sz="1200" b="1" dirty="0" err="1" smtClean="0">
                <a:solidFill>
                  <a:srgbClr val="CC0066"/>
                </a:solidFill>
                <a:latin typeface="Courier New" pitchFamily="49" charset="0"/>
                <a:cs typeface="Courier New" pitchFamily="49" charset="0"/>
              </a:rPr>
              <a:t>dbms_errlog.create_error_log</a:t>
            </a:r>
            <a:r>
              <a:rPr lang="en-US" sz="1200" dirty="0" smtClean="0">
                <a:latin typeface="Courier New" pitchFamily="49" charset="0"/>
                <a:cs typeface="Courier New" pitchFamily="49" charset="0"/>
              </a:rPr>
              <a:t>('T'); </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
            </a:r>
            <a:br>
              <a:rPr lang="en-US" sz="1200" dirty="0" smtClean="0">
                <a:latin typeface="Courier New" pitchFamily="49" charset="0"/>
                <a:cs typeface="Courier New" pitchFamily="49" charset="0"/>
              </a:rPr>
            </a:br>
            <a:r>
              <a:rPr lang="en-US" sz="1200" dirty="0" err="1" smtClean="0">
                <a:latin typeface="Courier New" pitchFamily="49" charset="0"/>
                <a:cs typeface="Courier New" pitchFamily="49" charset="0"/>
              </a:rPr>
              <a:t>desc</a:t>
            </a:r>
            <a:r>
              <a:rPr lang="en-US" sz="1200" dirty="0" smtClean="0">
                <a:latin typeface="Courier New" pitchFamily="49" charset="0"/>
                <a:cs typeface="Courier New" pitchFamily="49" charset="0"/>
              </a:rPr>
              <a:t> </a:t>
            </a:r>
            <a:r>
              <a:rPr lang="en-US" sz="1200" dirty="0" err="1" smtClean="0">
                <a:latin typeface="Courier New" pitchFamily="49" charset="0"/>
                <a:cs typeface="Courier New" pitchFamily="49" charset="0"/>
              </a:rPr>
              <a:t>err$_t</a:t>
            </a:r>
            <a:r>
              <a:rPr lang="en-US" sz="1200" dirty="0" smtClean="0">
                <a:latin typeface="Courier New" pitchFamily="49" charset="0"/>
                <a:cs typeface="Courier New" pitchFamily="49" charset="0"/>
              </a:rPr>
              <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INSERT /*+ APPEND */ INTO t</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SELECT *</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FROM </a:t>
            </a:r>
            <a:r>
              <a:rPr lang="en-US" sz="1200" dirty="0" err="1" smtClean="0">
                <a:latin typeface="Courier New" pitchFamily="49" charset="0"/>
                <a:cs typeface="Courier New" pitchFamily="49" charset="0"/>
              </a:rPr>
              <a:t>all_tables</a:t>
            </a:r>
            <a:r>
              <a:rPr lang="en-US" sz="1200" dirty="0" smtClean="0">
                <a:latin typeface="Courier New" pitchFamily="49" charset="0"/>
                <a:cs typeface="Courier New" pitchFamily="49" charset="0"/>
              </a:rPr>
              <a:t/>
            </a:r>
            <a:br>
              <a:rPr lang="en-US" sz="1200" dirty="0" smtClean="0">
                <a:latin typeface="Courier New" pitchFamily="49" charset="0"/>
                <a:cs typeface="Courier New" pitchFamily="49" charset="0"/>
              </a:rPr>
            </a:br>
            <a:r>
              <a:rPr lang="en-US" sz="1200" b="1" dirty="0" smtClean="0">
                <a:solidFill>
                  <a:srgbClr val="CC0066"/>
                </a:solidFill>
                <a:latin typeface="Courier New" pitchFamily="49" charset="0"/>
                <a:cs typeface="Courier New" pitchFamily="49" charset="0"/>
              </a:rPr>
              <a:t>LOG ERRORS</a:t>
            </a:r>
            <a:r>
              <a:rPr lang="en-US" sz="1200" dirty="0" smtClean="0">
                <a:latin typeface="Courier New" pitchFamily="49" charset="0"/>
                <a:cs typeface="Courier New" pitchFamily="49" charset="0"/>
              </a:rPr>
              <a:t/>
            </a:r>
            <a:br>
              <a:rPr lang="en-US" sz="1200" dirty="0" smtClean="0">
                <a:latin typeface="Courier New" pitchFamily="49" charset="0"/>
                <a:cs typeface="Courier New" pitchFamily="49" charset="0"/>
              </a:rPr>
            </a:br>
            <a:r>
              <a:rPr lang="en-US" sz="1200" b="1" dirty="0" smtClean="0">
                <a:solidFill>
                  <a:srgbClr val="CC0066"/>
                </a:solidFill>
                <a:latin typeface="Courier New" pitchFamily="49" charset="0"/>
                <a:cs typeface="Courier New" pitchFamily="49" charset="0"/>
              </a:rPr>
              <a:t>REJECT LIMIT UNLIMITED</a:t>
            </a:r>
            <a:r>
              <a:rPr lang="en-US" sz="1200" dirty="0" smtClean="0">
                <a:latin typeface="Courier New" pitchFamily="49" charset="0"/>
                <a:cs typeface="Courier New" pitchFamily="49" charset="0"/>
              </a:rPr>
              <a:t>;</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SELECT COUNT(*) FROM t;</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COMMIT;</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SELECT COUNT(*) FROM t;</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SELECT COUNT(*) FROM </a:t>
            </a:r>
            <a:r>
              <a:rPr lang="en-US" sz="1200" dirty="0" err="1" smtClean="0">
                <a:latin typeface="Courier New" pitchFamily="49" charset="0"/>
                <a:cs typeface="Courier New" pitchFamily="49" charset="0"/>
              </a:rPr>
              <a:t>err$_t</a:t>
            </a:r>
            <a:r>
              <a:rPr lang="en-US" sz="1200" dirty="0" smtClean="0">
                <a:latin typeface="Courier New" pitchFamily="49" charset="0"/>
                <a:cs typeface="Courier New" pitchFamily="49" charset="0"/>
              </a:rPr>
              <a:t>;</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set </a:t>
            </a:r>
            <a:r>
              <a:rPr lang="en-US" sz="1200" dirty="0" err="1" smtClean="0">
                <a:latin typeface="Courier New" pitchFamily="49" charset="0"/>
                <a:cs typeface="Courier New" pitchFamily="49" charset="0"/>
              </a:rPr>
              <a:t>linesize</a:t>
            </a:r>
            <a:r>
              <a:rPr lang="en-US" sz="1200" dirty="0" smtClean="0">
                <a:latin typeface="Courier New" pitchFamily="49" charset="0"/>
                <a:cs typeface="Courier New" pitchFamily="49" charset="0"/>
              </a:rPr>
              <a:t> 121</a:t>
            </a:r>
            <a:br>
              <a:rPr lang="en-US" sz="1200" dirty="0" smtClean="0">
                <a:latin typeface="Courier New" pitchFamily="49" charset="0"/>
                <a:cs typeface="Courier New" pitchFamily="49" charset="0"/>
              </a:rPr>
            </a:br>
            <a:r>
              <a:rPr lang="en-US" sz="1200" dirty="0" err="1" smtClean="0">
                <a:latin typeface="Courier New" pitchFamily="49" charset="0"/>
                <a:cs typeface="Courier New" pitchFamily="49" charset="0"/>
              </a:rPr>
              <a:t>col</a:t>
            </a:r>
            <a:r>
              <a:rPr lang="en-US" sz="1200" dirty="0" smtClean="0">
                <a:latin typeface="Courier New" pitchFamily="49" charset="0"/>
                <a:cs typeface="Courier New" pitchFamily="49" charset="0"/>
              </a:rPr>
              <a:t> </a:t>
            </a:r>
            <a:r>
              <a:rPr lang="en-US" sz="1200" dirty="0" err="1" smtClean="0">
                <a:latin typeface="Courier New" pitchFamily="49" charset="0"/>
                <a:cs typeface="Courier New" pitchFamily="49" charset="0"/>
              </a:rPr>
              <a:t>table_name</a:t>
            </a:r>
            <a:r>
              <a:rPr lang="en-US" sz="1200" dirty="0" smtClean="0">
                <a:latin typeface="Courier New" pitchFamily="49" charset="0"/>
                <a:cs typeface="Courier New" pitchFamily="49" charset="0"/>
              </a:rPr>
              <a:t> format a30</a:t>
            </a:r>
            <a:br>
              <a:rPr lang="en-US" sz="1200" dirty="0" smtClean="0">
                <a:latin typeface="Courier New" pitchFamily="49" charset="0"/>
                <a:cs typeface="Courier New" pitchFamily="49" charset="0"/>
              </a:rPr>
            </a:br>
            <a:r>
              <a:rPr lang="en-US" sz="1200" dirty="0" err="1" smtClean="0">
                <a:latin typeface="Courier New" pitchFamily="49" charset="0"/>
                <a:cs typeface="Courier New" pitchFamily="49" charset="0"/>
              </a:rPr>
              <a:t>col</a:t>
            </a:r>
            <a:r>
              <a:rPr lang="en-US" sz="1200" dirty="0" smtClean="0">
                <a:latin typeface="Courier New" pitchFamily="49" charset="0"/>
                <a:cs typeface="Courier New" pitchFamily="49" charset="0"/>
              </a:rPr>
              <a:t> blocks format a7</a:t>
            </a:r>
            <a:br>
              <a:rPr lang="en-US" sz="1200" dirty="0" smtClean="0">
                <a:latin typeface="Courier New" pitchFamily="49" charset="0"/>
                <a:cs typeface="Courier New" pitchFamily="49" charset="0"/>
              </a:rPr>
            </a:br>
            <a:r>
              <a:rPr lang="en-US" sz="1200" dirty="0" err="1" smtClean="0">
                <a:latin typeface="Courier New" pitchFamily="49" charset="0"/>
                <a:cs typeface="Courier New" pitchFamily="49" charset="0"/>
              </a:rPr>
              <a:t>col</a:t>
            </a:r>
            <a:r>
              <a:rPr lang="en-US" sz="1200" dirty="0" smtClean="0">
                <a:latin typeface="Courier New" pitchFamily="49" charset="0"/>
                <a:cs typeface="Courier New" pitchFamily="49" charset="0"/>
              </a:rPr>
              <a:t> </a:t>
            </a:r>
            <a:r>
              <a:rPr lang="en-US" sz="1200" dirty="0" err="1" smtClean="0">
                <a:latin typeface="Courier New" pitchFamily="49" charset="0"/>
                <a:cs typeface="Courier New" pitchFamily="49" charset="0"/>
              </a:rPr>
              <a:t>ora_err_mesg</a:t>
            </a:r>
            <a:r>
              <a:rPr lang="en-US" sz="1200" dirty="0" smtClean="0">
                <a:latin typeface="Courier New" pitchFamily="49" charset="0"/>
                <a:cs typeface="Courier New" pitchFamily="49" charset="0"/>
              </a:rPr>
              <a:t>$ format a60</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SELECT </a:t>
            </a:r>
            <a:r>
              <a:rPr lang="en-US" sz="1200" dirty="0" err="1" smtClean="0">
                <a:latin typeface="Courier New" pitchFamily="49" charset="0"/>
                <a:cs typeface="Courier New" pitchFamily="49" charset="0"/>
              </a:rPr>
              <a:t>ora_err_mesg</a:t>
            </a:r>
            <a:r>
              <a:rPr lang="en-US" sz="1200" dirty="0" smtClean="0">
                <a:latin typeface="Courier New" pitchFamily="49" charset="0"/>
                <a:cs typeface="Courier New" pitchFamily="49" charset="0"/>
              </a:rPr>
              <a:t>$, </a:t>
            </a:r>
            <a:r>
              <a:rPr lang="en-US" sz="1200" dirty="0" err="1" smtClean="0">
                <a:latin typeface="Courier New" pitchFamily="49" charset="0"/>
                <a:cs typeface="Courier New" pitchFamily="49" charset="0"/>
              </a:rPr>
              <a:t>table_name</a:t>
            </a:r>
            <a:r>
              <a:rPr lang="en-US" sz="1200" dirty="0" smtClean="0">
                <a:latin typeface="Courier New" pitchFamily="49" charset="0"/>
                <a:cs typeface="Courier New" pitchFamily="49" charset="0"/>
              </a:rPr>
              <a:t>, blocks</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FROM </a:t>
            </a:r>
            <a:r>
              <a:rPr lang="en-US" sz="1200" dirty="0" err="1" smtClean="0">
                <a:latin typeface="Courier New" pitchFamily="49" charset="0"/>
                <a:cs typeface="Courier New" pitchFamily="49" charset="0"/>
              </a:rPr>
              <a:t>err$_t</a:t>
            </a:r>
            <a:r>
              <a:rPr lang="en-US" sz="1200" dirty="0" smtClean="0">
                <a:latin typeface="Courier New" pitchFamily="49" charset="0"/>
                <a:cs typeface="Courier New" pitchFamily="49" charset="0"/>
              </a:rPr>
              <a:t>;</a:t>
            </a:r>
            <a:endParaRPr lang="en-US" sz="1200" dirty="0">
              <a:latin typeface="Courier New" pitchFamily="49" charset="0"/>
              <a:cs typeface="Courier New" pitchFamily="49" charset="0"/>
            </a:endParaRPr>
          </a:p>
        </p:txBody>
      </p:sp>
    </p:spTree>
    <p:extLst>
      <p:ext uri="{BB962C8B-B14F-4D97-AF65-F5344CB8AC3E}">
        <p14:creationId xmlns:p14="http://schemas.microsoft.com/office/powerpoint/2010/main" xmlns="" val="297461522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pPr marL="0" lvl="1">
              <a:buNone/>
            </a:pPr>
            <a:r>
              <a:rPr lang="en-US" b="1" dirty="0" smtClean="0"/>
              <a:t>CHANGE_DUPKEY_ERROR_INDEX hint</a:t>
            </a:r>
          </a:p>
        </p:txBody>
      </p:sp>
      <p:sp>
        <p:nvSpPr>
          <p:cNvPr id="5" name="Text Placeholder 4"/>
          <p:cNvSpPr>
            <a:spLocks noGrp="1"/>
          </p:cNvSpPr>
          <p:nvPr>
            <p:ph type="body" sz="quarter" idx="11"/>
          </p:nvPr>
        </p:nvSpPr>
        <p:spPr>
          <a:xfrm>
            <a:off x="457200" y="762000"/>
            <a:ext cx="8229600" cy="1676400"/>
          </a:xfrm>
        </p:spPr>
        <p:txBody>
          <a:bodyPr/>
          <a:lstStyle/>
          <a:p>
            <a:r>
              <a:rPr lang="en-US" dirty="0" smtClean="0"/>
              <a:t>Use this hint to unambiguously identify a unique key violation for a specified set of columns or for a specified index</a:t>
            </a:r>
          </a:p>
          <a:p>
            <a:r>
              <a:rPr lang="en-US" dirty="0" smtClean="0"/>
              <a:t>When a unique key violation occurs for the specified index, an ORA-38911 error is reported instead of an ORA-00001</a:t>
            </a:r>
          </a:p>
        </p:txBody>
      </p:sp>
      <p:sp>
        <p:nvSpPr>
          <p:cNvPr id="6" name="TextBox 5"/>
          <p:cNvSpPr txBox="1"/>
          <p:nvPr/>
        </p:nvSpPr>
        <p:spPr>
          <a:xfrm>
            <a:off x="1695450" y="2667000"/>
            <a:ext cx="5753100" cy="830997"/>
          </a:xfrm>
          <a:prstGeom prst="rect">
            <a:avLst/>
          </a:prstGeom>
          <a:solidFill>
            <a:schemeClr val="bg1">
              <a:lumMod val="95000"/>
            </a:schemeClr>
          </a:solidFill>
          <a:ln>
            <a:solidFill>
              <a:schemeClr val="tx1"/>
            </a:solidFill>
          </a:ln>
        </p:spPr>
        <p:txBody>
          <a:bodyPr wrap="square" rtlCol="0">
            <a:spAutoFit/>
          </a:bodyPr>
          <a:lstStyle/>
          <a:p>
            <a:r>
              <a:rPr lang="en-US" sz="1200" dirty="0" smtClean="0">
                <a:latin typeface="Courier New" pitchFamily="49" charset="0"/>
                <a:cs typeface="Courier New" pitchFamily="49" charset="0"/>
              </a:rPr>
              <a:t>INSERT </a:t>
            </a:r>
            <a:r>
              <a:rPr lang="en-US" sz="1200" b="1" dirty="0" smtClean="0">
                <a:solidFill>
                  <a:srgbClr val="CC0066"/>
                </a:solidFill>
                <a:latin typeface="Courier New" pitchFamily="49" charset="0"/>
                <a:cs typeface="Courier New" pitchFamily="49" charset="0"/>
              </a:rPr>
              <a:t>/*+ CHANGE_DUPKEY_ERROR_INDEX(T,TESTCOL) */</a:t>
            </a:r>
            <a:r>
              <a:rPr lang="en-US" sz="1200" dirty="0" smtClean="0">
                <a:latin typeface="Courier New" pitchFamily="49" charset="0"/>
                <a:cs typeface="Courier New" pitchFamily="49" charset="0"/>
              </a:rPr>
              <a:t> INTO t (</a:t>
            </a:r>
            <a:r>
              <a:rPr lang="en-US" sz="1200" dirty="0" err="1" smtClean="0">
                <a:latin typeface="Courier New" pitchFamily="49" charset="0"/>
                <a:cs typeface="Courier New" pitchFamily="49" charset="0"/>
              </a:rPr>
              <a:t>testcol</a:t>
            </a:r>
            <a:r>
              <a:rPr lang="en-US" sz="1200" dirty="0" smtClean="0">
                <a:latin typeface="Courier New" pitchFamily="49" charset="0"/>
                <a:cs typeface="Courier New" pitchFamily="49" charset="0"/>
              </a:rPr>
              <a:t>)</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VALUES</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('A');</a:t>
            </a:r>
            <a:endParaRPr lang="en-US" sz="1200" dirty="0">
              <a:latin typeface="Courier New" pitchFamily="49" charset="0"/>
              <a:cs typeface="Courier New" pitchFamily="49" charset="0"/>
            </a:endParaRPr>
          </a:p>
        </p:txBody>
      </p:sp>
    </p:spTree>
    <p:extLst>
      <p:ext uri="{BB962C8B-B14F-4D97-AF65-F5344CB8AC3E}">
        <p14:creationId xmlns:p14="http://schemas.microsoft.com/office/powerpoint/2010/main" xmlns="" val="29746152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smtClean="0"/>
              <a:t>Travel Log: Thank You SAS</a:t>
            </a:r>
            <a:endParaRPr lang="en-US" dirty="0"/>
          </a:p>
        </p:txBody>
      </p:sp>
      <p:pic>
        <p:nvPicPr>
          <p:cNvPr id="7" name="Picture 6" descr="C:\public_html\pres\ougn10\lucky.png"/>
          <p:cNvPicPr>
            <a:picLocks noChangeAspect="1" noChangeArrowheads="1"/>
          </p:cNvPicPr>
          <p:nvPr/>
        </p:nvPicPr>
        <p:blipFill>
          <a:blip r:embed="rId3" cstate="print"/>
          <a:srcRect/>
          <a:stretch>
            <a:fillRect/>
          </a:stretch>
        </p:blipFill>
        <p:spPr bwMode="auto">
          <a:xfrm>
            <a:off x="1567710" y="762000"/>
            <a:ext cx="6008579" cy="5586489"/>
          </a:xfrm>
          <a:prstGeom prst="rect">
            <a:avLst/>
          </a:prstGeom>
          <a:noFill/>
        </p:spPr>
      </p:pic>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smtClean="0"/>
              <a:t>IGNORE_ON_DUPKEY_INDEX hint</a:t>
            </a:r>
          </a:p>
        </p:txBody>
      </p:sp>
      <p:sp>
        <p:nvSpPr>
          <p:cNvPr id="5" name="Text Placeholder 4"/>
          <p:cNvSpPr>
            <a:spLocks noGrp="1"/>
          </p:cNvSpPr>
          <p:nvPr>
            <p:ph type="body" sz="quarter" idx="11"/>
          </p:nvPr>
        </p:nvSpPr>
        <p:spPr>
          <a:xfrm>
            <a:off x="457200" y="762000"/>
            <a:ext cx="8229600" cy="3581400"/>
          </a:xfrm>
        </p:spPr>
        <p:txBody>
          <a:bodyPr/>
          <a:lstStyle/>
          <a:p>
            <a:r>
              <a:rPr lang="en-US" dirty="0" smtClean="0"/>
              <a:t>This hint applies only to single-table INSERT operations</a:t>
            </a:r>
          </a:p>
          <a:p>
            <a:r>
              <a:rPr lang="en-US" dirty="0" smtClean="0"/>
              <a:t>It causes the statement to ignore a unique key violation for a specified set of columns or for a specified index</a:t>
            </a:r>
          </a:p>
          <a:p>
            <a:r>
              <a:rPr lang="en-US" dirty="0" smtClean="0"/>
              <a:t>When a unique key violation is encountered, a row-level rollback occurs and execution resumes with the next input row</a:t>
            </a:r>
          </a:p>
          <a:p>
            <a:r>
              <a:rPr lang="en-US" dirty="0" smtClean="0"/>
              <a:t>If you specify this hint when inserting data with DML error logging enabled, then the unique key violation is not logged and does not cause statement termination</a:t>
            </a:r>
          </a:p>
        </p:txBody>
      </p:sp>
      <p:sp>
        <p:nvSpPr>
          <p:cNvPr id="6" name="TextBox 5"/>
          <p:cNvSpPr txBox="1"/>
          <p:nvPr/>
        </p:nvSpPr>
        <p:spPr>
          <a:xfrm>
            <a:off x="1409700" y="4495800"/>
            <a:ext cx="6324600" cy="830997"/>
          </a:xfrm>
          <a:prstGeom prst="rect">
            <a:avLst/>
          </a:prstGeom>
          <a:solidFill>
            <a:schemeClr val="bg1">
              <a:lumMod val="95000"/>
            </a:schemeClr>
          </a:solidFill>
          <a:ln>
            <a:solidFill>
              <a:schemeClr val="tx1"/>
            </a:solidFill>
          </a:ln>
        </p:spPr>
        <p:txBody>
          <a:bodyPr wrap="square" rtlCol="0">
            <a:spAutoFit/>
          </a:bodyPr>
          <a:lstStyle/>
          <a:p>
            <a:r>
              <a:rPr lang="en-US" sz="1200" dirty="0" smtClean="0">
                <a:latin typeface="Courier New" pitchFamily="49" charset="0"/>
                <a:cs typeface="Courier New" pitchFamily="49" charset="0"/>
              </a:rPr>
              <a:t>INSERT </a:t>
            </a:r>
            <a:r>
              <a:rPr lang="en-US" sz="1200" b="1" dirty="0" smtClean="0">
                <a:solidFill>
                  <a:srgbClr val="CC0066"/>
                </a:solidFill>
                <a:latin typeface="Courier New" pitchFamily="49" charset="0"/>
                <a:cs typeface="Courier New" pitchFamily="49" charset="0"/>
              </a:rPr>
              <a:t>/*+ IGNORE_ROW_ON_DUPKEY_INDEX(T,UC_T_TESTCOL)) */</a:t>
            </a:r>
            <a:r>
              <a:rPr lang="en-US" sz="1200" dirty="0" smtClean="0">
                <a:latin typeface="Courier New" pitchFamily="49" charset="0"/>
                <a:cs typeface="Courier New" pitchFamily="49" charset="0"/>
              </a:rPr>
              <a:t> INTO t</a:t>
            </a:r>
          </a:p>
          <a:p>
            <a:r>
              <a:rPr lang="en-US" sz="1200" dirty="0" smtClean="0">
                <a:latin typeface="Courier New" pitchFamily="49" charset="0"/>
                <a:cs typeface="Courier New" pitchFamily="49" charset="0"/>
              </a:rPr>
              <a:t>(</a:t>
            </a:r>
            <a:r>
              <a:rPr lang="en-US" sz="1200" dirty="0" err="1" smtClean="0">
                <a:latin typeface="Courier New" pitchFamily="49" charset="0"/>
                <a:cs typeface="Courier New" pitchFamily="49" charset="0"/>
              </a:rPr>
              <a:t>testcol</a:t>
            </a:r>
            <a:r>
              <a:rPr lang="en-US" sz="1200" dirty="0" smtClean="0">
                <a:latin typeface="Courier New" pitchFamily="49" charset="0"/>
                <a:cs typeface="Courier New" pitchFamily="49" charset="0"/>
              </a:rPr>
              <a:t>)</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VALUES</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(1);</a:t>
            </a:r>
            <a:endParaRPr lang="en-US" sz="1200" dirty="0">
              <a:latin typeface="Courier New" pitchFamily="49" charset="0"/>
              <a:cs typeface="Courier New" pitchFamily="49" charset="0"/>
            </a:endParaRPr>
          </a:p>
        </p:txBody>
      </p:sp>
    </p:spTree>
    <p:extLst>
      <p:ext uri="{BB962C8B-B14F-4D97-AF65-F5344CB8AC3E}">
        <p14:creationId xmlns:p14="http://schemas.microsoft.com/office/powerpoint/2010/main" xmlns="" val="297461522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smtClean="0"/>
              <a:t>DBMS_STATS ??</a:t>
            </a:r>
            <a:endParaRPr lang="en-US" dirty="0" smtClean="0"/>
          </a:p>
        </p:txBody>
      </p:sp>
      <p:sp>
        <p:nvSpPr>
          <p:cNvPr id="5" name="Text Placeholder 4"/>
          <p:cNvSpPr>
            <a:spLocks noGrp="1"/>
          </p:cNvSpPr>
          <p:nvPr>
            <p:ph type="body" sz="quarter" idx="11"/>
          </p:nvPr>
        </p:nvSpPr>
        <p:spPr>
          <a:xfrm>
            <a:off x="457200" y="762000"/>
            <a:ext cx="8229600" cy="2209800"/>
          </a:xfrm>
        </p:spPr>
        <p:txBody>
          <a:bodyPr/>
          <a:lstStyle/>
          <a:p>
            <a:r>
              <a:rPr lang="en-US" dirty="0" smtClean="0"/>
              <a:t>System Stats</a:t>
            </a:r>
          </a:p>
          <a:p>
            <a:r>
              <a:rPr lang="en-US" dirty="0" smtClean="0"/>
              <a:t>Fixed Object Stats</a:t>
            </a:r>
          </a:p>
          <a:p>
            <a:r>
              <a:rPr lang="en-US" dirty="0" smtClean="0"/>
              <a:t>Dictionary Stats</a:t>
            </a:r>
          </a:p>
          <a:p>
            <a:r>
              <a:rPr lang="en-US" dirty="0" smtClean="0"/>
              <a:t>Set stats for new partitions so that when inserts take place the optimizer knows what you are inserting</a:t>
            </a:r>
          </a:p>
        </p:txBody>
      </p:sp>
      <p:sp>
        <p:nvSpPr>
          <p:cNvPr id="7" name="TextBox 6"/>
          <p:cNvSpPr txBox="1"/>
          <p:nvPr/>
        </p:nvSpPr>
        <p:spPr>
          <a:xfrm>
            <a:off x="561975" y="3048000"/>
            <a:ext cx="8020050" cy="1446551"/>
          </a:xfrm>
          <a:prstGeom prst="rect">
            <a:avLst/>
          </a:prstGeom>
          <a:solidFill>
            <a:schemeClr val="bg1">
              <a:lumMod val="95000"/>
            </a:schemeClr>
          </a:solidFill>
          <a:ln>
            <a:solidFill>
              <a:schemeClr val="tx1"/>
            </a:solidFill>
          </a:ln>
        </p:spPr>
        <p:txBody>
          <a:bodyPr wrap="square" rtlCol="0">
            <a:spAutoFit/>
          </a:bodyPr>
          <a:lstStyle/>
          <a:p>
            <a:pPr algn="l"/>
            <a:r>
              <a:rPr lang="en-US" sz="1100" dirty="0" smtClean="0">
                <a:latin typeface="Courier New" pitchFamily="49" charset="0"/>
                <a:cs typeface="Courier New" pitchFamily="49" charset="0"/>
              </a:rPr>
              <a:t>exec </a:t>
            </a:r>
            <a:r>
              <a:rPr lang="en-US" sz="1100" b="1" dirty="0" err="1" smtClean="0">
                <a:solidFill>
                  <a:srgbClr val="CC0066"/>
                </a:solidFill>
                <a:latin typeface="Courier New" pitchFamily="49" charset="0"/>
                <a:cs typeface="Courier New" pitchFamily="49" charset="0"/>
              </a:rPr>
              <a:t>dbms_stats.set_table_stats</a:t>
            </a:r>
            <a:r>
              <a:rPr lang="en-US" sz="1100" dirty="0" smtClean="0">
                <a:latin typeface="Courier New" pitchFamily="49" charset="0"/>
                <a:cs typeface="Courier New" pitchFamily="49" charset="0"/>
              </a:rPr>
              <a:t>(USER, 'EMP', </a:t>
            </a:r>
            <a:r>
              <a:rPr lang="en-US" sz="1100" dirty="0" err="1" smtClean="0">
                <a:latin typeface="Courier New" pitchFamily="49" charset="0"/>
                <a:cs typeface="Courier New" pitchFamily="49" charset="0"/>
              </a:rPr>
              <a:t>numrows</a:t>
            </a:r>
            <a:r>
              <a:rPr lang="en-US" sz="1100" dirty="0" smtClean="0">
                <a:latin typeface="Courier New" pitchFamily="49" charset="0"/>
                <a:cs typeface="Courier New" pitchFamily="49" charset="0"/>
              </a:rPr>
              <a:t>=&gt;1000000, </a:t>
            </a:r>
            <a:r>
              <a:rPr lang="en-US" sz="1100" dirty="0" err="1" smtClean="0">
                <a:latin typeface="Courier New" pitchFamily="49" charset="0"/>
                <a:cs typeface="Courier New" pitchFamily="49" charset="0"/>
              </a:rPr>
              <a:t>numblks</a:t>
            </a:r>
            <a:r>
              <a:rPr lang="en-US" sz="1100" dirty="0" smtClean="0">
                <a:latin typeface="Courier New" pitchFamily="49" charset="0"/>
                <a:cs typeface="Courier New" pitchFamily="49" charset="0"/>
              </a:rPr>
              <a:t>=&gt;10000, </a:t>
            </a:r>
            <a:r>
              <a:rPr lang="en-US" sz="1100" dirty="0" err="1" smtClean="0">
                <a:latin typeface="Courier New" pitchFamily="49" charset="0"/>
                <a:cs typeface="Courier New" pitchFamily="49" charset="0"/>
              </a:rPr>
              <a:t>avgrlen</a:t>
            </a:r>
            <a:r>
              <a:rPr lang="en-US" sz="1100" dirty="0" smtClean="0">
                <a:latin typeface="Courier New" pitchFamily="49" charset="0"/>
                <a:cs typeface="Courier New" pitchFamily="49" charset="0"/>
              </a:rPr>
              <a:t>=&gt;74);</a:t>
            </a:r>
            <a:br>
              <a:rPr lang="en-US" sz="1100" dirty="0" smtClean="0">
                <a:latin typeface="Courier New" pitchFamily="49" charset="0"/>
                <a:cs typeface="Courier New" pitchFamily="49" charset="0"/>
              </a:rPr>
            </a:br>
            <a:r>
              <a:rPr lang="en-US" sz="1100" dirty="0" smtClean="0">
                <a:latin typeface="Courier New" pitchFamily="49" charset="0"/>
                <a:cs typeface="Courier New" pitchFamily="49" charset="0"/>
              </a:rPr>
              <a:t/>
            </a:r>
            <a:br>
              <a:rPr lang="en-US" sz="1100" dirty="0" smtClean="0">
                <a:latin typeface="Courier New" pitchFamily="49" charset="0"/>
                <a:cs typeface="Courier New" pitchFamily="49" charset="0"/>
              </a:rPr>
            </a:br>
            <a:r>
              <a:rPr lang="en-US" sz="1100" dirty="0" smtClean="0">
                <a:latin typeface="Courier New" pitchFamily="49" charset="0"/>
                <a:cs typeface="Courier New" pitchFamily="49" charset="0"/>
              </a:rPr>
              <a:t>exec </a:t>
            </a:r>
            <a:r>
              <a:rPr lang="en-US" sz="1100" b="1" dirty="0" err="1" smtClean="0">
                <a:solidFill>
                  <a:srgbClr val="CC0066"/>
                </a:solidFill>
                <a:latin typeface="Courier New" pitchFamily="49" charset="0"/>
                <a:cs typeface="Courier New" pitchFamily="49" charset="0"/>
              </a:rPr>
              <a:t>dbms_stats.set_index_stats</a:t>
            </a:r>
            <a:r>
              <a:rPr lang="en-US" sz="1100" dirty="0" smtClean="0">
                <a:latin typeface="Courier New" pitchFamily="49" charset="0"/>
                <a:cs typeface="Courier New" pitchFamily="49" charset="0"/>
              </a:rPr>
              <a:t>(USER, '</a:t>
            </a:r>
            <a:r>
              <a:rPr lang="en-US" sz="1100" dirty="0" err="1" smtClean="0">
                <a:latin typeface="Courier New" pitchFamily="49" charset="0"/>
                <a:cs typeface="Courier New" pitchFamily="49" charset="0"/>
              </a:rPr>
              <a:t>ix_emp_deptno</a:t>
            </a:r>
            <a:r>
              <a:rPr lang="en-US" sz="1100" dirty="0" smtClean="0">
                <a:latin typeface="Courier New" pitchFamily="49" charset="0"/>
                <a:cs typeface="Courier New" pitchFamily="49" charset="0"/>
              </a:rPr>
              <a:t>', </a:t>
            </a:r>
            <a:r>
              <a:rPr lang="en-US" sz="1100" dirty="0" err="1" smtClean="0">
                <a:latin typeface="Courier New" pitchFamily="49" charset="0"/>
                <a:cs typeface="Courier New" pitchFamily="49" charset="0"/>
              </a:rPr>
              <a:t>numrows</a:t>
            </a:r>
            <a:r>
              <a:rPr lang="en-US" sz="1100" dirty="0" smtClean="0">
                <a:latin typeface="Courier New" pitchFamily="49" charset="0"/>
                <a:cs typeface="Courier New" pitchFamily="49" charset="0"/>
              </a:rPr>
              <a:t>=&gt;1000000, </a:t>
            </a:r>
            <a:r>
              <a:rPr lang="en-US" sz="1100" dirty="0" err="1" smtClean="0">
                <a:latin typeface="Courier New" pitchFamily="49" charset="0"/>
                <a:cs typeface="Courier New" pitchFamily="49" charset="0"/>
              </a:rPr>
              <a:t>numlblks</a:t>
            </a:r>
            <a:r>
              <a:rPr lang="en-US" sz="1100" dirty="0" smtClean="0">
                <a:latin typeface="Courier New" pitchFamily="49" charset="0"/>
                <a:cs typeface="Courier New" pitchFamily="49" charset="0"/>
              </a:rPr>
              <a:t>=&gt;1000, </a:t>
            </a:r>
            <a:br>
              <a:rPr lang="en-US" sz="1100" dirty="0" smtClean="0">
                <a:latin typeface="Courier New" pitchFamily="49" charset="0"/>
                <a:cs typeface="Courier New" pitchFamily="49" charset="0"/>
              </a:rPr>
            </a:br>
            <a:r>
              <a:rPr lang="en-US" sz="1100" dirty="0" smtClean="0">
                <a:latin typeface="Courier New" pitchFamily="49" charset="0"/>
                <a:cs typeface="Courier New" pitchFamily="49" charset="0"/>
              </a:rPr>
              <a:t>     </a:t>
            </a:r>
            <a:r>
              <a:rPr lang="en-US" sz="1100" dirty="0" err="1" smtClean="0">
                <a:latin typeface="Courier New" pitchFamily="49" charset="0"/>
                <a:cs typeface="Courier New" pitchFamily="49" charset="0"/>
              </a:rPr>
              <a:t>numdist</a:t>
            </a:r>
            <a:r>
              <a:rPr lang="en-US" sz="1100" dirty="0" smtClean="0">
                <a:latin typeface="Courier New" pitchFamily="49" charset="0"/>
                <a:cs typeface="Courier New" pitchFamily="49" charset="0"/>
              </a:rPr>
              <a:t>=&gt;10000, </a:t>
            </a:r>
            <a:r>
              <a:rPr lang="en-US" sz="1100" dirty="0" err="1" smtClean="0">
                <a:latin typeface="Courier New" pitchFamily="49" charset="0"/>
                <a:cs typeface="Courier New" pitchFamily="49" charset="0"/>
              </a:rPr>
              <a:t>clstfct</a:t>
            </a:r>
            <a:r>
              <a:rPr lang="en-US" sz="1100" dirty="0" smtClean="0">
                <a:latin typeface="Courier New" pitchFamily="49" charset="0"/>
                <a:cs typeface="Courier New" pitchFamily="49" charset="0"/>
              </a:rPr>
              <a:t>=&gt;1);</a:t>
            </a:r>
            <a:br>
              <a:rPr lang="en-US" sz="1100" dirty="0" smtClean="0">
                <a:latin typeface="Courier New" pitchFamily="49" charset="0"/>
                <a:cs typeface="Courier New" pitchFamily="49" charset="0"/>
              </a:rPr>
            </a:br>
            <a:r>
              <a:rPr lang="en-US" sz="1100" dirty="0" smtClean="0">
                <a:latin typeface="Courier New" pitchFamily="49" charset="0"/>
                <a:cs typeface="Courier New" pitchFamily="49" charset="0"/>
              </a:rPr>
              <a:t/>
            </a:r>
            <a:br>
              <a:rPr lang="en-US" sz="1100" dirty="0" smtClean="0">
                <a:latin typeface="Courier New" pitchFamily="49" charset="0"/>
                <a:cs typeface="Courier New" pitchFamily="49" charset="0"/>
              </a:rPr>
            </a:br>
            <a:r>
              <a:rPr lang="en-US" sz="1100" dirty="0" smtClean="0">
                <a:latin typeface="Courier New" pitchFamily="49" charset="0"/>
                <a:cs typeface="Courier New" pitchFamily="49" charset="0"/>
              </a:rPr>
              <a:t>exec </a:t>
            </a:r>
            <a:r>
              <a:rPr lang="en-US" sz="1100" b="1" dirty="0" err="1" smtClean="0">
                <a:solidFill>
                  <a:srgbClr val="CC0066"/>
                </a:solidFill>
                <a:latin typeface="Courier New" pitchFamily="49" charset="0"/>
                <a:cs typeface="Courier New" pitchFamily="49" charset="0"/>
              </a:rPr>
              <a:t>dbms_stats.set_column_stats</a:t>
            </a:r>
            <a:r>
              <a:rPr lang="en-US" sz="1100" dirty="0" smtClean="0">
                <a:latin typeface="Courier New" pitchFamily="49" charset="0"/>
                <a:cs typeface="Courier New" pitchFamily="49" charset="0"/>
              </a:rPr>
              <a:t>(USER, '</a:t>
            </a:r>
            <a:r>
              <a:rPr lang="en-US" sz="1100" dirty="0" err="1" smtClean="0">
                <a:latin typeface="Courier New" pitchFamily="49" charset="0"/>
                <a:cs typeface="Courier New" pitchFamily="49" charset="0"/>
              </a:rPr>
              <a:t>emp</a:t>
            </a:r>
            <a:r>
              <a:rPr lang="en-US" sz="1100" dirty="0" smtClean="0">
                <a:latin typeface="Courier New" pitchFamily="49" charset="0"/>
                <a:cs typeface="Courier New" pitchFamily="49" charset="0"/>
              </a:rPr>
              <a:t>', '</a:t>
            </a:r>
            <a:r>
              <a:rPr lang="en-US" sz="1100" dirty="0" err="1" smtClean="0">
                <a:latin typeface="Courier New" pitchFamily="49" charset="0"/>
                <a:cs typeface="Courier New" pitchFamily="49" charset="0"/>
              </a:rPr>
              <a:t>deptno</a:t>
            </a:r>
            <a:r>
              <a:rPr lang="en-US" sz="1100" dirty="0" smtClean="0">
                <a:latin typeface="Courier New" pitchFamily="49" charset="0"/>
                <a:cs typeface="Courier New" pitchFamily="49" charset="0"/>
              </a:rPr>
              <a:t>', </a:t>
            </a:r>
            <a:r>
              <a:rPr lang="en-US" sz="1100" dirty="0" err="1" smtClean="0">
                <a:latin typeface="Courier New" pitchFamily="49" charset="0"/>
                <a:cs typeface="Courier New" pitchFamily="49" charset="0"/>
              </a:rPr>
              <a:t>distcnt</a:t>
            </a:r>
            <a:r>
              <a:rPr lang="en-US" sz="1100" dirty="0" smtClean="0">
                <a:latin typeface="Courier New" pitchFamily="49" charset="0"/>
                <a:cs typeface="Courier New" pitchFamily="49" charset="0"/>
              </a:rPr>
              <a:t>=&gt;10000);</a:t>
            </a:r>
            <a:br>
              <a:rPr lang="en-US" sz="1100" dirty="0" smtClean="0">
                <a:latin typeface="Courier New" pitchFamily="49" charset="0"/>
                <a:cs typeface="Courier New" pitchFamily="49" charset="0"/>
              </a:rPr>
            </a:br>
            <a:r>
              <a:rPr lang="en-US" sz="1100" dirty="0" smtClean="0">
                <a:latin typeface="Courier New" pitchFamily="49" charset="0"/>
                <a:cs typeface="Courier New" pitchFamily="49" charset="0"/>
              </a:rPr>
              <a:t/>
            </a:r>
            <a:br>
              <a:rPr lang="en-US" sz="1100" dirty="0" smtClean="0">
                <a:latin typeface="Courier New" pitchFamily="49" charset="0"/>
                <a:cs typeface="Courier New" pitchFamily="49" charset="0"/>
              </a:rPr>
            </a:br>
            <a:r>
              <a:rPr lang="en-US" sz="1100" dirty="0" smtClean="0">
                <a:latin typeface="Courier New" pitchFamily="49" charset="0"/>
                <a:cs typeface="Courier New" pitchFamily="49" charset="0"/>
              </a:rPr>
              <a:t>exec </a:t>
            </a:r>
            <a:r>
              <a:rPr lang="en-US" sz="1100" b="1" dirty="0" err="1" smtClean="0">
                <a:solidFill>
                  <a:srgbClr val="CC0066"/>
                </a:solidFill>
                <a:latin typeface="Courier New" pitchFamily="49" charset="0"/>
                <a:cs typeface="Courier New" pitchFamily="49" charset="0"/>
              </a:rPr>
              <a:t>dbms_stats.set_table_stats</a:t>
            </a:r>
            <a:r>
              <a:rPr lang="en-US" sz="1100" dirty="0" smtClean="0">
                <a:latin typeface="Courier New" pitchFamily="49" charset="0"/>
                <a:cs typeface="Courier New" pitchFamily="49" charset="0"/>
              </a:rPr>
              <a:t>(USER, 'dept', </a:t>
            </a:r>
            <a:r>
              <a:rPr lang="en-US" sz="1100" dirty="0" err="1" smtClean="0">
                <a:latin typeface="Courier New" pitchFamily="49" charset="0"/>
                <a:cs typeface="Courier New" pitchFamily="49" charset="0"/>
              </a:rPr>
              <a:t>numrows</a:t>
            </a:r>
            <a:r>
              <a:rPr lang="en-US" sz="1100" dirty="0" smtClean="0">
                <a:latin typeface="Courier New" pitchFamily="49" charset="0"/>
                <a:cs typeface="Courier New" pitchFamily="49" charset="0"/>
              </a:rPr>
              <a:t>=&gt;100, </a:t>
            </a:r>
            <a:r>
              <a:rPr lang="en-US" sz="1100" dirty="0" err="1" smtClean="0">
                <a:latin typeface="Courier New" pitchFamily="49" charset="0"/>
                <a:cs typeface="Courier New" pitchFamily="49" charset="0"/>
              </a:rPr>
              <a:t>numblks</a:t>
            </a:r>
            <a:r>
              <a:rPr lang="en-US" sz="1100" dirty="0" smtClean="0">
                <a:latin typeface="Courier New" pitchFamily="49" charset="0"/>
                <a:cs typeface="Courier New" pitchFamily="49" charset="0"/>
              </a:rPr>
              <a:t>=&gt;100);</a:t>
            </a:r>
            <a:endParaRPr lang="en-US" sz="1100" dirty="0">
              <a:latin typeface="Courier New" pitchFamily="49" charset="0"/>
              <a:cs typeface="Courier New" pitchFamily="49" charset="0"/>
            </a:endParaRPr>
          </a:p>
        </p:txBody>
      </p:sp>
    </p:spTree>
    <p:extLst>
      <p:ext uri="{BB962C8B-B14F-4D97-AF65-F5344CB8AC3E}">
        <p14:creationId xmlns:p14="http://schemas.microsoft.com/office/powerpoint/2010/main" xmlns="" val="297461522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smtClean="0"/>
              <a:t>INSERT Statement Most Common Error</a:t>
            </a:r>
          </a:p>
        </p:txBody>
      </p:sp>
      <p:sp>
        <p:nvSpPr>
          <p:cNvPr id="5" name="Text Placeholder 4"/>
          <p:cNvSpPr>
            <a:spLocks noGrp="1"/>
          </p:cNvSpPr>
          <p:nvPr>
            <p:ph type="body" sz="quarter" idx="11"/>
          </p:nvPr>
        </p:nvSpPr>
        <p:spPr>
          <a:xfrm>
            <a:off x="457200" y="762000"/>
            <a:ext cx="8229600" cy="1600200"/>
          </a:xfrm>
        </p:spPr>
        <p:txBody>
          <a:bodyPr/>
          <a:lstStyle/>
          <a:p>
            <a:r>
              <a:rPr lang="en-US" dirty="0" smtClean="0"/>
              <a:t>If you do not name columns DDL can break your insert statement and not doing so will use a less efficient code path</a:t>
            </a:r>
          </a:p>
          <a:p>
            <a:r>
              <a:rPr lang="en-US" dirty="0" smtClean="0"/>
              <a:t>If you do not name columns you for the database to do your work for you ... thousands or millions of times</a:t>
            </a:r>
          </a:p>
        </p:txBody>
      </p:sp>
      <p:sp>
        <p:nvSpPr>
          <p:cNvPr id="6" name="TextBox 5"/>
          <p:cNvSpPr txBox="1"/>
          <p:nvPr/>
        </p:nvSpPr>
        <p:spPr>
          <a:xfrm>
            <a:off x="2743200" y="2514600"/>
            <a:ext cx="3657600" cy="830997"/>
          </a:xfrm>
          <a:prstGeom prst="rect">
            <a:avLst/>
          </a:prstGeom>
          <a:solidFill>
            <a:schemeClr val="bg1">
              <a:lumMod val="95000"/>
            </a:schemeClr>
          </a:solidFill>
          <a:ln>
            <a:solidFill>
              <a:schemeClr val="tx1"/>
            </a:solidFill>
          </a:ln>
        </p:spPr>
        <p:txBody>
          <a:bodyPr wrap="none" rtlCol="0">
            <a:spAutoFit/>
          </a:bodyPr>
          <a:lstStyle/>
          <a:p>
            <a:r>
              <a:rPr lang="en-US" sz="1200" dirty="0" smtClean="0">
                <a:latin typeface="Courier New" pitchFamily="49" charset="0"/>
                <a:cs typeface="Courier New" pitchFamily="49" charset="0"/>
              </a:rPr>
              <a:t>INSERT INTO &lt;</a:t>
            </a:r>
            <a:r>
              <a:rPr lang="en-US" sz="1200" dirty="0" err="1" smtClean="0">
                <a:latin typeface="Courier New" pitchFamily="49" charset="0"/>
                <a:cs typeface="Courier New" pitchFamily="49" charset="0"/>
              </a:rPr>
              <a:t>table_name</a:t>
            </a:r>
            <a:r>
              <a:rPr lang="en-US" sz="1200" dirty="0" smtClean="0">
                <a:latin typeface="Courier New" pitchFamily="49" charset="0"/>
                <a:cs typeface="Courier New" pitchFamily="49" charset="0"/>
              </a:rPr>
              <a:t>&gt;</a:t>
            </a:r>
            <a:br>
              <a:rPr lang="en-US" sz="1200" dirty="0" smtClean="0">
                <a:latin typeface="Courier New" pitchFamily="49" charset="0"/>
                <a:cs typeface="Courier New" pitchFamily="49" charset="0"/>
              </a:rPr>
            </a:br>
            <a:r>
              <a:rPr lang="en-US" sz="1200" strike="sngStrike" dirty="0" smtClean="0">
                <a:solidFill>
                  <a:srgbClr val="FF0000"/>
                </a:solidFill>
                <a:latin typeface="Courier New" pitchFamily="49" charset="0"/>
                <a:cs typeface="Courier New" pitchFamily="49" charset="0"/>
              </a:rPr>
              <a:t>(&lt;</a:t>
            </a:r>
            <a:r>
              <a:rPr lang="en-US" sz="1200" strike="sngStrike" dirty="0" err="1" smtClean="0">
                <a:solidFill>
                  <a:srgbClr val="FF0000"/>
                </a:solidFill>
                <a:latin typeface="Courier New" pitchFamily="49" charset="0"/>
                <a:cs typeface="Courier New" pitchFamily="49" charset="0"/>
              </a:rPr>
              <a:t>comma_separated_column_name_list</a:t>
            </a:r>
            <a:r>
              <a:rPr lang="en-US" sz="1200" strike="sngStrike" dirty="0" smtClean="0">
                <a:solidFill>
                  <a:srgbClr val="FF0000"/>
                </a:solidFill>
                <a:latin typeface="Courier New" pitchFamily="49" charset="0"/>
                <a:cs typeface="Courier New" pitchFamily="49" charset="0"/>
              </a:rPr>
              <a:t>&gt;)</a:t>
            </a:r>
            <a:r>
              <a:rPr lang="en-US" sz="1200" dirty="0" smtClean="0">
                <a:latin typeface="Courier New" pitchFamily="49" charset="0"/>
                <a:cs typeface="Courier New" pitchFamily="49" charset="0"/>
              </a:rPr>
              <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VALUES</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(&lt;</a:t>
            </a:r>
            <a:r>
              <a:rPr lang="en-US" sz="1200" dirty="0" err="1" smtClean="0">
                <a:latin typeface="Courier New" pitchFamily="49" charset="0"/>
                <a:cs typeface="Courier New" pitchFamily="49" charset="0"/>
              </a:rPr>
              <a:t>comma_separated_value_list</a:t>
            </a:r>
            <a:r>
              <a:rPr lang="en-US" sz="1200" dirty="0" smtClean="0">
                <a:latin typeface="Courier New" pitchFamily="49" charset="0"/>
                <a:cs typeface="Courier New" pitchFamily="49" charset="0"/>
              </a:rPr>
              <a:t>&gt;);</a:t>
            </a:r>
            <a:endParaRPr lang="en-US" sz="1200" dirty="0">
              <a:latin typeface="Courier New" pitchFamily="49" charset="0"/>
              <a:cs typeface="Courier New" pitchFamily="49" charset="0"/>
            </a:endParaRPr>
          </a:p>
        </p:txBody>
      </p:sp>
      <p:sp>
        <p:nvSpPr>
          <p:cNvPr id="7" name="TextBox 6"/>
          <p:cNvSpPr txBox="1"/>
          <p:nvPr/>
        </p:nvSpPr>
        <p:spPr>
          <a:xfrm>
            <a:off x="2743200" y="3505200"/>
            <a:ext cx="3657600" cy="2492990"/>
          </a:xfrm>
          <a:prstGeom prst="rect">
            <a:avLst/>
          </a:prstGeom>
          <a:solidFill>
            <a:schemeClr val="bg1">
              <a:lumMod val="95000"/>
            </a:schemeClr>
          </a:solidFill>
          <a:ln>
            <a:solidFill>
              <a:schemeClr val="tx1"/>
            </a:solidFill>
          </a:ln>
        </p:spPr>
        <p:txBody>
          <a:bodyPr wrap="square" rtlCol="0">
            <a:spAutoFit/>
          </a:bodyPr>
          <a:lstStyle/>
          <a:p>
            <a:r>
              <a:rPr lang="en-US" sz="1200" dirty="0" smtClean="0">
                <a:latin typeface="Courier New" pitchFamily="49" charset="0"/>
                <a:cs typeface="Courier New" pitchFamily="49" charset="0"/>
              </a:rPr>
              <a:t>CREATE TABLE state (</a:t>
            </a:r>
            <a:br>
              <a:rPr lang="en-US" sz="1200" dirty="0" smtClean="0">
                <a:latin typeface="Courier New" pitchFamily="49" charset="0"/>
                <a:cs typeface="Courier New" pitchFamily="49" charset="0"/>
              </a:rPr>
            </a:br>
            <a:r>
              <a:rPr lang="en-US" sz="1200" dirty="0" err="1" smtClean="0">
                <a:latin typeface="Courier New" pitchFamily="49" charset="0"/>
                <a:cs typeface="Courier New" pitchFamily="49" charset="0"/>
              </a:rPr>
              <a:t>state_abbrev</a:t>
            </a:r>
            <a:r>
              <a:rPr lang="en-US" sz="1200" dirty="0" smtClean="0">
                <a:latin typeface="Courier New" pitchFamily="49" charset="0"/>
                <a:cs typeface="Courier New" pitchFamily="49" charset="0"/>
              </a:rPr>
              <a:t> VARCHAR2(2),</a:t>
            </a:r>
            <a:br>
              <a:rPr lang="en-US" sz="1200" dirty="0" smtClean="0">
                <a:latin typeface="Courier New" pitchFamily="49" charset="0"/>
                <a:cs typeface="Courier New" pitchFamily="49" charset="0"/>
              </a:rPr>
            </a:br>
            <a:r>
              <a:rPr lang="en-US" sz="1200" dirty="0" err="1" smtClean="0">
                <a:latin typeface="Courier New" pitchFamily="49" charset="0"/>
                <a:cs typeface="Courier New" pitchFamily="49" charset="0"/>
              </a:rPr>
              <a:t>state_name</a:t>
            </a:r>
            <a:r>
              <a:rPr lang="en-US" sz="1200" dirty="0" smtClean="0">
                <a:latin typeface="Courier New" pitchFamily="49" charset="0"/>
                <a:cs typeface="Courier New" pitchFamily="49" charset="0"/>
              </a:rPr>
              <a:t>   VARCHAR2(30),</a:t>
            </a:r>
            <a:br>
              <a:rPr lang="en-US" sz="1200" dirty="0" smtClean="0">
                <a:latin typeface="Courier New" pitchFamily="49" charset="0"/>
                <a:cs typeface="Courier New" pitchFamily="49" charset="0"/>
              </a:rPr>
            </a:br>
            <a:r>
              <a:rPr lang="en-US" sz="1200" dirty="0" err="1" smtClean="0">
                <a:latin typeface="Courier New" pitchFamily="49" charset="0"/>
                <a:cs typeface="Courier New" pitchFamily="49" charset="0"/>
              </a:rPr>
              <a:t>city_name</a:t>
            </a:r>
            <a:r>
              <a:rPr lang="en-US" sz="1200" dirty="0" smtClean="0">
                <a:latin typeface="Courier New" pitchFamily="49" charset="0"/>
                <a:cs typeface="Courier New" pitchFamily="49" charset="0"/>
              </a:rPr>
              <a:t>    VARCHAR2(30));</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 </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INSERT INTO state</a:t>
            </a:r>
            <a:br>
              <a:rPr lang="en-US" sz="1200" dirty="0" smtClean="0">
                <a:latin typeface="Courier New" pitchFamily="49" charset="0"/>
                <a:cs typeface="Courier New" pitchFamily="49" charset="0"/>
              </a:rPr>
            </a:br>
            <a:r>
              <a:rPr lang="en-US" sz="1200" b="1" dirty="0" smtClean="0">
                <a:solidFill>
                  <a:srgbClr val="D60093"/>
                </a:solidFill>
                <a:latin typeface="Courier New" pitchFamily="49" charset="0"/>
                <a:cs typeface="Courier New" pitchFamily="49" charset="0"/>
              </a:rPr>
              <a:t>(</a:t>
            </a:r>
            <a:r>
              <a:rPr lang="en-US" sz="1200" b="1" dirty="0" err="1" smtClean="0">
                <a:solidFill>
                  <a:srgbClr val="D60093"/>
                </a:solidFill>
                <a:latin typeface="Courier New" pitchFamily="49" charset="0"/>
                <a:cs typeface="Courier New" pitchFamily="49" charset="0"/>
              </a:rPr>
              <a:t>state_abbrev</a:t>
            </a:r>
            <a:r>
              <a:rPr lang="en-US" sz="1200" b="1" dirty="0" smtClean="0">
                <a:solidFill>
                  <a:srgbClr val="D60093"/>
                </a:solidFill>
                <a:latin typeface="Courier New" pitchFamily="49" charset="0"/>
                <a:cs typeface="Courier New" pitchFamily="49" charset="0"/>
              </a:rPr>
              <a:t>, </a:t>
            </a:r>
            <a:r>
              <a:rPr lang="en-US" sz="1200" b="1" dirty="0" err="1" smtClean="0">
                <a:solidFill>
                  <a:srgbClr val="D60093"/>
                </a:solidFill>
                <a:latin typeface="Courier New" pitchFamily="49" charset="0"/>
                <a:cs typeface="Courier New" pitchFamily="49" charset="0"/>
              </a:rPr>
              <a:t>state_name</a:t>
            </a:r>
            <a:r>
              <a:rPr lang="en-US" sz="1200" b="1" dirty="0" smtClean="0">
                <a:solidFill>
                  <a:srgbClr val="D60093"/>
                </a:solidFill>
                <a:latin typeface="Courier New" pitchFamily="49" charset="0"/>
                <a:cs typeface="Courier New" pitchFamily="49" charset="0"/>
              </a:rPr>
              <a:t>)</a:t>
            </a:r>
            <a:r>
              <a:rPr lang="en-US" sz="1200" dirty="0" smtClean="0">
                <a:latin typeface="Courier New" pitchFamily="49" charset="0"/>
                <a:cs typeface="Courier New" pitchFamily="49" charset="0"/>
              </a:rPr>
              <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VALUES</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('NY', 'New York');</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 </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INSERT INTO state</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VALUES</a:t>
            </a:r>
            <a:br>
              <a:rPr lang="en-US" sz="1200" dirty="0" smtClean="0">
                <a:latin typeface="Courier New" pitchFamily="49" charset="0"/>
                <a:cs typeface="Courier New" pitchFamily="49" charset="0"/>
              </a:rPr>
            </a:br>
            <a:r>
              <a:rPr lang="en-US" sz="1200" dirty="0" smtClean="0">
                <a:latin typeface="Courier New" pitchFamily="49" charset="0"/>
                <a:cs typeface="Courier New" pitchFamily="49" charset="0"/>
              </a:rPr>
              <a:t>('NY', 'New York');</a:t>
            </a:r>
            <a:endParaRPr lang="en-US" sz="1200" dirty="0">
              <a:latin typeface="Courier New" pitchFamily="49" charset="0"/>
              <a:cs typeface="Courier New" pitchFamily="49" charset="0"/>
            </a:endParaRPr>
          </a:p>
        </p:txBody>
      </p:sp>
    </p:spTree>
    <p:extLst>
      <p:ext uri="{BB962C8B-B14F-4D97-AF65-F5344CB8AC3E}">
        <p14:creationId xmlns:p14="http://schemas.microsoft.com/office/powerpoint/2010/main" xmlns="" val="297461522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28600" y="4495800"/>
            <a:ext cx="8686800" cy="533400"/>
          </a:xfrm>
        </p:spPr>
        <p:txBody>
          <a:bodyPr/>
          <a:lstStyle/>
          <a:p>
            <a:pPr algn="r"/>
            <a:r>
              <a:rPr lang="fr-FR" dirty="0" smtClean="0"/>
              <a:t>Wrap Up</a:t>
            </a:r>
            <a:endParaRPr lang="en-US" sz="1200" dirty="0"/>
          </a:p>
        </p:txBody>
      </p:sp>
    </p:spTree>
    <p:extLst>
      <p:ext uri="{BB962C8B-B14F-4D97-AF65-F5344CB8AC3E}">
        <p14:creationId xmlns:p14="http://schemas.microsoft.com/office/powerpoint/2010/main" xmlns="" val="297461522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smtClean="0"/>
              <a:t>Conclusions</a:t>
            </a:r>
            <a:endParaRPr lang="en-US" dirty="0"/>
          </a:p>
        </p:txBody>
      </p:sp>
      <p:sp>
        <p:nvSpPr>
          <p:cNvPr id="5" name="Text Placeholder 4"/>
          <p:cNvSpPr>
            <a:spLocks noGrp="1"/>
          </p:cNvSpPr>
          <p:nvPr>
            <p:ph type="body" sz="quarter" idx="11"/>
          </p:nvPr>
        </p:nvSpPr>
        <p:spPr>
          <a:xfrm>
            <a:off x="457200" y="762000"/>
            <a:ext cx="8229600" cy="5562600"/>
          </a:xfrm>
        </p:spPr>
        <p:txBody>
          <a:bodyPr/>
          <a:lstStyle/>
          <a:p>
            <a:r>
              <a:rPr lang="en-US" dirty="0" smtClean="0"/>
              <a:t>How comfortable are you with your knowledge of UPDATE and DELETE statements?</a:t>
            </a:r>
          </a:p>
          <a:p>
            <a:r>
              <a:rPr lang="en-US" dirty="0" smtClean="0"/>
              <a:t>How comfortable are you with your knowledge of SELECT statements?</a:t>
            </a:r>
            <a:br>
              <a:rPr lang="en-US" dirty="0" smtClean="0"/>
            </a:br>
            <a:r>
              <a:rPr lang="en-US" u="sng" dirty="0" smtClean="0">
                <a:solidFill>
                  <a:srgbClr val="D60093"/>
                </a:solidFill>
              </a:rPr>
              <a:t>Based on my experience no one should be</a:t>
            </a:r>
            <a:r>
              <a:rPr lang="en-US" dirty="0" smtClean="0"/>
              <a:t/>
            </a:r>
            <a:br>
              <a:rPr lang="en-US" dirty="0" smtClean="0"/>
            </a:br>
            <a:endParaRPr lang="en-US" sz="1400" dirty="0" smtClean="0"/>
          </a:p>
          <a:p>
            <a:r>
              <a:rPr lang="en-US" dirty="0" smtClean="0"/>
              <a:t>The most important principle in INSERT statements, and everything else in Oracle is "do the least work"</a:t>
            </a:r>
          </a:p>
          <a:p>
            <a:pPr lvl="1"/>
            <a:r>
              <a:rPr lang="en-US" dirty="0" smtClean="0"/>
              <a:t>Minimize CPU utilization</a:t>
            </a:r>
          </a:p>
          <a:p>
            <a:pPr lvl="1"/>
            <a:r>
              <a:rPr lang="en-US" dirty="0" smtClean="0"/>
              <a:t>Minimize I/O</a:t>
            </a:r>
          </a:p>
          <a:p>
            <a:pPr lvl="1"/>
            <a:r>
              <a:rPr lang="en-US" dirty="0" smtClean="0"/>
              <a:t>Minimize network utilization</a:t>
            </a:r>
          </a:p>
          <a:p>
            <a:pPr lvl="2"/>
            <a:r>
              <a:rPr lang="en-US" i="0" dirty="0" smtClean="0"/>
              <a:t>Bandwidth</a:t>
            </a:r>
          </a:p>
          <a:p>
            <a:pPr lvl="2"/>
            <a:r>
              <a:rPr lang="en-US" i="0" dirty="0" smtClean="0"/>
              <a:t>Round Trips</a:t>
            </a:r>
          </a:p>
          <a:p>
            <a:pPr lvl="1"/>
            <a:r>
              <a:rPr lang="en-US" dirty="0" smtClean="0"/>
              <a:t>Minimize your memory footprint</a:t>
            </a:r>
          </a:p>
          <a:p>
            <a:pPr lvl="1"/>
            <a:r>
              <a:rPr lang="en-US" dirty="0" smtClean="0"/>
              <a:t>An optimized balance is what leads to high performance</a:t>
            </a:r>
          </a:p>
        </p:txBody>
      </p:sp>
    </p:spTree>
    <p:extLst>
      <p:ext uri="{BB962C8B-B14F-4D97-AF65-F5344CB8AC3E}">
        <p14:creationId xmlns:p14="http://schemas.microsoft.com/office/powerpoint/2010/main" xmlns="" val="2974615225"/>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026"/>
          <p:cNvPicPr>
            <a:picLocks noChangeAspect="1" noChangeArrowheads="1"/>
          </p:cNvPicPr>
          <p:nvPr/>
        </p:nvPicPr>
        <p:blipFill>
          <a:blip r:embed="rId2" cstate="print"/>
          <a:srcRect/>
          <a:stretch>
            <a:fillRect/>
          </a:stretch>
        </p:blipFill>
        <p:spPr bwMode="auto">
          <a:xfrm>
            <a:off x="3352800" y="1676400"/>
            <a:ext cx="5275288" cy="4034982"/>
          </a:xfrm>
          <a:prstGeom prst="rect">
            <a:avLst/>
          </a:prstGeom>
          <a:noFill/>
          <a:ln w="9525" algn="ctr">
            <a:noFill/>
            <a:miter lim="800000"/>
            <a:headEnd/>
            <a:tailEnd/>
          </a:ln>
        </p:spPr>
      </p:pic>
      <p:sp>
        <p:nvSpPr>
          <p:cNvPr id="2" name="Title 1"/>
          <p:cNvSpPr>
            <a:spLocks noGrp="1"/>
          </p:cNvSpPr>
          <p:nvPr>
            <p:ph type="title"/>
          </p:nvPr>
        </p:nvSpPr>
        <p:spPr>
          <a:xfrm>
            <a:off x="722313" y="5105400"/>
            <a:ext cx="7772400" cy="663575"/>
          </a:xfrm>
        </p:spPr>
        <p:txBody>
          <a:bodyPr>
            <a:normAutofit fontScale="90000"/>
          </a:bodyPr>
          <a:lstStyle/>
          <a:p>
            <a:pPr algn="r"/>
            <a:r>
              <a:rPr lang="en-US" dirty="0" smtClean="0"/>
              <a:t>Thank you</a:t>
            </a:r>
            <a:endParaRPr lang="en-US" dirty="0"/>
          </a:p>
        </p:txBody>
      </p:sp>
      <p:sp>
        <p:nvSpPr>
          <p:cNvPr id="3" name="Content Placeholder 2"/>
          <p:cNvSpPr>
            <a:spLocks noGrp="1"/>
          </p:cNvSpPr>
          <p:nvPr>
            <p:ph type="body" idx="1"/>
          </p:nvPr>
        </p:nvSpPr>
        <p:spPr/>
        <p:txBody>
          <a:bodyPr>
            <a:normAutofit/>
          </a:bodyPr>
          <a:lstStyle/>
          <a:p>
            <a:pPr marL="280988" lvl="0" indent="-280988" defTabSz="762000" eaLnBrk="0" fontAlgn="base" hangingPunct="0">
              <a:spcBef>
                <a:spcPct val="0"/>
              </a:spcBef>
              <a:spcAft>
                <a:spcPct val="0"/>
              </a:spcAft>
              <a:buSzPct val="120000"/>
              <a:tabLst>
                <a:tab pos="461963" algn="l"/>
              </a:tabLst>
              <a:defRPr/>
            </a:pPr>
            <a:endParaRPr lang="en-US" kern="0" dirty="0" smtClean="0">
              <a:cs typeface="Arial" pitchFamily="34" charset="0"/>
            </a:endParaRPr>
          </a:p>
          <a:p>
            <a:pPr marL="280988" lvl="0" indent="-280988" defTabSz="762000" eaLnBrk="0" fontAlgn="base" hangingPunct="0">
              <a:spcBef>
                <a:spcPct val="0"/>
              </a:spcBef>
              <a:spcAft>
                <a:spcPct val="0"/>
              </a:spcAft>
              <a:buSzPct val="120000"/>
              <a:tabLst>
                <a:tab pos="461963" algn="l"/>
              </a:tabLst>
              <a:defRPr/>
            </a:pPr>
            <a:endParaRPr lang="en-US" sz="2400" dirty="0" smtClean="0"/>
          </a:p>
        </p:txBody>
      </p:sp>
      <p:sp>
        <p:nvSpPr>
          <p:cNvPr id="4" name="Slide Number Placeholder 3"/>
          <p:cNvSpPr>
            <a:spLocks noGrp="1"/>
          </p:cNvSpPr>
          <p:nvPr>
            <p:ph type="sldNum" sz="quarter" idx="12"/>
          </p:nvPr>
        </p:nvSpPr>
        <p:spPr/>
        <p:txBody>
          <a:bodyPr/>
          <a:lstStyle/>
          <a:p>
            <a:fld id="{AA52A76A-0E15-F145-B079-6A9F8201D0E8}" type="slidenum">
              <a:rPr lang="en-US" smtClean="0"/>
              <a:pPr/>
              <a:t>75</a:t>
            </a:fld>
            <a:endParaRPr lang="en-US"/>
          </a:p>
        </p:txBody>
      </p:sp>
      <p:sp>
        <p:nvSpPr>
          <p:cNvPr id="5" name="TextBox 3"/>
          <p:cNvSpPr txBox="1">
            <a:spLocks noChangeArrowheads="1"/>
          </p:cNvSpPr>
          <p:nvPr/>
        </p:nvSpPr>
        <p:spPr bwMode="auto">
          <a:xfrm>
            <a:off x="473075" y="762000"/>
            <a:ext cx="8197850" cy="707886"/>
          </a:xfrm>
          <a:prstGeom prst="rect">
            <a:avLst/>
          </a:prstGeom>
          <a:noFill/>
          <a:ln w="9525">
            <a:noFill/>
            <a:miter lim="800000"/>
            <a:headEnd/>
            <a:tailEnd/>
          </a:ln>
        </p:spPr>
        <p:txBody>
          <a:bodyPr>
            <a:spAutoFit/>
          </a:bodyPr>
          <a:lstStyle/>
          <a:p>
            <a:pPr algn="l"/>
            <a:r>
              <a:rPr lang="en-US" sz="2000" dirty="0"/>
              <a:t>ERROR at line </a:t>
            </a:r>
            <a:r>
              <a:rPr lang="en-US" sz="2000" dirty="0" smtClean="0"/>
              <a:t>1:</a:t>
            </a:r>
            <a:br>
              <a:rPr lang="en-US" sz="2000" dirty="0" smtClean="0"/>
            </a:br>
            <a:r>
              <a:rPr lang="en-US" sz="2000" dirty="0" smtClean="0"/>
              <a:t>ORA-00028</a:t>
            </a:r>
            <a:r>
              <a:rPr lang="en-US" sz="2000" dirty="0"/>
              <a:t>: your session has been killed</a:t>
            </a:r>
          </a:p>
        </p:txBody>
      </p:sp>
      <p:sp>
        <p:nvSpPr>
          <p:cNvPr id="7" name="TextBox 3"/>
          <p:cNvSpPr txBox="1">
            <a:spLocks noChangeArrowheads="1"/>
          </p:cNvSpPr>
          <p:nvPr/>
        </p:nvSpPr>
        <p:spPr bwMode="auto">
          <a:xfrm>
            <a:off x="685800" y="5410200"/>
            <a:ext cx="5334000" cy="923330"/>
          </a:xfrm>
          <a:prstGeom prst="rect">
            <a:avLst/>
          </a:prstGeom>
          <a:noFill/>
          <a:ln w="9525">
            <a:noFill/>
            <a:miter lim="800000"/>
            <a:headEnd/>
            <a:tailEnd/>
          </a:ln>
        </p:spPr>
        <p:txBody>
          <a:bodyPr wrap="square">
            <a:spAutoFit/>
          </a:bodyPr>
          <a:lstStyle/>
          <a:p>
            <a:pPr algn="l"/>
            <a:r>
              <a:rPr lang="en-US" dirty="0" smtClean="0"/>
              <a:t>Feel free to ask questions now or contact me at PTC</a:t>
            </a:r>
            <a:br>
              <a:rPr lang="en-US" dirty="0" smtClean="0"/>
            </a:br>
            <a:r>
              <a:rPr lang="en-US" dirty="0" smtClean="0"/>
              <a:t>daniel.morgan@perftuning.com / +1 206-669-2949</a:t>
            </a:r>
            <a:br>
              <a:rPr lang="en-US" dirty="0" smtClean="0"/>
            </a:br>
            <a:r>
              <a:rPr lang="en-US" dirty="0" smtClean="0"/>
              <a:t>Skype: damorgan11g</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smtClean="0"/>
              <a:t>Travel Log: Greenland in April</a:t>
            </a:r>
            <a:endParaRPr lang="en-US" dirty="0"/>
          </a:p>
        </p:txBody>
      </p:sp>
      <p:pic>
        <p:nvPicPr>
          <p:cNvPr id="5" name="Picture 4" descr="C:\public_html\pres\ougn10\greenland19.jpg"/>
          <p:cNvPicPr>
            <a:picLocks noChangeAspect="1" noChangeArrowheads="1"/>
          </p:cNvPicPr>
          <p:nvPr/>
        </p:nvPicPr>
        <p:blipFill>
          <a:blip r:embed="rId3" cstate="print"/>
          <a:srcRect/>
          <a:stretch>
            <a:fillRect/>
          </a:stretch>
        </p:blipFill>
        <p:spPr bwMode="auto">
          <a:xfrm>
            <a:off x="519057" y="762000"/>
            <a:ext cx="8105886" cy="5422838"/>
          </a:xfrm>
          <a:prstGeom prst="rect">
            <a:avLst/>
          </a:prstGeom>
          <a:noFill/>
          <a:ln>
            <a:solidFill>
              <a:schemeClr val="tx1"/>
            </a:solidFill>
          </a:ln>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dirty="0" smtClean="0"/>
              <a:t>Travel Log: With Jonathan Lewis &amp; Tim Gorman in Beijing</a:t>
            </a:r>
            <a:endParaRPr lang="en-US" dirty="0"/>
          </a:p>
        </p:txBody>
      </p:sp>
      <p:pic>
        <p:nvPicPr>
          <p:cNvPr id="4" name="Picture 2" descr="C:\public_html\pres\acoug_vanoug13\forbidden_city_jltg.jpg"/>
          <p:cNvPicPr>
            <a:picLocks noChangeAspect="1" noChangeArrowheads="1"/>
          </p:cNvPicPr>
          <p:nvPr/>
        </p:nvPicPr>
        <p:blipFill>
          <a:blip r:embed="rId2" cstate="print"/>
          <a:srcRect/>
          <a:stretch>
            <a:fillRect/>
          </a:stretch>
        </p:blipFill>
        <p:spPr bwMode="auto">
          <a:xfrm>
            <a:off x="981075" y="1066800"/>
            <a:ext cx="7181850" cy="4804022"/>
          </a:xfrm>
          <a:prstGeom prst="rect">
            <a:avLst/>
          </a:prstGeom>
          <a:noFill/>
          <a:ln>
            <a:solidFill>
              <a:schemeClr val="tx1"/>
            </a:solidFill>
          </a:ln>
        </p:spPr>
      </p:pic>
    </p:spTree>
    <p:extLst>
      <p:ext uri="{BB962C8B-B14F-4D97-AF65-F5344CB8AC3E}">
        <p14:creationId xmlns:p14="http://schemas.microsoft.com/office/powerpoint/2010/main" xmlns="" val="1525271812"/>
      </p:ext>
    </p:extLst>
  </p:cSld>
  <p:clrMapOvr>
    <a:masterClrMapping/>
  </p:clrMapOvr>
  <p:timing>
    <p:tnLst>
      <p:par>
        <p:cTn id="1" dur="indefinite" restart="never" nodeType="tmRoot"/>
      </p:par>
    </p:tnLst>
  </p:timing>
</p:sld>
</file>

<file path=ppt/theme/theme1.xml><?xml version="1.0" encoding="utf-8"?>
<a:theme xmlns:a="http://schemas.openxmlformats.org/drawingml/2006/main" name="Onx Verizon Training Template">
  <a:themeElements>
    <a:clrScheme name="OnX Theme 2">
      <a:dk1>
        <a:srgbClr val="000000"/>
      </a:dk1>
      <a:lt1>
        <a:sysClr val="window" lastClr="FFFFFF"/>
      </a:lt1>
      <a:dk2>
        <a:srgbClr val="000000"/>
      </a:dk2>
      <a:lt2>
        <a:srgbClr val="F8F8F8"/>
      </a:lt2>
      <a:accent1>
        <a:srgbClr val="FBEF33"/>
      </a:accent1>
      <a:accent2>
        <a:srgbClr val="B2B2B2"/>
      </a:accent2>
      <a:accent3>
        <a:srgbClr val="969696"/>
      </a:accent3>
      <a:accent4>
        <a:srgbClr val="808080"/>
      </a:accent4>
      <a:accent5>
        <a:srgbClr val="5F5F5F"/>
      </a:accent5>
      <a:accent6>
        <a:srgbClr val="4D4D4D"/>
      </a:accent6>
      <a:hlink>
        <a:srgbClr val="0070C0"/>
      </a:hlink>
      <a:folHlink>
        <a:srgbClr val="00206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wrap="none" rtlCol="0" anchor="t">
        <a:spAutoFit/>
      </a:bodyPr>
      <a:lstStyle>
        <a:defPPr marL="342900" marR="0" indent="-342900" defTabSz="914400" rtl="0" eaLnBrk="1" fontAlgn="auto" latinLnBrk="0" hangingPunct="1">
          <a:lnSpc>
            <a:spcPct val="100000"/>
          </a:lnSpc>
          <a:spcBef>
            <a:spcPct val="20000"/>
          </a:spcBef>
          <a:spcAft>
            <a:spcPts val="0"/>
          </a:spcAft>
          <a:buClrTx/>
          <a:buSzTx/>
          <a:buFont typeface="Arial" pitchFamily="34" charset="0"/>
          <a:buNone/>
          <a:tabLst/>
          <a:defRPr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Onx Verizon Training Template</Template>
  <TotalTime>6066</TotalTime>
  <Words>2362</Words>
  <Application>Microsoft Office PowerPoint</Application>
  <PresentationFormat>On-screen Show (4:3)</PresentationFormat>
  <Paragraphs>385</Paragraphs>
  <Slides>75</Slides>
  <Notes>4</Notes>
  <HiddenSlides>1</HiddenSlides>
  <MMClips>0</MMClips>
  <ScaleCrop>false</ScaleCrop>
  <HeadingPairs>
    <vt:vector size="4" baseType="variant">
      <vt:variant>
        <vt:lpstr>Theme</vt:lpstr>
      </vt:variant>
      <vt:variant>
        <vt:i4>1</vt:i4>
      </vt:variant>
      <vt:variant>
        <vt:lpstr>Slide Titles</vt:lpstr>
      </vt:variant>
      <vt:variant>
        <vt:i4>75</vt:i4>
      </vt:variant>
    </vt:vector>
  </HeadingPairs>
  <TitlesOfParts>
    <vt:vector size="76" baseType="lpstr">
      <vt:lpstr>Onx Verizon Training Template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lpstr>Thank you</vt:lpstr>
    </vt:vector>
  </TitlesOfParts>
  <Company>mlib</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mlib</dc:creator>
  <cp:lastModifiedBy>mlib</cp:lastModifiedBy>
  <cp:revision>717</cp:revision>
  <dcterms:created xsi:type="dcterms:W3CDTF">2014-04-25T22:55:32Z</dcterms:created>
  <dcterms:modified xsi:type="dcterms:W3CDTF">2015-03-12T13:53:05Z</dcterms:modified>
</cp:coreProperties>
</file>